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59" r:id="rId3"/>
    <p:sldId id="290" r:id="rId4"/>
    <p:sldId id="291" r:id="rId5"/>
    <p:sldId id="292" r:id="rId6"/>
    <p:sldId id="288" r:id="rId7"/>
    <p:sldId id="261" r:id="rId8"/>
    <p:sldId id="266" r:id="rId9"/>
    <p:sldId id="269" r:id="rId10"/>
    <p:sldId id="272" r:id="rId11"/>
    <p:sldId id="273" r:id="rId12"/>
    <p:sldId id="274" r:id="rId13"/>
    <p:sldId id="276" r:id="rId14"/>
    <p:sldId id="280" r:id="rId15"/>
    <p:sldId id="294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344"/>
    <a:srgbClr val="224B50"/>
    <a:srgbClr val="007FA3"/>
    <a:srgbClr val="C5F3FF"/>
    <a:srgbClr val="DCD8DC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1" autoAdjust="0"/>
    <p:restoredTop sz="71176" autoAdjust="0"/>
  </p:normalViewPr>
  <p:slideViewPr>
    <p:cSldViewPr>
      <p:cViewPr varScale="1">
        <p:scale>
          <a:sx n="61" d="100"/>
          <a:sy n="61" d="100"/>
        </p:scale>
        <p:origin x="16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41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6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- Leaders in market share often advertise in a manner that shows why the brand is </a:t>
            </a:r>
            <a:r>
              <a:rPr lang="en-US" altLang="en-US" b="1" dirty="0" smtClean="0"/>
              <a:t>highly acceptable </a:t>
            </a:r>
            <a:r>
              <a:rPr lang="en-US" altLang="en-US" dirty="0" smtClean="0"/>
              <a:t>to consumers.</a:t>
            </a:r>
            <a:endParaRPr lang="en-CA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altLang="en-US" dirty="0" smtClean="0"/>
              <a:t>A strategy that focuses on the </a:t>
            </a:r>
            <a:r>
              <a:rPr lang="en-US" altLang="en-US" b="1" dirty="0" smtClean="0"/>
              <a:t>unique attributes </a:t>
            </a:r>
            <a:r>
              <a:rPr lang="en-US" altLang="en-US" dirty="0" smtClean="0"/>
              <a:t>or </a:t>
            </a:r>
            <a:r>
              <a:rPr lang="en-US" altLang="en-US" b="1" dirty="0" smtClean="0"/>
              <a:t>benefits</a:t>
            </a:r>
            <a:r>
              <a:rPr lang="en-US" altLang="en-US" dirty="0" smtClean="0"/>
              <a:t> of the product.</a:t>
            </a:r>
            <a:endParaRPr lang="en-CA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altLang="en-US" dirty="0" smtClean="0"/>
              <a:t>A strategy that demonstrates continued technical leadership in a product category.</a:t>
            </a:r>
            <a:endParaRPr lang="en-CA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altLang="en-US" dirty="0" smtClean="0"/>
              <a:t>In crowded markets where brands are similar, marketers develop communications based on the </a:t>
            </a:r>
            <a:r>
              <a:rPr lang="en-US" altLang="en-US" b="1" dirty="0" smtClean="0"/>
              <a:t>lifestyle</a:t>
            </a:r>
            <a:r>
              <a:rPr lang="en-US" altLang="en-US" dirty="0" smtClean="0"/>
              <a:t> of the target market.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4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https://www.youtube.com/watch?v=8KYugpMDXAE</a:t>
            </a:r>
          </a:p>
          <a:p>
            <a:endParaRPr lang="en-US" dirty="0" smtClean="0"/>
          </a:p>
          <a:p>
            <a:r>
              <a:rPr lang="en-US" dirty="0" smtClean="0"/>
              <a:t>(7:25)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2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Review some of the chapter highlights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5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marketing segmentation the goal is to reach customers effectively.</a:t>
            </a:r>
            <a:endParaRPr lang="en-US" dirty="0" smtClean="0"/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marketer concentrates on segments of the population by marketing different products to segments with different characteristics.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market was defined as a group of people having a similar need for a product or service, the resources to purchase the product or service, and the willingness and ability to buy it.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6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https://www.youtube.com/watch?v=phDTLJTLSqo</a:t>
            </a:r>
          </a:p>
          <a:p>
            <a:r>
              <a:rPr lang="en-US" dirty="0" smtClean="0"/>
              <a:t>BEHAVIOURAL TARGETING</a:t>
            </a:r>
            <a:r>
              <a:rPr lang="en-US" baseline="0" dirty="0" smtClean="0"/>
              <a:t> USED FOR DIRECT SEGMENTATION (1:1)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 9, EPISODE</a:t>
            </a:r>
            <a:r>
              <a:rPr lang="en-US" baseline="0" dirty="0" smtClean="0"/>
              <a:t> 9 – THE CARNIVORE CLUB</a:t>
            </a:r>
          </a:p>
          <a:p>
            <a:r>
              <a:rPr lang="en-US" dirty="0" smtClean="0"/>
              <a:t>Watch DD video;</a:t>
            </a:r>
            <a:r>
              <a:rPr lang="en-US" baseline="0" dirty="0" smtClean="0"/>
              <a:t> Market segments and Marketing Activity (Things you need to understand…) 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https://business.financialpost.com/entrepreneur/founder-of-foodscrooge-hits-second-home-run-in-the-den-with-carnivore-club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3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 7.22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4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Walmart and Amazon are two powerful examples of mass marketing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Just ‘shoes’ to cover my feet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Segment: hiking boots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Niche ballet or tap or army boots…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Individual customers – custom Nike runners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9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Marketers evaluate social and demographic trends to identify new marketing opportunities.</a:t>
            </a:r>
          </a:p>
          <a:p>
            <a:pPr marL="0" indent="0">
              <a:spcBef>
                <a:spcPts val="3600"/>
              </a:spcBef>
              <a:buNone/>
              <a:defRPr/>
            </a:pPr>
            <a:r>
              <a:rPr lang="en-US" b="1" dirty="0" smtClean="0"/>
              <a:t>FIG 7.7  Key trends include:</a:t>
            </a:r>
          </a:p>
          <a:p>
            <a:pPr>
              <a:defRPr/>
            </a:pPr>
            <a:r>
              <a:rPr lang="en-US" i="1" dirty="0" smtClean="0"/>
              <a:t>Aging Population </a:t>
            </a:r>
          </a:p>
          <a:p>
            <a:pPr>
              <a:defRPr/>
            </a:pPr>
            <a:r>
              <a:rPr lang="en-US" i="1" dirty="0" smtClean="0"/>
              <a:t>Social Responsibility</a:t>
            </a:r>
          </a:p>
          <a:p>
            <a:pPr>
              <a:defRPr/>
            </a:pPr>
            <a:r>
              <a:rPr lang="en-US" i="1" dirty="0" smtClean="0"/>
              <a:t>New Household Formations</a:t>
            </a:r>
          </a:p>
          <a:p>
            <a:pPr>
              <a:defRPr/>
            </a:pPr>
            <a:r>
              <a:rPr lang="en-US" i="1" dirty="0" smtClean="0"/>
              <a:t>Ethnic Diversity</a:t>
            </a:r>
            <a:endParaRPr lang="en-CA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457450"/>
            <a:ext cx="8229600" cy="9144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91114" y="160194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2648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300984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128658" y="3171876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299388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8658" y="4764312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8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000"/>
            </a:lvl3pPr>
            <a:lvl4pPr>
              <a:buClr>
                <a:srgbClr val="007FA3"/>
              </a:buClr>
              <a:defRPr sz="2000"/>
            </a:lvl4pPr>
            <a:lvl5pPr>
              <a:buClr>
                <a:srgbClr val="007FA3"/>
              </a:buClr>
              <a:defRPr sz="2000"/>
            </a:lvl5pPr>
            <a:lvl6pPr>
              <a:buClr>
                <a:srgbClr val="007FA3"/>
              </a:buClr>
              <a:defRPr sz="2000"/>
            </a:lvl6pPr>
            <a:lvl7pPr>
              <a:buClr>
                <a:srgbClr val="007FA3"/>
              </a:buClr>
              <a:defRPr sz="2000"/>
            </a:lvl7pPr>
            <a:lvl8pPr>
              <a:buClr>
                <a:srgbClr val="007FA3"/>
              </a:buClr>
              <a:defRPr sz="2000"/>
            </a:lvl8pPr>
            <a:lvl9pPr>
              <a:buClr>
                <a:srgbClr val="007FA3"/>
              </a:buCl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256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149"/>
            <a:ext cx="8229600" cy="424845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3944"/>
            <a:ext cx="8229600" cy="4572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641144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288" y="1447800"/>
            <a:ext cx="3966312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88" y="2271712"/>
            <a:ext cx="3966312" cy="3684588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2400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1712"/>
            <a:ext cx="3962400" cy="16097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512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5124" cy="16097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8730" y="4044721"/>
            <a:ext cx="3962400" cy="18557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732563" y="4055609"/>
            <a:ext cx="3965124" cy="18557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756648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0" y="3886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57200" y="5029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3514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447800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99616" y="6428232"/>
            <a:ext cx="6172200" cy="274320"/>
          </a:xfrm>
        </p:spPr>
        <p:txBody>
          <a:bodyPr lIns="91440" tIns="45720" rIns="91440" bIns="4572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200" b="0" kern="120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000"/>
            </a:lvl2pPr>
            <a:lvl3pPr>
              <a:buClr>
                <a:srgbClr val="007FA3"/>
              </a:buClr>
              <a:defRPr sz="2000"/>
            </a:lvl3pPr>
            <a:lvl4pPr>
              <a:buClr>
                <a:srgbClr val="007FA3"/>
              </a:buClr>
              <a:defRPr sz="2000"/>
            </a:lvl4pPr>
            <a:lvl5pPr>
              <a:buClr>
                <a:srgbClr val="007FA3"/>
              </a:buClr>
              <a:defRPr sz="2000"/>
            </a:lvl5pPr>
            <a:lvl6pPr>
              <a:buClr>
                <a:srgbClr val="007FA3"/>
              </a:buClr>
              <a:defRPr sz="2000"/>
            </a:lvl6pPr>
            <a:lvl7pPr>
              <a:buClr>
                <a:srgbClr val="007FA3"/>
              </a:buClr>
              <a:defRPr sz="2000"/>
            </a:lvl7pPr>
            <a:lvl8pPr>
              <a:buClr>
                <a:srgbClr val="007FA3"/>
              </a:buClr>
              <a:defRPr sz="2000"/>
            </a:lvl8pPr>
            <a:lvl9pPr>
              <a:buClr>
                <a:srgbClr val="007FA3"/>
              </a:buCl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lang="en-US" dirty="0" smtClean="0"/>
            </a:lvl1pPr>
            <a:lvl2pPr marL="569913" indent="-285750">
              <a:buClr>
                <a:srgbClr val="007FA3"/>
              </a:buClr>
              <a:defRPr lang="en-US" dirty="0" smtClean="0"/>
            </a:lvl2pPr>
            <a:lvl3pPr>
              <a:buClr>
                <a:srgbClr val="007FA3"/>
              </a:buClr>
              <a:defRPr lang="en-US" dirty="0" smtClean="0"/>
            </a:lvl3pPr>
            <a:lvl4pPr>
              <a:buClr>
                <a:srgbClr val="007FA3"/>
              </a:buClr>
              <a:defRPr lang="en-US" dirty="0" smtClean="0"/>
            </a:lvl4pPr>
            <a:lvl5pPr>
              <a:buClr>
                <a:srgbClr val="007FA3"/>
              </a:buClr>
              <a:defRPr lang="en-US" dirty="0" smtClean="0"/>
            </a:lvl5pPr>
            <a:lvl6pPr>
              <a:buClr>
                <a:srgbClr val="007FA3"/>
              </a:buClr>
              <a:defRPr lang="en-US" dirty="0" smtClean="0"/>
            </a:lvl6pPr>
            <a:lvl7pPr>
              <a:buClr>
                <a:srgbClr val="007FA3"/>
              </a:buClr>
              <a:defRPr lang="en-US" dirty="0" smtClean="0"/>
            </a:lvl7pPr>
            <a:lvl8pPr>
              <a:buClr>
                <a:srgbClr val="007FA3"/>
              </a:buClr>
              <a:defRPr lang="en-US" dirty="0" smtClean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marL="256032" lvl="0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Shape 15" descr="Pearson Logo"/>
          <p:cNvPicPr preferRelativeResize="0"/>
          <p:nvPr/>
        </p:nvPicPr>
        <p:blipFill rotWithShape="1">
          <a:blip r:embed="rId20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ly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7" y="685800"/>
            <a:ext cx="7772400" cy="2838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 BREAK</a:t>
            </a:r>
          </a:p>
          <a:p>
            <a:r>
              <a:rPr lang="en-US" dirty="0" smtClean="0"/>
              <a:t>WRITING QUIZZES</a:t>
            </a:r>
          </a:p>
          <a:p>
            <a:r>
              <a:rPr lang="en-US" dirty="0" smtClean="0"/>
              <a:t>NEXT EXAM (3):  	Thursday after Reading Break</a:t>
            </a:r>
          </a:p>
          <a:p>
            <a:r>
              <a:rPr lang="en-US" dirty="0"/>
              <a:t>	</a:t>
            </a:r>
            <a:r>
              <a:rPr lang="en-US" dirty="0" smtClean="0"/>
              <a:t>		Chapters 7, 8/9 (Tuesday)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" y="656826"/>
            <a:ext cx="7766124" cy="300077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562600" y="1371600"/>
            <a:ext cx="1676400" cy="53340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3711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latin typeface="Arial" charset="0"/>
              </a:rPr>
              <a:t>Within the context of the average Canadian family: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Women </a:t>
            </a:r>
            <a:r>
              <a:rPr lang="en-US" dirty="0">
                <a:latin typeface="Arial" charset="0"/>
              </a:rPr>
              <a:t>drive an estimated 70-80% of consumer spending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About </a:t>
            </a:r>
            <a:r>
              <a:rPr lang="en-US" dirty="0">
                <a:latin typeface="Arial" charset="0"/>
              </a:rPr>
              <a:t>75% of women identify themselves as the primary shopper in the household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Women </a:t>
            </a:r>
            <a:r>
              <a:rPr lang="en-US" dirty="0">
                <a:latin typeface="Arial" charset="0"/>
              </a:rPr>
              <a:t>influence about 85% of consumer spending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91</a:t>
            </a:r>
            <a:r>
              <a:rPr lang="en-US" dirty="0">
                <a:latin typeface="Arial" charset="0"/>
              </a:rPr>
              <a:t>% of women felt advertisers didn’t understand them</a:t>
            </a:r>
          </a:p>
          <a:p>
            <a:pPr marL="0" indent="0">
              <a:spcBef>
                <a:spcPts val="4800"/>
              </a:spcBef>
              <a:buNone/>
              <a:defRPr/>
            </a:pPr>
            <a:r>
              <a:rPr lang="en-CA" sz="1600" dirty="0" smtClean="0">
                <a:latin typeface="Arial" charset="0"/>
              </a:rPr>
              <a:t>Gabe </a:t>
            </a:r>
            <a:r>
              <a:rPr lang="en-CA" sz="1600" dirty="0">
                <a:latin typeface="Arial" charset="0"/>
              </a:rPr>
              <a:t>Rosenberg, “Study: 91 percent of women feel misunderstood by advertisers,” </a:t>
            </a:r>
            <a:r>
              <a:rPr lang="en-CA" sz="1600" dirty="0">
                <a:latin typeface="Arial" charset="0"/>
                <a:hlinkClick r:id="rId2"/>
              </a:rPr>
              <a:t>https</a:t>
            </a:r>
            <a:r>
              <a:rPr lang="en-CA" sz="1600" dirty="0" smtClean="0">
                <a:latin typeface="Arial" charset="0"/>
                <a:hlinkClick r:id="rId2"/>
              </a:rPr>
              <a:t>://contently.com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altLang="en-US" dirty="0"/>
              <a:t>Visible minorities represent 20</a:t>
            </a:r>
            <a:r>
              <a:rPr lang="en-US" altLang="en-US" dirty="0" smtClean="0"/>
              <a:t>% of </a:t>
            </a:r>
            <a:r>
              <a:rPr lang="en-US" altLang="en-US" dirty="0"/>
              <a:t>Canadian population; by 2031 this figure will reach 30%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altLang="en-US" dirty="0" smtClean="0"/>
              <a:t>In </a:t>
            </a:r>
            <a:r>
              <a:rPr lang="en-US" altLang="en-US" dirty="0"/>
              <a:t>Toronto, visible minorities make up 49.1% of the population; in some surrounding cities such as Markham and Brampton, this number exceeds 65%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altLang="en-US" dirty="0" smtClean="0"/>
              <a:t>This </a:t>
            </a:r>
            <a:r>
              <a:rPr lang="en-US" altLang="en-US" dirty="0"/>
              <a:t>is an emerging trend in urban areas across Canada making ethnic marketing a smart strategy for many companies</a:t>
            </a:r>
          </a:p>
        </p:txBody>
      </p:sp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Psychographic </a:t>
            </a:r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Market segmentation based on the activities, interests, and opinions of consumers.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9828" y="213360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Lifestyle Marketing</a:t>
            </a:r>
            <a:endParaRPr lang="en-US" dirty="0"/>
          </a:p>
        </p:txBody>
      </p:sp>
      <p:pic>
        <p:nvPicPr>
          <p:cNvPr id="5" name="Picture 4" descr="Figure 7.11 A message that appeals to Canadians wanting to live healthier, active lifestyles.&#10;An advertisement for chocolate milk shows a man skipping rope and the text reads, &quot;The best way to reach your goal tomorrow is to start today.&quo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590800"/>
            <a:ext cx="2785490" cy="36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US" altLang="en-US" dirty="0" smtClean="0"/>
              <a:t>The division of a large geographic market into smaller geographic or regional units</a:t>
            </a:r>
          </a:p>
          <a:p>
            <a:pPr marL="0" indent="0">
              <a:buNone/>
            </a:pPr>
            <a:r>
              <a:rPr lang="en-US" altLang="en-US" b="1" dirty="0" smtClean="0"/>
              <a:t>Geodemographic </a:t>
            </a:r>
            <a:r>
              <a:rPr lang="en-US" altLang="en-US" b="1" dirty="0"/>
              <a:t>segmentation </a:t>
            </a:r>
            <a:r>
              <a:rPr lang="en-US" altLang="en-US" b="1" dirty="0" smtClean="0"/>
              <a:t>– </a:t>
            </a:r>
            <a:r>
              <a:rPr lang="en-US" altLang="en-US" dirty="0"/>
              <a:t>a </a:t>
            </a:r>
            <a:r>
              <a:rPr lang="en-US" altLang="en-US" dirty="0" smtClean="0"/>
              <a:t>combination </a:t>
            </a:r>
            <a:r>
              <a:rPr lang="en-US" altLang="en-US" dirty="0"/>
              <a:t>of geographic and demographic information</a:t>
            </a:r>
          </a:p>
          <a:p>
            <a:pPr marL="0" indent="0">
              <a:buNone/>
            </a:pPr>
            <a:r>
              <a:rPr lang="en-US" altLang="en-US" b="1" dirty="0" smtClean="0"/>
              <a:t>Micro-marketing – </a:t>
            </a:r>
            <a:r>
              <a:rPr lang="en-US" altLang="en-US" dirty="0"/>
              <a:t>based on a regional or local basis, giving consideration to the unique needs of a small group of highly targeted </a:t>
            </a:r>
            <a:r>
              <a:rPr lang="en-US" altLang="en-US" dirty="0" smtClean="0"/>
              <a:t>customers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747766"/>
          </a:xfrm>
        </p:spPr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021"/>
            <a:ext cx="8458200" cy="2057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“The place a brand occupies in the customer’s mind in relation to competing products</a:t>
            </a:r>
            <a:r>
              <a:rPr lang="en-US" altLang="en-US" dirty="0" smtClean="0"/>
              <a:t>.”</a:t>
            </a:r>
          </a:p>
          <a:p>
            <a:r>
              <a:rPr lang="en-US" altLang="en-US" dirty="0"/>
              <a:t>In a marketing plan, how a brand is positioned is described in a </a:t>
            </a:r>
            <a:r>
              <a:rPr lang="en-US" altLang="en-US" b="1" dirty="0"/>
              <a:t>positioning strategy statement</a:t>
            </a:r>
            <a:r>
              <a:rPr lang="en-US" altLang="en-US" b="1" dirty="0" smtClean="0"/>
              <a:t>.</a:t>
            </a:r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805557"/>
            <a:ext cx="3048000" cy="6990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Brand Leadership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12548"/>
            <a:ext cx="3733800" cy="5916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Product </a:t>
            </a:r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59704"/>
            <a:ext cx="3429000" cy="4752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Technical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81751"/>
            <a:ext cx="1600200" cy="6190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Lifestyle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33193" y="2716778"/>
            <a:ext cx="4114800" cy="6990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on consumer acceptance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3628" y="4401017"/>
            <a:ext cx="4114800" cy="6990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on unique attributes / benefits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6331" y="3560816"/>
            <a:ext cx="4540469" cy="6990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on continuous technical leadership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80490" y="5394457"/>
            <a:ext cx="4114800" cy="6990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used in crowded markets with similar brands.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break!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Internet Advertisers Read Your Mind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903515"/>
            <a:ext cx="8229600" cy="478970"/>
          </a:xfrm>
        </p:spPr>
        <p:txBody>
          <a:bodyPr/>
          <a:lstStyle/>
          <a:p>
            <a:r>
              <a:rPr lang="en-US" dirty="0"/>
              <a:t>The Economist</a:t>
            </a:r>
          </a:p>
        </p:txBody>
      </p:sp>
    </p:spTree>
    <p:extLst>
      <p:ext uri="{BB962C8B-B14F-4D97-AF65-F5344CB8AC3E}">
        <p14:creationId xmlns:p14="http://schemas.microsoft.com/office/powerpoint/2010/main" val="32872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6840" y="2320449"/>
            <a:ext cx="3657600" cy="609600"/>
          </a:xfrm>
        </p:spPr>
        <p:txBody>
          <a:bodyPr/>
          <a:lstStyle/>
          <a:p>
            <a:r>
              <a:rPr lang="en-US" dirty="0" smtClean="0"/>
              <a:t>CH 07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30" y="2625249"/>
            <a:ext cx="8763000" cy="417202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3050" y="1825150"/>
            <a:ext cx="8492359" cy="495300"/>
          </a:xfrm>
        </p:spPr>
        <p:txBody>
          <a:bodyPr/>
          <a:lstStyle/>
          <a:p>
            <a:r>
              <a:rPr lang="en-US" b="1" dirty="0">
                <a:solidFill>
                  <a:srgbClr val="8D4344"/>
                </a:solidFill>
              </a:rPr>
              <a:t>Market Segmentation and </a:t>
            </a:r>
            <a:r>
              <a:rPr lang="en-US" b="1" dirty="0" smtClean="0">
                <a:solidFill>
                  <a:srgbClr val="8D4344"/>
                </a:solidFill>
              </a:rPr>
              <a:t>Target </a:t>
            </a:r>
            <a:r>
              <a:rPr lang="en-US" b="1" dirty="0">
                <a:solidFill>
                  <a:srgbClr val="8D4344"/>
                </a:solidFill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577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09" y="1584434"/>
            <a:ext cx="8229600" cy="622828"/>
          </a:xfrm>
        </p:spPr>
        <p:txBody>
          <a:bodyPr/>
          <a:lstStyle/>
          <a:p>
            <a:r>
              <a:rPr lang="en-US" dirty="0" smtClean="0"/>
              <a:t>What does it mean to ‘segment’ a market?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2685975"/>
            <a:ext cx="8763000" cy="41720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7481" y="2207262"/>
            <a:ext cx="8487105" cy="18926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CA" sz="3600" dirty="0" smtClean="0">
                <a:solidFill>
                  <a:srgbClr val="7030A0"/>
                </a:solidFill>
              </a:rPr>
              <a:t>To divide </a:t>
            </a:r>
            <a:r>
              <a:rPr lang="en-CA" sz="3600" dirty="0">
                <a:solidFill>
                  <a:srgbClr val="7030A0"/>
                </a:solidFill>
              </a:rPr>
              <a:t>a large market into smaller segments (or targets) based on common need and/or similar </a:t>
            </a:r>
            <a:r>
              <a:rPr lang="en-CA" sz="3600" dirty="0" smtClean="0">
                <a:solidFill>
                  <a:srgbClr val="7030A0"/>
                </a:solidFill>
              </a:rPr>
              <a:t>characteristics.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227 L -0.00121 -0.2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68357 L 2.77778E-6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7" y="1600200"/>
            <a:ext cx="8051806" cy="4525963"/>
          </a:xfrm>
        </p:spPr>
      </p:pic>
    </p:spTree>
    <p:extLst>
      <p:ext uri="{BB962C8B-B14F-4D97-AF65-F5344CB8AC3E}">
        <p14:creationId xmlns:p14="http://schemas.microsoft.com/office/powerpoint/2010/main" val="35345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228510"/>
            <a:ext cx="8393723" cy="6337828"/>
          </a:xfrm>
        </p:spPr>
      </p:pic>
    </p:spTree>
    <p:extLst>
      <p:ext uri="{BB962C8B-B14F-4D97-AF65-F5344CB8AC3E}">
        <p14:creationId xmlns:p14="http://schemas.microsoft.com/office/powerpoint/2010/main" val="10852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/>
          <a:lstStyle/>
          <a:p>
            <a:r>
              <a:rPr lang="en-US" dirty="0"/>
              <a:t>Segmentation and Targeting Process</a:t>
            </a:r>
          </a:p>
        </p:txBody>
      </p:sp>
      <p:pic>
        <p:nvPicPr>
          <p:cNvPr id="5" name="Picture 4" descr="Figure 7.22 Steps Involved in Market Segmentation, Target Market Identification, and Positioning&#10;A diagram shows steps involved in market segmentation, target market identification, and positioning.&#10;The steps shown are as follows:                                                                               ◦ Identify Segments (Target) Based on&#10;   • Demographics &#10;    • Psychographics&#10;    • Geographics&#10;    • Behaviour response&#10;◦ Select Target(s) with Greatest Potential (Profit)&#10;     • Accurately describe the characteristics of the target&#10;◦ Devise Positioning Strategy&#10;◦ Devise Marketing Strategy&#10;     • Product&#10;     • Price&#10;     • Marketing communications&#10;     • Distribution"/>
          <p:cNvPicPr>
            <a:picLocks noChangeAspect="1"/>
          </p:cNvPicPr>
          <p:nvPr/>
        </p:nvPicPr>
        <p:blipFill rotWithShape="1">
          <a:blip r:embed="rId3" cstate="print"/>
          <a:srcRect l="23621" r="24002" b="16050"/>
          <a:stretch/>
        </p:blipFill>
        <p:spPr>
          <a:xfrm>
            <a:off x="3733799" y="1051034"/>
            <a:ext cx="3886201" cy="5638800"/>
          </a:xfrm>
          <a:prstGeom prst="rect">
            <a:avLst/>
          </a:prstGeom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9619" r="48254" b="8625"/>
          <a:stretch/>
        </p:blipFill>
        <p:spPr>
          <a:xfrm>
            <a:off x="457200" y="1066800"/>
            <a:ext cx="3048001" cy="5181600"/>
          </a:xfrm>
        </p:spPr>
      </p:pic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 Basic Segmentation</a:t>
            </a:r>
            <a:r>
              <a:rPr lang="en-US" altLang="en-US" dirty="0"/>
              <a:t>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4345939"/>
            <a:ext cx="8229600" cy="37846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Figure 7.3</a:t>
            </a:r>
            <a:endParaRPr lang="en-US" alt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88362"/>
              </p:ext>
            </p:extLst>
          </p:nvPr>
        </p:nvGraphicFramePr>
        <p:xfrm>
          <a:off x="283779" y="1312652"/>
          <a:ext cx="861060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Mass Marketing</a:t>
                      </a:r>
                      <a:endParaRPr lang="en-US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marketing strategy appeals to a broad range of consumers. </a:t>
                      </a:r>
                    </a:p>
                    <a:p>
                      <a:pPr marL="174625" indent="0"/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Distinct 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 of consumers are not considered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 devising strategies.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Market Segmentation</a:t>
                      </a:r>
                    </a:p>
                    <a:p>
                      <a:pPr marL="174625" indent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Unique marketing strategies are devised </a:t>
                      </a:r>
                      <a:r>
                        <a:rPr lang="en-US" sz="16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based on the 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unique characteristics of specified customer groups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Niche Marketing</a:t>
                      </a:r>
                      <a:endParaRPr lang="en-US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Unique strategies are devised for </a:t>
                      </a:r>
                      <a:r>
                        <a:rPr lang="en-US" sz="16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particular segment of a bigger market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4625" indent="0"/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marketing strategies are dedicated to this one particular segment.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 defTabSz="174625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	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Direct or One-to-One Segmentation</a:t>
                      </a:r>
                      <a:endParaRPr lang="en-US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Unique marketing strategies are devised for the 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unique needs and preferences of individual customers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Nike Zoom Pegasus 31 Running Shoe Review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 b="10727"/>
          <a:stretch/>
        </p:blipFill>
        <p:spPr>
          <a:xfrm>
            <a:off x="6579596" y="4389466"/>
            <a:ext cx="2284133" cy="1341605"/>
          </a:xfrm>
          <a:prstGeom prst="rect">
            <a:avLst/>
          </a:prstGeom>
        </p:spPr>
      </p:pic>
      <p:pic>
        <p:nvPicPr>
          <p:cNvPr id="5" name="Picture 4" descr="Pointe shoe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94" y="4371074"/>
            <a:ext cx="1494744" cy="2242115"/>
          </a:xfrm>
          <a:prstGeom prst="rect">
            <a:avLst/>
          </a:prstGeom>
        </p:spPr>
      </p:pic>
      <p:pic>
        <p:nvPicPr>
          <p:cNvPr id="8" name="Picture 7" descr="Generic Surplus shoes at Steven Alan sample sale 2010 | Flick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-3200" r="54400" b="32800"/>
          <a:stretch/>
        </p:blipFill>
        <p:spPr>
          <a:xfrm>
            <a:off x="299545" y="4218797"/>
            <a:ext cx="1897058" cy="2276470"/>
          </a:xfrm>
          <a:prstGeom prst="rect">
            <a:avLst/>
          </a:prstGeom>
        </p:spPr>
      </p:pic>
      <p:pic>
        <p:nvPicPr>
          <p:cNvPr id="9" name="Picture 8" descr="Best Hiking Boots Advice to Save Money and Time – AGreekAdventure World Travel Blo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r="11125"/>
          <a:stretch/>
        </p:blipFill>
        <p:spPr>
          <a:xfrm>
            <a:off x="2349003" y="4389466"/>
            <a:ext cx="2448674" cy="19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/>
          <a:lstStyle/>
          <a:p>
            <a:r>
              <a:rPr lang="en-US" dirty="0"/>
              <a:t>Direct </a:t>
            </a:r>
            <a:r>
              <a:rPr lang="en-US" dirty="0" smtClean="0"/>
              <a:t>Segmentation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069"/>
            <a:ext cx="8229600" cy="2136228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Geo-targeting - </a:t>
            </a:r>
            <a:r>
              <a:rPr lang="en-US" altLang="en-US" dirty="0" smtClean="0"/>
              <a:t>customizing </a:t>
            </a:r>
            <a:r>
              <a:rPr lang="en-US" altLang="en-US" dirty="0"/>
              <a:t>an </a:t>
            </a:r>
            <a:r>
              <a:rPr lang="en-US" altLang="en-US" dirty="0" smtClean="0"/>
              <a:t>ad based </a:t>
            </a:r>
            <a:r>
              <a:rPr lang="en-US" altLang="en-US" dirty="0"/>
              <a:t>on the geographic location of potential buyers (country, province, city, or postal code). </a:t>
            </a:r>
          </a:p>
          <a:p>
            <a:pPr marL="0" indent="0">
              <a:buNone/>
            </a:pPr>
            <a:r>
              <a:rPr lang="en-US" altLang="en-US" b="1" dirty="0" smtClean="0"/>
              <a:t>Location-based Targeting - </a:t>
            </a:r>
            <a:r>
              <a:rPr lang="en-US" altLang="en-US" dirty="0" smtClean="0"/>
              <a:t>an </a:t>
            </a:r>
            <a:r>
              <a:rPr lang="en-US" altLang="en-US" dirty="0"/>
              <a:t>effort to integrate consumers’ location information into their marketing </a:t>
            </a:r>
            <a:r>
              <a:rPr lang="en-US" altLang="en-US" dirty="0" smtClean="0"/>
              <a:t>strategy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848" y="3429000"/>
            <a:ext cx="8229600" cy="228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ea typeface="ＭＳ Ｐゴシック" charset="0"/>
              </a:rPr>
              <a:t>Mass Customization - </a:t>
            </a:r>
            <a:r>
              <a:rPr lang="en-US" dirty="0" smtClean="0">
                <a:ea typeface="ＭＳ Ｐゴシック" charset="0"/>
              </a:rPr>
              <a:t>produce products and personalize messages to a target audience of one.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ea typeface="ＭＳ Ｐゴシック" charset="0"/>
              </a:rPr>
              <a:t>Brand Democratization - </a:t>
            </a:r>
            <a:r>
              <a:rPr lang="en-US" dirty="0" smtClean="0">
                <a:ea typeface="ＭＳ Ｐゴシック" charset="0"/>
              </a:rPr>
              <a:t>customer can interact with a brand, giving customer control over the marketing of a brand.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775228"/>
          </a:xfrm>
        </p:spPr>
        <p:txBody>
          <a:bodyPr/>
          <a:lstStyle/>
          <a:p>
            <a:r>
              <a:rPr lang="en-US" altLang="en-US" dirty="0" smtClean="0"/>
              <a:t>Identifying </a:t>
            </a:r>
            <a:r>
              <a:rPr lang="en-US" altLang="en-US" dirty="0"/>
              <a:t>Target </a:t>
            </a:r>
            <a:r>
              <a:rPr lang="en-US" altLang="en-US" dirty="0" smtClean="0"/>
              <a:t>Markets: Variables</a:t>
            </a:r>
            <a:endParaRPr lang="en-US" dirty="0"/>
          </a:p>
        </p:txBody>
      </p:sp>
      <p:pic>
        <p:nvPicPr>
          <p:cNvPr id="5" name="Picture 4" descr="Figure 7.7 Variables for Identifying Target Markets&#10;A chart shows variables for identifying target markets.&#10;The chart shows a target-market profile  with various variables as follows:&#10;• Demographics: &#10;   ◦ Age&#10;   ◦ Income&#10;   ◦ Education&#10;   ◦ Occupation&#10;   ◦ Household formation&#10;   ◦ Ethnic background&#10;   ◦ Gender&#10;   ◦ Marital status&#10;• Psychographics:&#10;   ◦ Attitudes&#10;   ◦ Interests&#10;   ◦ Opinions&#10;   ◦ Activities&#10;   ◦ Values&#10;   ◦ Lifestyle&#10;• Geographics&#10;   ◦ Region&#10;   ◦ City&#10;   ◦ Urban&#10;   ◦ Suburban&#10;   ◦ Rural&#10;• Behaviour Response&#10;   ◦ Occasion for use&#10;   ◦ Benefits sought&#10;   ◦ Usage rate&#10;   ◦ Degree of loyalty"/>
          <p:cNvPicPr>
            <a:picLocks noChangeAspect="1"/>
          </p:cNvPicPr>
          <p:nvPr/>
        </p:nvPicPr>
        <p:blipFill rotWithShape="1">
          <a:blip r:embed="rId3" cstate="print"/>
          <a:srcRect b="12529"/>
          <a:stretch/>
        </p:blipFill>
        <p:spPr>
          <a:xfrm>
            <a:off x="449317" y="1143000"/>
            <a:ext cx="8077200" cy="5319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486400"/>
            <a:ext cx="7088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some key trends?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8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8803</TotalTime>
  <Words>768</Words>
  <Application>Microsoft Office PowerPoint</Application>
  <PresentationFormat>On-screen Show (4:3)</PresentationFormat>
  <Paragraphs>105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Times New Roman</vt:lpstr>
      <vt:lpstr>Verdana</vt:lpstr>
      <vt:lpstr>Wingdings</vt:lpstr>
      <vt:lpstr>508 Lecture</vt:lpstr>
      <vt:lpstr>PowerPoint Presentation</vt:lpstr>
      <vt:lpstr>PowerPoint Presentation</vt:lpstr>
      <vt:lpstr>What does it mean to ‘segment’ a market?</vt:lpstr>
      <vt:lpstr>PowerPoint Presentation</vt:lpstr>
      <vt:lpstr>PowerPoint Presentation</vt:lpstr>
      <vt:lpstr>Segmentation and Targeting Process</vt:lpstr>
      <vt:lpstr>The 4 Basic Segmentation Alternatives</vt:lpstr>
      <vt:lpstr>Direct Segmentation</vt:lpstr>
      <vt:lpstr>Identifying Target Markets: Variables</vt:lpstr>
      <vt:lpstr>Gender Segmentation</vt:lpstr>
      <vt:lpstr>Ethnic Segmentation</vt:lpstr>
      <vt:lpstr>Psychographic Segmentation</vt:lpstr>
      <vt:lpstr>Geographic Segmentation</vt:lpstr>
      <vt:lpstr>Positioning</vt:lpstr>
      <vt:lpstr>Have a great break!</vt:lpstr>
      <vt:lpstr>How Internet Advertisers Read Your Mind  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Marketing, Third Edition</dc:title>
  <dc:subject>Marketing</dc:subject>
  <dc:creator>Keith J. Tuckwell and Marina Jaffey</dc:creator>
  <cp:keywords>Marketing</cp:keywords>
  <cp:lastModifiedBy>Pamela Nelson</cp:lastModifiedBy>
  <cp:revision>1080</cp:revision>
  <dcterms:created xsi:type="dcterms:W3CDTF">2014-07-14T20:04:21Z</dcterms:created>
  <dcterms:modified xsi:type="dcterms:W3CDTF">2019-02-14T23:46:07Z</dcterms:modified>
  <cp:category>Marketing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682740</vt:lpwstr>
  </property>
  <property fmtid="{D5CDD505-2E9C-101B-9397-08002B2CF9AE}" pid="3" name="Offisync_UpdateToken">
    <vt:lpwstr>1</vt:lpwstr>
  </property>
  <property fmtid="{D5CDD505-2E9C-101B-9397-08002B2CF9AE}" pid="4" name="Jive_VersionGuid">
    <vt:lpwstr>7b502893-ac4a-4309-967d-6eb652f6b574</vt:lpwstr>
  </property>
  <property fmtid="{D5CDD505-2E9C-101B-9397-08002B2CF9AE}" pid="5" name="Offisync_ProviderInitializationData">
    <vt:lpwstr>https://neo.pearson.com</vt:lpwstr>
  </property>
  <property fmtid="{D5CDD505-2E9C-101B-9397-08002B2CF9AE}" pid="6" name="Offisync_ServerID">
    <vt:lpwstr>7e960520-0e88-4f05-9fa0-24079b61e486</vt:lpwstr>
  </property>
  <property fmtid="{D5CDD505-2E9C-101B-9397-08002B2CF9AE}" pid="7" name="Jive_LatestUserAccountName">
    <vt:lpwstr>sumit.gupta</vt:lpwstr>
  </property>
</Properties>
</file>