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50"/>
    <a:srgbClr val="007FA3"/>
    <a:srgbClr val="C5F3FF"/>
    <a:srgbClr val="DCD8DC"/>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1" autoAdjust="0"/>
    <p:restoredTop sz="79574" autoAdjust="0"/>
  </p:normalViewPr>
  <p:slideViewPr>
    <p:cSldViewPr>
      <p:cViewPr>
        <p:scale>
          <a:sx n="100" d="100"/>
          <a:sy n="100" d="100"/>
        </p:scale>
        <p:origin x="-1860" y="-378"/>
      </p:cViewPr>
      <p:guideLst>
        <p:guide orient="horz" pos="2160"/>
        <p:guide pos="2880"/>
      </p:guideLst>
    </p:cSldViewPr>
  </p:slideViewPr>
  <p:outlineViewPr>
    <p:cViewPr>
      <p:scale>
        <a:sx n="33" d="100"/>
        <a:sy n="33" d="100"/>
      </p:scale>
      <p:origin x="0" y="12276"/>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11-Apr-18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11-Apr-18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687855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11-Apr-18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11-Apr-18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11-Apr-18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11-Apr-18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11-Apr-18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11-Apr-18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11-Apr-18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11-Apr-18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11-Apr-18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11-Apr-18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1600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11-Apr-18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 Placeholder 13"/>
          <p:cNvSpPr>
            <a:spLocks noGrp="1"/>
          </p:cNvSpPr>
          <p:nvPr>
            <p:ph type="body" sz="quarter" idx="16" hasCustomPrompt="1"/>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11-Apr-18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0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11-Apr-18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smtClean="0"/>
            </a:lvl1pPr>
            <a:lvl2pPr marL="569913" indent="-285750">
              <a:buClr>
                <a:srgbClr val="007FA3"/>
              </a:buClr>
              <a:defRPr lang="en-US" dirty="0" smtClean="0"/>
            </a:lvl2pPr>
            <a:lvl3pPr>
              <a:buClr>
                <a:srgbClr val="007FA3"/>
              </a:buClr>
              <a:defRPr lang="en-US" dirty="0" smtClean="0"/>
            </a:lvl3pPr>
            <a:lvl4pPr>
              <a:buClr>
                <a:srgbClr val="007FA3"/>
              </a:buClr>
              <a:defRPr lang="en-US" dirty="0" smtClean="0"/>
            </a:lvl4pPr>
            <a:lvl5pPr>
              <a:buClr>
                <a:srgbClr val="007FA3"/>
              </a:buClr>
              <a:defRPr lang="en-US" dirty="0" smtClean="0"/>
            </a:lvl5pPr>
            <a:lvl6pPr>
              <a:buClr>
                <a:srgbClr val="007FA3"/>
              </a:buClr>
              <a:defRPr lang="en-US" dirty="0" smtClean="0"/>
            </a:lvl6pPr>
            <a:lvl7pPr>
              <a:buClr>
                <a:srgbClr val="007FA3"/>
              </a:buClr>
              <a:defRPr lang="en-US" dirty="0" smtClean="0"/>
            </a:lvl7pPr>
            <a:lvl8pPr>
              <a:buClr>
                <a:srgbClr val="007FA3"/>
              </a:buClr>
              <a:defRPr lang="en-US" dirty="0" smtClean="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11-Apr-18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11-Apr-18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11-Apr-18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11-Apr-18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11-Apr-18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11-Apr-18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p:nvPicPr>
        <p:blipFill rotWithShape="1">
          <a:blip r:embed="rId2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7 -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contently.co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t>
            </a:r>
            <a:r>
              <a:rPr lang="en-US" dirty="0" smtClean="0"/>
              <a:t>Marketing</a:t>
            </a:r>
            <a:endParaRPr lang="en-US" dirty="0"/>
          </a:p>
        </p:txBody>
      </p:sp>
      <p:sp>
        <p:nvSpPr>
          <p:cNvPr id="3" name="Text Placeholder 2"/>
          <p:cNvSpPr>
            <a:spLocks noGrp="1"/>
          </p:cNvSpPr>
          <p:nvPr>
            <p:ph type="body" sz="quarter" idx="13"/>
          </p:nvPr>
        </p:nvSpPr>
        <p:spPr>
          <a:xfrm>
            <a:off x="457200" y="903514"/>
            <a:ext cx="8229600" cy="315686"/>
          </a:xfrm>
        </p:spPr>
        <p:txBody>
          <a:bodyPr/>
          <a:lstStyle/>
          <a:p>
            <a:r>
              <a:rPr lang="en-US" dirty="0"/>
              <a:t>Third Edition</a:t>
            </a:r>
          </a:p>
        </p:txBody>
      </p:sp>
      <p:sp>
        <p:nvSpPr>
          <p:cNvPr id="4" name="Text Placeholder 3"/>
          <p:cNvSpPr>
            <a:spLocks noGrp="1"/>
          </p:cNvSpPr>
          <p:nvPr>
            <p:ph type="body" sz="quarter" idx="14"/>
          </p:nvPr>
        </p:nvSpPr>
        <p:spPr/>
        <p:txBody>
          <a:bodyPr/>
          <a:lstStyle/>
          <a:p>
            <a:r>
              <a:rPr lang="en-US" dirty="0" smtClean="0"/>
              <a:t>Chapter 7</a:t>
            </a:r>
            <a:endParaRPr lang="en-US" dirty="0"/>
          </a:p>
        </p:txBody>
      </p:sp>
      <p:sp>
        <p:nvSpPr>
          <p:cNvPr id="6" name="Text Placeholder 5"/>
          <p:cNvSpPr>
            <a:spLocks noGrp="1"/>
          </p:cNvSpPr>
          <p:nvPr>
            <p:ph type="body" sz="quarter" idx="15"/>
          </p:nvPr>
        </p:nvSpPr>
        <p:spPr/>
        <p:txBody>
          <a:bodyPr/>
          <a:lstStyle/>
          <a:p>
            <a:r>
              <a:rPr lang="en-US" dirty="0"/>
              <a:t>Market Segmentation and </a:t>
            </a:r>
            <a:br>
              <a:rPr lang="en-US" dirty="0"/>
            </a:br>
            <a:r>
              <a:rPr lang="en-US" dirty="0"/>
              <a:t>Target Marketing</a:t>
            </a:r>
          </a:p>
        </p:txBody>
      </p:sp>
      <p:pic>
        <p:nvPicPr>
          <p:cNvPr id="9" name="Picture 2" descr="Front Cover: Think Marketing Third Edition by Tuckwell and Jaffey."/>
          <p:cNvPicPr>
            <a:picLocks noChangeAspect="1" noChangeArrowheads="1"/>
          </p:cNvPicPr>
          <p:nvPr/>
        </p:nvPicPr>
        <p:blipFill>
          <a:blip r:embed="rId3" cstate="print"/>
          <a:srcRect/>
          <a:stretch>
            <a:fillRect/>
          </a:stretch>
        </p:blipFill>
        <p:spPr bwMode="auto">
          <a:xfrm>
            <a:off x="452846" y="1371799"/>
            <a:ext cx="3749040" cy="4941915"/>
          </a:xfrm>
          <a:prstGeom prst="rect">
            <a:avLst/>
          </a:prstGeom>
          <a:noFill/>
        </p:spPr>
      </p:pic>
      <p:sp>
        <p:nvSpPr>
          <p:cNvPr id="8" name="Text Placeholder 7"/>
          <p:cNvSpPr>
            <a:spLocks noGrp="1"/>
          </p:cNvSpPr>
          <p:nvPr>
            <p:ph type="body" sz="quarter" idx="16"/>
          </p:nvPr>
        </p:nvSpPr>
        <p:spPr/>
        <p:txBody>
          <a:bodyPr/>
          <a:lstStyle/>
          <a:p>
            <a:pPr>
              <a:defRPr/>
            </a:pPr>
            <a:r>
              <a:rPr lang="en-US" altLang="en-US" dirty="0"/>
              <a:t>Copyright © </a:t>
            </a:r>
            <a:r>
              <a:rPr lang="en-US" altLang="en-US" dirty="0" smtClean="0"/>
              <a:t>2019 </a:t>
            </a:r>
            <a:r>
              <a:rPr lang="en-US" altLang="en-US" dirty="0"/>
              <a:t>Pearson Canada Inc.</a:t>
            </a:r>
          </a:p>
        </p:txBody>
      </p:sp>
    </p:spTree>
    <p:extLst>
      <p:ext uri="{BB962C8B-B14F-4D97-AF65-F5344CB8AC3E}">
        <p14:creationId xmlns:p14="http://schemas.microsoft.com/office/powerpoint/2010/main" val="5778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Targets</a:t>
            </a:r>
          </a:p>
        </p:txBody>
      </p:sp>
      <p:sp>
        <p:nvSpPr>
          <p:cNvPr id="3" name="Content Placeholder 2"/>
          <p:cNvSpPr>
            <a:spLocks noGrp="1"/>
          </p:cNvSpPr>
          <p:nvPr>
            <p:ph idx="1"/>
          </p:nvPr>
        </p:nvSpPr>
        <p:spPr/>
        <p:txBody>
          <a:bodyPr/>
          <a:lstStyle/>
          <a:p>
            <a:pPr marL="0" indent="0">
              <a:buNone/>
            </a:pPr>
            <a:r>
              <a:rPr lang="en-US" altLang="en-US" dirty="0"/>
              <a:t>Marketers </a:t>
            </a:r>
            <a:r>
              <a:rPr lang="en-US" altLang="en-US" dirty="0" smtClean="0"/>
              <a:t>evaluate social </a:t>
            </a:r>
            <a:r>
              <a:rPr lang="en-US" altLang="en-US" dirty="0"/>
              <a:t>and demographic trends to identify new marketing opportunities</a:t>
            </a:r>
            <a:r>
              <a:rPr lang="en-US" altLang="en-US" dirty="0" smtClean="0"/>
              <a:t>.</a:t>
            </a:r>
          </a:p>
          <a:p>
            <a:pPr marL="0" indent="0">
              <a:spcBef>
                <a:spcPts val="3600"/>
              </a:spcBef>
              <a:buNone/>
              <a:defRPr/>
            </a:pPr>
            <a:r>
              <a:rPr lang="en-US" b="1" dirty="0"/>
              <a:t>Key trends include:</a:t>
            </a:r>
          </a:p>
          <a:p>
            <a:pPr>
              <a:defRPr/>
            </a:pPr>
            <a:r>
              <a:rPr lang="en-US" i="1" dirty="0" smtClean="0"/>
              <a:t>Aging </a:t>
            </a:r>
            <a:r>
              <a:rPr lang="en-US" i="1" dirty="0"/>
              <a:t>Population </a:t>
            </a:r>
          </a:p>
          <a:p>
            <a:pPr>
              <a:defRPr/>
            </a:pPr>
            <a:r>
              <a:rPr lang="en-US" i="1" dirty="0" smtClean="0"/>
              <a:t>Social </a:t>
            </a:r>
            <a:r>
              <a:rPr lang="en-US" i="1" dirty="0"/>
              <a:t>Responsibility</a:t>
            </a:r>
          </a:p>
          <a:p>
            <a:pPr>
              <a:defRPr/>
            </a:pPr>
            <a:r>
              <a:rPr lang="en-US" i="1" dirty="0" smtClean="0"/>
              <a:t>New </a:t>
            </a:r>
            <a:r>
              <a:rPr lang="en-US" i="1" dirty="0"/>
              <a:t>Household Formations</a:t>
            </a:r>
          </a:p>
          <a:p>
            <a:pPr>
              <a:defRPr/>
            </a:pPr>
            <a:r>
              <a:rPr lang="en-US" i="1" dirty="0" smtClean="0"/>
              <a:t>Ethnic Diversity</a:t>
            </a:r>
            <a:endParaRPr lang="en-CA" altLang="en-US" dirty="0"/>
          </a:p>
        </p:txBody>
      </p:sp>
    </p:spTree>
    <p:extLst>
      <p:ext uri="{BB962C8B-B14F-4D97-AF65-F5344CB8AC3E}">
        <p14:creationId xmlns:p14="http://schemas.microsoft.com/office/powerpoint/2010/main" val="277586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Variables for Identifying Target Markets</a:t>
            </a:r>
            <a:endParaRPr lang="en-US" dirty="0"/>
          </a:p>
        </p:txBody>
      </p:sp>
      <p:pic>
        <p:nvPicPr>
          <p:cNvPr id="5" name="Picture 4" descr="Figure 7.7 Variables for Identifying Target Markets&#10;A chart shows variables for identifying target markets.&#10;The chart shows a target-market profile  with various variables as follows:&#10;• Demographics: &#10;   ◦ Age&#10;   ◦ Income&#10;   ◦ Education&#10;   ◦ Occupation&#10;   ◦ Household formation&#10;   ◦ Ethnic background&#10;   ◦ Gender&#10;   ◦ Marital status&#10;• Psychographics:&#10;   ◦ Attitudes&#10;   ◦ Interests&#10;   ◦ Opinions&#10;   ◦ Activities&#10;   ◦ Values&#10;   ◦ Lifestyle&#10;• Geographics&#10;   ◦ Region&#10;   ◦ City&#10;   ◦ Urban&#10;   ◦ Suburban&#10;   ◦ Rural&#10;• Behaviour Response&#10;   ◦ Occasion for use&#10;   ◦ Benefits sought&#10;   ◦ Usage rate&#10;   ◦ Degree of loyalty"/>
          <p:cNvPicPr>
            <a:picLocks noChangeAspect="1"/>
          </p:cNvPicPr>
          <p:nvPr/>
        </p:nvPicPr>
        <p:blipFill>
          <a:blip r:embed="rId2" cstate="print"/>
          <a:stretch>
            <a:fillRect/>
          </a:stretch>
        </p:blipFill>
        <p:spPr>
          <a:xfrm>
            <a:off x="1417320" y="1573785"/>
            <a:ext cx="6309360" cy="4750815"/>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a:t>
            </a:r>
            <a:r>
              <a:rPr lang="en-US" dirty="0" smtClean="0"/>
              <a:t>Segmentation </a:t>
            </a:r>
            <a:r>
              <a:rPr lang="en-US" sz="2000" b="0" dirty="0" smtClean="0"/>
              <a:t>(1 of 2)</a:t>
            </a:r>
            <a:endParaRPr lang="en-US" b="0" dirty="0"/>
          </a:p>
        </p:txBody>
      </p:sp>
      <p:sp>
        <p:nvSpPr>
          <p:cNvPr id="4" name="Content Placeholder 3"/>
          <p:cNvSpPr>
            <a:spLocks noGrp="1"/>
          </p:cNvSpPr>
          <p:nvPr>
            <p:ph idx="1"/>
          </p:nvPr>
        </p:nvSpPr>
        <p:spPr>
          <a:xfrm>
            <a:off x="457200" y="1600200"/>
            <a:ext cx="3429000" cy="4114800"/>
          </a:xfrm>
          <a:solidFill>
            <a:srgbClr val="224B50"/>
          </a:solidFill>
          <a:ln w="25400">
            <a:solidFill>
              <a:schemeClr val="bg2"/>
            </a:solidFill>
          </a:ln>
        </p:spPr>
        <p:txBody>
          <a:bodyPr lIns="91440" tIns="91440" rIns="91440" bIns="91440" anchor="ctr" anchorCtr="0"/>
          <a:lstStyle/>
          <a:p>
            <a:pPr marL="0" indent="0">
              <a:spcBef>
                <a:spcPts val="0"/>
              </a:spcBef>
              <a:buNone/>
              <a:defRPr/>
            </a:pPr>
            <a:r>
              <a:rPr lang="en-US" sz="2800" b="1" dirty="0">
                <a:solidFill>
                  <a:schemeClr val="bg1"/>
                </a:solidFill>
              </a:rPr>
              <a:t>Characteristics</a:t>
            </a:r>
          </a:p>
          <a:p>
            <a:pPr>
              <a:buClr>
                <a:schemeClr val="bg1"/>
              </a:buClr>
              <a:defRPr/>
            </a:pPr>
            <a:r>
              <a:rPr lang="en-US" i="1" dirty="0">
                <a:solidFill>
                  <a:schemeClr val="bg1"/>
                </a:solidFill>
              </a:rPr>
              <a:t>Age</a:t>
            </a:r>
          </a:p>
          <a:p>
            <a:pPr>
              <a:spcBef>
                <a:spcPts val="400"/>
              </a:spcBef>
              <a:buClr>
                <a:schemeClr val="bg1"/>
              </a:buClr>
              <a:defRPr/>
            </a:pPr>
            <a:r>
              <a:rPr lang="en-US" i="1" dirty="0">
                <a:solidFill>
                  <a:schemeClr val="bg1"/>
                </a:solidFill>
              </a:rPr>
              <a:t>Income</a:t>
            </a:r>
          </a:p>
          <a:p>
            <a:pPr>
              <a:spcBef>
                <a:spcPts val="400"/>
              </a:spcBef>
              <a:buClr>
                <a:schemeClr val="bg1"/>
              </a:buClr>
              <a:defRPr/>
            </a:pPr>
            <a:r>
              <a:rPr lang="en-US" i="1" dirty="0">
                <a:solidFill>
                  <a:schemeClr val="bg1"/>
                </a:solidFill>
              </a:rPr>
              <a:t>Education</a:t>
            </a:r>
          </a:p>
          <a:p>
            <a:pPr>
              <a:spcBef>
                <a:spcPts val="400"/>
              </a:spcBef>
              <a:buClr>
                <a:schemeClr val="bg1"/>
              </a:buClr>
              <a:defRPr/>
            </a:pPr>
            <a:r>
              <a:rPr lang="en-US" i="1" dirty="0">
                <a:solidFill>
                  <a:schemeClr val="bg1"/>
                </a:solidFill>
              </a:rPr>
              <a:t>Occupation</a:t>
            </a:r>
          </a:p>
          <a:p>
            <a:pPr>
              <a:spcBef>
                <a:spcPts val="400"/>
              </a:spcBef>
              <a:buClr>
                <a:schemeClr val="bg1"/>
              </a:buClr>
              <a:defRPr/>
            </a:pPr>
            <a:r>
              <a:rPr lang="en-US" i="1" dirty="0">
                <a:solidFill>
                  <a:schemeClr val="bg1"/>
                </a:solidFill>
              </a:rPr>
              <a:t>Household Formation</a:t>
            </a:r>
          </a:p>
          <a:p>
            <a:pPr>
              <a:spcBef>
                <a:spcPts val="400"/>
              </a:spcBef>
              <a:buClr>
                <a:schemeClr val="bg1"/>
              </a:buClr>
              <a:defRPr/>
            </a:pPr>
            <a:r>
              <a:rPr lang="en-US" i="1" dirty="0">
                <a:solidFill>
                  <a:schemeClr val="bg1"/>
                </a:solidFill>
              </a:rPr>
              <a:t>Ethnic Background</a:t>
            </a:r>
          </a:p>
          <a:p>
            <a:pPr>
              <a:spcBef>
                <a:spcPts val="400"/>
              </a:spcBef>
              <a:buClr>
                <a:schemeClr val="bg1"/>
              </a:buClr>
              <a:defRPr/>
            </a:pPr>
            <a:r>
              <a:rPr lang="en-US" i="1" dirty="0">
                <a:solidFill>
                  <a:schemeClr val="bg1"/>
                </a:solidFill>
              </a:rPr>
              <a:t>Gender</a:t>
            </a:r>
          </a:p>
          <a:p>
            <a:pPr>
              <a:spcBef>
                <a:spcPts val="400"/>
              </a:spcBef>
              <a:buClr>
                <a:schemeClr val="bg1"/>
              </a:buClr>
              <a:defRPr/>
            </a:pPr>
            <a:r>
              <a:rPr lang="en-US" i="1" dirty="0">
                <a:solidFill>
                  <a:schemeClr val="bg1"/>
                </a:solidFill>
              </a:rPr>
              <a:t>Marital Status</a:t>
            </a:r>
          </a:p>
        </p:txBody>
      </p:sp>
      <p:sp>
        <p:nvSpPr>
          <p:cNvPr id="6" name="Striped Right Arrow 5" descr="Right Arrow"/>
          <p:cNvSpPr/>
          <p:nvPr/>
        </p:nvSpPr>
        <p:spPr>
          <a:xfrm>
            <a:off x="4038600" y="3352800"/>
            <a:ext cx="914400" cy="274320"/>
          </a:xfrm>
          <a:prstGeom prst="striped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Content Placeholder 4"/>
          <p:cNvSpPr>
            <a:spLocks noGrp="1"/>
          </p:cNvSpPr>
          <p:nvPr>
            <p:ph idx="13"/>
          </p:nvPr>
        </p:nvSpPr>
        <p:spPr>
          <a:xfrm>
            <a:off x="5189560" y="2694296"/>
            <a:ext cx="3276600" cy="1600200"/>
          </a:xfrm>
        </p:spPr>
        <p:txBody>
          <a:bodyPr/>
          <a:lstStyle/>
          <a:p>
            <a:pPr marL="0" indent="0">
              <a:buNone/>
            </a:pPr>
            <a:r>
              <a:rPr lang="en-US" altLang="en-US" i="1" dirty="0"/>
              <a:t>Marketers monitor demographic trends and adjust marketing strategies appropriately. </a:t>
            </a:r>
          </a:p>
        </p:txBody>
      </p:sp>
    </p:spTree>
    <p:extLst>
      <p:ext uri="{BB962C8B-B14F-4D97-AF65-F5344CB8AC3E}">
        <p14:creationId xmlns:p14="http://schemas.microsoft.com/office/powerpoint/2010/main" val="277586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a:t>
            </a:r>
            <a:r>
              <a:rPr lang="en-US" dirty="0" smtClean="0"/>
              <a:t>Segmentation </a:t>
            </a:r>
            <a:r>
              <a:rPr lang="en-US" sz="2000" b="0" dirty="0" smtClean="0"/>
              <a:t>(2 of 2)</a:t>
            </a:r>
            <a:endParaRPr lang="en-US" dirty="0"/>
          </a:p>
        </p:txBody>
      </p:sp>
      <p:sp>
        <p:nvSpPr>
          <p:cNvPr id="3" name="Content Placeholder 2"/>
          <p:cNvSpPr>
            <a:spLocks noGrp="1"/>
          </p:cNvSpPr>
          <p:nvPr>
            <p:ph idx="1"/>
          </p:nvPr>
        </p:nvSpPr>
        <p:spPr>
          <a:xfrm>
            <a:off x="457200" y="1600201"/>
            <a:ext cx="8229600" cy="1142999"/>
          </a:xfrm>
        </p:spPr>
        <p:txBody>
          <a:bodyPr/>
          <a:lstStyle/>
          <a:p>
            <a:pPr marL="0" indent="0">
              <a:buNone/>
            </a:pPr>
            <a:r>
              <a:rPr lang="en-US" altLang="en-US" dirty="0"/>
              <a:t>The Acura RLX appeals to a target customer described as managerial or professional, with higher education and a healthy income.</a:t>
            </a:r>
            <a:endParaRPr lang="en-CA" altLang="en-US" dirty="0"/>
          </a:p>
        </p:txBody>
      </p:sp>
      <p:pic>
        <p:nvPicPr>
          <p:cNvPr id="5" name="Picture 4" descr="Figure 7.8 This automobile ad appeals to middle-aged consumers with healthy incomes and progressive career aspirations.&#10;An advertisement shows a Mercedes-Benz luxury automobile."/>
          <p:cNvPicPr>
            <a:picLocks noChangeAspect="1"/>
          </p:cNvPicPr>
          <p:nvPr/>
        </p:nvPicPr>
        <p:blipFill>
          <a:blip r:embed="rId2" cstate="print"/>
          <a:stretch>
            <a:fillRect/>
          </a:stretch>
        </p:blipFill>
        <p:spPr>
          <a:xfrm>
            <a:off x="2377440" y="2830286"/>
            <a:ext cx="4389120" cy="3427897"/>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Segmentation</a:t>
            </a:r>
          </a:p>
        </p:txBody>
      </p:sp>
      <p:sp>
        <p:nvSpPr>
          <p:cNvPr id="3" name="Content Placeholder 2"/>
          <p:cNvSpPr>
            <a:spLocks noGrp="1"/>
          </p:cNvSpPr>
          <p:nvPr>
            <p:ph idx="1"/>
          </p:nvPr>
        </p:nvSpPr>
        <p:spPr/>
        <p:txBody>
          <a:bodyPr/>
          <a:lstStyle/>
          <a:p>
            <a:pPr marL="0" indent="0">
              <a:buNone/>
              <a:defRPr/>
            </a:pPr>
            <a:r>
              <a:rPr lang="en-US" b="1" dirty="0">
                <a:latin typeface="Arial" charset="0"/>
              </a:rPr>
              <a:t>Within the context of the average Canadian family:</a:t>
            </a:r>
          </a:p>
          <a:p>
            <a:pPr>
              <a:defRPr/>
            </a:pPr>
            <a:r>
              <a:rPr lang="en-US" dirty="0" smtClean="0">
                <a:latin typeface="Arial" charset="0"/>
              </a:rPr>
              <a:t>Women </a:t>
            </a:r>
            <a:r>
              <a:rPr lang="en-US" dirty="0">
                <a:latin typeface="Arial" charset="0"/>
              </a:rPr>
              <a:t>drive an estimated 70-80% of consumer spending</a:t>
            </a:r>
          </a:p>
          <a:p>
            <a:pPr>
              <a:defRPr/>
            </a:pPr>
            <a:r>
              <a:rPr lang="en-US" dirty="0" smtClean="0">
                <a:latin typeface="Arial" charset="0"/>
              </a:rPr>
              <a:t>About </a:t>
            </a:r>
            <a:r>
              <a:rPr lang="en-US" dirty="0">
                <a:latin typeface="Arial" charset="0"/>
              </a:rPr>
              <a:t>75% of women identify themselves as the primary shopper in the household</a:t>
            </a:r>
          </a:p>
          <a:p>
            <a:pPr>
              <a:defRPr/>
            </a:pPr>
            <a:r>
              <a:rPr lang="en-US" dirty="0" smtClean="0">
                <a:latin typeface="Arial" charset="0"/>
              </a:rPr>
              <a:t>Women </a:t>
            </a:r>
            <a:r>
              <a:rPr lang="en-US" dirty="0">
                <a:latin typeface="Arial" charset="0"/>
              </a:rPr>
              <a:t>influence about 85% of consumer spending</a:t>
            </a:r>
          </a:p>
          <a:p>
            <a:pPr>
              <a:defRPr/>
            </a:pPr>
            <a:r>
              <a:rPr lang="en-US" dirty="0" smtClean="0">
                <a:latin typeface="Arial" charset="0"/>
              </a:rPr>
              <a:t>91</a:t>
            </a:r>
            <a:r>
              <a:rPr lang="en-US" dirty="0">
                <a:latin typeface="Arial" charset="0"/>
              </a:rPr>
              <a:t>% of women felt advertisers didn’t understand them</a:t>
            </a:r>
          </a:p>
          <a:p>
            <a:pPr marL="0" indent="0">
              <a:spcBef>
                <a:spcPts val="4800"/>
              </a:spcBef>
              <a:buNone/>
              <a:defRPr/>
            </a:pPr>
            <a:r>
              <a:rPr lang="en-CA" sz="1600" dirty="0" smtClean="0">
                <a:latin typeface="Arial" charset="0"/>
              </a:rPr>
              <a:t>Gabe </a:t>
            </a:r>
            <a:r>
              <a:rPr lang="en-CA" sz="1600" dirty="0">
                <a:latin typeface="Arial" charset="0"/>
              </a:rPr>
              <a:t>Rosenberg, “Study: 91 percent of women feel misunderstood by advertisers,” </a:t>
            </a:r>
            <a:r>
              <a:rPr lang="en-CA" sz="1600" dirty="0">
                <a:latin typeface="Arial" charset="0"/>
                <a:hlinkClick r:id="rId2"/>
              </a:rPr>
              <a:t>https</a:t>
            </a:r>
            <a:r>
              <a:rPr lang="en-CA" sz="1600" dirty="0" smtClean="0">
                <a:latin typeface="Arial" charset="0"/>
                <a:hlinkClick r:id="rId2"/>
              </a:rPr>
              <a:t>://contently.com</a:t>
            </a:r>
            <a:endParaRPr lang="en-US" sz="1600" dirty="0"/>
          </a:p>
        </p:txBody>
      </p:sp>
    </p:spTree>
    <p:extLst>
      <p:ext uri="{BB962C8B-B14F-4D97-AF65-F5344CB8AC3E}">
        <p14:creationId xmlns:p14="http://schemas.microsoft.com/office/powerpoint/2010/main" val="2775863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Segmentation</a:t>
            </a:r>
          </a:p>
        </p:txBody>
      </p:sp>
      <p:sp>
        <p:nvSpPr>
          <p:cNvPr id="3" name="Content Placeholder 2"/>
          <p:cNvSpPr>
            <a:spLocks noGrp="1"/>
          </p:cNvSpPr>
          <p:nvPr>
            <p:ph idx="1"/>
          </p:nvPr>
        </p:nvSpPr>
        <p:spPr/>
        <p:txBody>
          <a:bodyPr/>
          <a:lstStyle/>
          <a:p>
            <a:pPr marL="457200" indent="-457200">
              <a:spcBef>
                <a:spcPts val="2400"/>
              </a:spcBef>
              <a:buFont typeface="+mj-lt"/>
              <a:buAutoNum type="arabicPeriod"/>
            </a:pPr>
            <a:r>
              <a:rPr lang="en-US" altLang="en-US" dirty="0"/>
              <a:t>Visible minorities represent 20</a:t>
            </a:r>
            <a:r>
              <a:rPr lang="en-US" altLang="en-US" dirty="0" smtClean="0"/>
              <a:t>% of </a:t>
            </a:r>
            <a:r>
              <a:rPr lang="en-US" altLang="en-US" dirty="0"/>
              <a:t>Canadian population; by 2031 this figure will reach 30% </a:t>
            </a:r>
          </a:p>
          <a:p>
            <a:pPr marL="457200" indent="-457200">
              <a:spcBef>
                <a:spcPts val="2400"/>
              </a:spcBef>
              <a:buFont typeface="+mj-lt"/>
              <a:buAutoNum type="arabicPeriod"/>
            </a:pPr>
            <a:r>
              <a:rPr lang="en-US" altLang="en-US" dirty="0" smtClean="0"/>
              <a:t>In </a:t>
            </a:r>
            <a:r>
              <a:rPr lang="en-US" altLang="en-US" dirty="0"/>
              <a:t>Toronto, visible minorities make up 49.1% of the population; in some surrounding cities such as Markham and Brampton, this number exceeds 65%</a:t>
            </a:r>
          </a:p>
          <a:p>
            <a:pPr marL="457200" indent="-457200">
              <a:spcBef>
                <a:spcPts val="2400"/>
              </a:spcBef>
              <a:buFont typeface="+mj-lt"/>
              <a:buAutoNum type="arabicPeriod"/>
            </a:pPr>
            <a:r>
              <a:rPr lang="en-US" altLang="en-US" dirty="0" smtClean="0"/>
              <a:t>This </a:t>
            </a:r>
            <a:r>
              <a:rPr lang="en-US" altLang="en-US" dirty="0"/>
              <a:t>is an emerging trend in urban areas across Canada making ethnic marketing a smart strategy for many companies</a:t>
            </a:r>
          </a:p>
        </p:txBody>
      </p:sp>
    </p:spTree>
    <p:extLst>
      <p:ext uri="{BB962C8B-B14F-4D97-AF65-F5344CB8AC3E}">
        <p14:creationId xmlns:p14="http://schemas.microsoft.com/office/powerpoint/2010/main" val="277586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Psychographic </a:t>
            </a:r>
            <a:r>
              <a:rPr lang="en-US" dirty="0" smtClean="0"/>
              <a:t>Segmentation</a:t>
            </a:r>
            <a:endParaRPr lang="en-US" dirty="0"/>
          </a:p>
        </p:txBody>
      </p:sp>
      <p:sp>
        <p:nvSpPr>
          <p:cNvPr id="3" name="Content Placeholder 2"/>
          <p:cNvSpPr>
            <a:spLocks noGrp="1"/>
          </p:cNvSpPr>
          <p:nvPr>
            <p:ph idx="1"/>
          </p:nvPr>
        </p:nvSpPr>
        <p:spPr/>
        <p:txBody>
          <a:bodyPr/>
          <a:lstStyle/>
          <a:p>
            <a:pPr marL="0" indent="0">
              <a:buNone/>
            </a:pPr>
            <a:r>
              <a:rPr lang="en-US" altLang="en-US" dirty="0"/>
              <a:t>Market segmentation based on the activities, interests, and opinions of consumers.</a:t>
            </a:r>
          </a:p>
        </p:txBody>
      </p:sp>
    </p:spTree>
    <p:extLst>
      <p:ext uri="{BB962C8B-B14F-4D97-AF65-F5344CB8AC3E}">
        <p14:creationId xmlns:p14="http://schemas.microsoft.com/office/powerpoint/2010/main" val="277586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Marketing</a:t>
            </a:r>
          </a:p>
        </p:txBody>
      </p:sp>
      <p:pic>
        <p:nvPicPr>
          <p:cNvPr id="5" name="Picture 4" descr="Figure 7.11 A message that appeals to Canadians wanting to live healthier, active lifestyles.&#10;An advertisement for chocolate milk shows a man skipping rope and the text reads, &quot;The best way to reach your goal tomorrow is to start today.&quot;"/>
          <p:cNvPicPr>
            <a:picLocks noChangeAspect="1"/>
          </p:cNvPicPr>
          <p:nvPr/>
        </p:nvPicPr>
        <p:blipFill>
          <a:blip r:embed="rId2" cstate="print"/>
          <a:stretch>
            <a:fillRect/>
          </a:stretch>
        </p:blipFill>
        <p:spPr>
          <a:xfrm>
            <a:off x="2743200" y="1524000"/>
            <a:ext cx="3657600" cy="4793706"/>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Segmentation</a:t>
            </a:r>
          </a:p>
        </p:txBody>
      </p:sp>
      <p:sp>
        <p:nvSpPr>
          <p:cNvPr id="3" name="Content Placeholder 2"/>
          <p:cNvSpPr>
            <a:spLocks noGrp="1"/>
          </p:cNvSpPr>
          <p:nvPr>
            <p:ph idx="1"/>
          </p:nvPr>
        </p:nvSpPr>
        <p:spPr/>
        <p:txBody>
          <a:bodyPr/>
          <a:lstStyle/>
          <a:p>
            <a:pPr marL="0" indent="0">
              <a:spcAft>
                <a:spcPts val="3000"/>
              </a:spcAft>
              <a:buNone/>
            </a:pPr>
            <a:r>
              <a:rPr lang="en-US" altLang="en-US" dirty="0"/>
              <a:t>The division of a large geographic market into smaller geographic or regional </a:t>
            </a:r>
            <a:r>
              <a:rPr lang="en-US" altLang="en-US" dirty="0" smtClean="0"/>
              <a:t>units</a:t>
            </a:r>
          </a:p>
          <a:p>
            <a:pPr marL="0" indent="0">
              <a:buNone/>
            </a:pPr>
            <a:r>
              <a:rPr lang="en-US" altLang="en-US" b="1" dirty="0"/>
              <a:t>Geodemographic segmentation </a:t>
            </a:r>
            <a:r>
              <a:rPr lang="en-US" altLang="en-US" dirty="0"/>
              <a:t>The isolation of dwelling areas through a combination of geographic and demographic information</a:t>
            </a:r>
          </a:p>
          <a:p>
            <a:pPr marL="0" indent="0">
              <a:buNone/>
            </a:pPr>
            <a:r>
              <a:rPr lang="en-US" altLang="en-US" b="1" dirty="0" smtClean="0"/>
              <a:t>Micro-marketing </a:t>
            </a:r>
            <a:r>
              <a:rPr lang="en-US" altLang="en-US" dirty="0"/>
              <a:t>The development of marketing strategies on a regional or local basis, giving consideration to the unique needs of a small group of highly targeted </a:t>
            </a:r>
            <a:r>
              <a:rPr lang="en-US" altLang="en-US" dirty="0" smtClean="0"/>
              <a:t>customers</a:t>
            </a:r>
            <a:endParaRPr lang="en-US" altLang="en-US" dirty="0"/>
          </a:p>
        </p:txBody>
      </p:sp>
    </p:spTree>
    <p:extLst>
      <p:ext uri="{BB962C8B-B14F-4D97-AF65-F5344CB8AC3E}">
        <p14:creationId xmlns:p14="http://schemas.microsoft.com/office/powerpoint/2010/main" val="277586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Behaviour</a:t>
            </a:r>
            <a:r>
              <a:rPr lang="en-US" dirty="0"/>
              <a:t> Response </a:t>
            </a:r>
            <a:r>
              <a:rPr lang="en-US" dirty="0" smtClean="0"/>
              <a:t>Segmentation </a:t>
            </a:r>
            <a:r>
              <a:rPr lang="en-US" sz="2000" b="0" dirty="0" smtClean="0"/>
              <a:t>(1 of 2)</a:t>
            </a:r>
            <a:endParaRPr lang="en-US" dirty="0"/>
          </a:p>
        </p:txBody>
      </p:sp>
      <p:sp>
        <p:nvSpPr>
          <p:cNvPr id="3" name="Content Placeholder 2"/>
          <p:cNvSpPr>
            <a:spLocks noGrp="1"/>
          </p:cNvSpPr>
          <p:nvPr>
            <p:ph idx="1"/>
          </p:nvPr>
        </p:nvSpPr>
        <p:spPr/>
        <p:txBody>
          <a:bodyPr/>
          <a:lstStyle/>
          <a:p>
            <a:pPr marL="0" indent="0">
              <a:buNone/>
            </a:pPr>
            <a:r>
              <a:rPr lang="en-US" altLang="en-US" dirty="0"/>
              <a:t>The division of buyers into groups based on certain </a:t>
            </a:r>
            <a:r>
              <a:rPr lang="en-US" altLang="en-US" dirty="0" err="1"/>
              <a:t>behaviour</a:t>
            </a:r>
            <a:r>
              <a:rPr lang="en-US" altLang="en-US" dirty="0"/>
              <a:t> patterns. </a:t>
            </a:r>
            <a:endParaRPr lang="en-US" altLang="en-US" dirty="0" smtClean="0"/>
          </a:p>
          <a:p>
            <a:pPr marL="0" indent="0">
              <a:spcBef>
                <a:spcPts val="3000"/>
              </a:spcBef>
              <a:buNone/>
            </a:pPr>
            <a:r>
              <a:rPr lang="en-US" altLang="en-US" b="1" dirty="0"/>
              <a:t>Occasion for Use</a:t>
            </a:r>
          </a:p>
          <a:p>
            <a:pPr marL="0" indent="0">
              <a:spcBef>
                <a:spcPts val="600"/>
              </a:spcBef>
              <a:buNone/>
            </a:pPr>
            <a:r>
              <a:rPr lang="en-US" altLang="en-US" sz="2000" dirty="0"/>
              <a:t>Associating products with </a:t>
            </a:r>
            <a:r>
              <a:rPr lang="en-US" altLang="en-US" sz="2000" b="1" dirty="0"/>
              <a:t>special occasions</a:t>
            </a:r>
            <a:r>
              <a:rPr lang="en-US" altLang="en-US" sz="2000" dirty="0"/>
              <a:t>. </a:t>
            </a:r>
          </a:p>
          <a:p>
            <a:pPr marL="0" indent="0">
              <a:spcBef>
                <a:spcPts val="600"/>
              </a:spcBef>
              <a:buNone/>
            </a:pPr>
            <a:r>
              <a:rPr lang="en-US" altLang="en-US" sz="2000" b="1" i="1" dirty="0"/>
              <a:t>Example:</a:t>
            </a:r>
            <a:r>
              <a:rPr lang="en-US" altLang="en-US" sz="2000" i="1" dirty="0"/>
              <a:t> Valentine’s Day, Mother’s Day</a:t>
            </a:r>
          </a:p>
          <a:p>
            <a:pPr marL="0" indent="0">
              <a:spcBef>
                <a:spcPts val="3000"/>
              </a:spcBef>
              <a:buNone/>
            </a:pPr>
            <a:r>
              <a:rPr lang="en-US" altLang="en-US" b="1" dirty="0" smtClean="0"/>
              <a:t>Benefits </a:t>
            </a:r>
            <a:r>
              <a:rPr lang="en-US" altLang="en-US" b="1" dirty="0"/>
              <a:t>Sought</a:t>
            </a:r>
          </a:p>
          <a:p>
            <a:pPr marL="0" indent="0">
              <a:spcBef>
                <a:spcPts val="600"/>
              </a:spcBef>
              <a:buNone/>
            </a:pPr>
            <a:r>
              <a:rPr lang="en-US" altLang="en-US" sz="2000" dirty="0"/>
              <a:t>Different consumers gratify </a:t>
            </a:r>
            <a:r>
              <a:rPr lang="en-US" altLang="en-US" sz="2000" b="1" dirty="0"/>
              <a:t>different needs </a:t>
            </a:r>
            <a:r>
              <a:rPr lang="en-US" altLang="en-US" sz="2000" dirty="0"/>
              <a:t>when purchasing a product.</a:t>
            </a:r>
          </a:p>
          <a:p>
            <a:pPr marL="0" indent="0">
              <a:spcBef>
                <a:spcPts val="600"/>
              </a:spcBef>
              <a:buNone/>
            </a:pPr>
            <a:r>
              <a:rPr lang="en-US" altLang="en-US" sz="2000" b="1" i="1" dirty="0"/>
              <a:t>Example: </a:t>
            </a:r>
            <a:r>
              <a:rPr lang="en-US" altLang="en-US" sz="2000" i="1" dirty="0"/>
              <a:t>Post Shredded Wheat satisfies one’s health needs while Post Alpha-Bits or Sugar Crisp appeals to those with a sweet tooth</a:t>
            </a:r>
            <a:r>
              <a:rPr lang="en-US" altLang="en-US" sz="2000" i="1" dirty="0" smtClean="0"/>
              <a:t>.</a:t>
            </a:r>
            <a:endParaRPr lang="en-CA" altLang="en-US" sz="2000" dirty="0"/>
          </a:p>
        </p:txBody>
      </p:sp>
    </p:spTree>
    <p:extLst>
      <p:ext uri="{BB962C8B-B14F-4D97-AF65-F5344CB8AC3E}">
        <p14:creationId xmlns:p14="http://schemas.microsoft.com/office/powerpoint/2010/main" val="277586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a:t>
            </a:r>
            <a:endParaRPr lang="en-US" b="0" dirty="0"/>
          </a:p>
        </p:txBody>
      </p:sp>
      <p:sp>
        <p:nvSpPr>
          <p:cNvPr id="3" name="Content Placeholder 2"/>
          <p:cNvSpPr>
            <a:spLocks noGrp="1"/>
          </p:cNvSpPr>
          <p:nvPr>
            <p:ph idx="1"/>
          </p:nvPr>
        </p:nvSpPr>
        <p:spPr/>
        <p:txBody>
          <a:bodyPr/>
          <a:lstStyle/>
          <a:p>
            <a:pPr marL="457200" indent="-457200">
              <a:spcBef>
                <a:spcPts val="2400"/>
              </a:spcBef>
              <a:buSzPct val="100000"/>
              <a:buFont typeface="+mj-lt"/>
              <a:buAutoNum type="arabicPeriod"/>
            </a:pPr>
            <a:r>
              <a:rPr lang="en-US" altLang="en-US" dirty="0"/>
              <a:t>Explain market segmentation and differentiate among the different forms of market segmentation. </a:t>
            </a:r>
          </a:p>
          <a:p>
            <a:pPr marL="457200" indent="-457200">
              <a:spcBef>
                <a:spcPts val="2400"/>
              </a:spcBef>
              <a:buSzPct val="100000"/>
              <a:buFont typeface="+mj-lt"/>
              <a:buAutoNum type="arabicPeriod"/>
            </a:pPr>
            <a:r>
              <a:rPr lang="en-US" altLang="en-US" dirty="0" smtClean="0"/>
              <a:t>Describe </a:t>
            </a:r>
            <a:r>
              <a:rPr lang="en-US" altLang="en-US" dirty="0"/>
              <a:t>the process used and information needed to identify and select target markets. </a:t>
            </a:r>
          </a:p>
          <a:p>
            <a:pPr marL="457200" indent="-457200">
              <a:spcBef>
                <a:spcPts val="2400"/>
              </a:spcBef>
              <a:buSzPct val="100000"/>
              <a:buFont typeface="+mj-lt"/>
              <a:buAutoNum type="arabicPeriod"/>
            </a:pPr>
            <a:r>
              <a:rPr lang="en-US" altLang="en-US" dirty="0" smtClean="0"/>
              <a:t>Explain </a:t>
            </a:r>
            <a:r>
              <a:rPr lang="en-US" altLang="en-US" dirty="0"/>
              <a:t>the concept of market positioning and its role in contemporary marketing practice. </a:t>
            </a:r>
            <a:endParaRPr lang="en-CA" altLang="en-US" dirty="0"/>
          </a:p>
        </p:txBody>
      </p:sp>
    </p:spTree>
    <p:extLst>
      <p:ext uri="{BB962C8B-B14F-4D97-AF65-F5344CB8AC3E}">
        <p14:creationId xmlns:p14="http://schemas.microsoft.com/office/powerpoint/2010/main" val="202556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Behaviour</a:t>
            </a:r>
            <a:r>
              <a:rPr lang="en-US" dirty="0"/>
              <a:t> Response </a:t>
            </a:r>
            <a:r>
              <a:rPr lang="en-US" dirty="0" smtClean="0"/>
              <a:t>Segmentation </a:t>
            </a:r>
            <a:r>
              <a:rPr lang="en-US" sz="2000" b="0" dirty="0" smtClean="0"/>
              <a:t>(2 of 2)</a:t>
            </a:r>
            <a:endParaRPr lang="en-US" dirty="0"/>
          </a:p>
        </p:txBody>
      </p:sp>
      <p:sp>
        <p:nvSpPr>
          <p:cNvPr id="3" name="Content Placeholder 2"/>
          <p:cNvSpPr>
            <a:spLocks noGrp="1"/>
          </p:cNvSpPr>
          <p:nvPr>
            <p:ph idx="1"/>
          </p:nvPr>
        </p:nvSpPr>
        <p:spPr/>
        <p:txBody>
          <a:bodyPr/>
          <a:lstStyle/>
          <a:p>
            <a:pPr marL="0" indent="0">
              <a:buNone/>
            </a:pPr>
            <a:r>
              <a:rPr lang="en-US" altLang="en-US" b="1" dirty="0"/>
              <a:t>Usage Rate</a:t>
            </a:r>
          </a:p>
          <a:p>
            <a:pPr marL="0" indent="0">
              <a:spcBef>
                <a:spcPts val="1200"/>
              </a:spcBef>
              <a:buNone/>
            </a:pPr>
            <a:r>
              <a:rPr lang="en-US" altLang="en-US" dirty="0"/>
              <a:t>The characteristics of </a:t>
            </a:r>
            <a:r>
              <a:rPr lang="en-US" altLang="en-US" b="1" dirty="0"/>
              <a:t>“heavy” </a:t>
            </a:r>
            <a:r>
              <a:rPr lang="en-US" altLang="en-US" dirty="0"/>
              <a:t>users may be different from “medium” or “light” users. </a:t>
            </a:r>
          </a:p>
          <a:p>
            <a:pPr marL="0" indent="0">
              <a:spcBef>
                <a:spcPts val="1800"/>
              </a:spcBef>
              <a:spcAft>
                <a:spcPts val="600"/>
              </a:spcAft>
              <a:buNone/>
            </a:pPr>
            <a:r>
              <a:rPr lang="en-US" altLang="en-US" b="1" i="1" dirty="0" smtClean="0"/>
              <a:t>Example</a:t>
            </a:r>
            <a:r>
              <a:rPr lang="en-US" altLang="en-US" b="1" i="1" dirty="0"/>
              <a:t>: </a:t>
            </a:r>
            <a:r>
              <a:rPr lang="en-US" altLang="en-US" i="1" dirty="0"/>
              <a:t>Young males are heavy beer drinkers; that’s why brands like Coors Light, Budweiser, and Molson Canadian devote so much attention to them. </a:t>
            </a:r>
          </a:p>
          <a:p>
            <a:pPr marL="0" indent="0">
              <a:buNone/>
            </a:pPr>
            <a:r>
              <a:rPr lang="en-US" altLang="en-US" b="1" dirty="0" smtClean="0"/>
              <a:t>Loyalty </a:t>
            </a:r>
            <a:r>
              <a:rPr lang="en-US" altLang="en-US" b="1" dirty="0"/>
              <a:t>Response</a:t>
            </a:r>
          </a:p>
          <a:p>
            <a:pPr marL="0" indent="0">
              <a:spcBef>
                <a:spcPts val="1200"/>
              </a:spcBef>
              <a:buNone/>
            </a:pPr>
            <a:r>
              <a:rPr lang="en-US" altLang="en-US" dirty="0"/>
              <a:t>The characteristics of </a:t>
            </a:r>
            <a:r>
              <a:rPr lang="en-US" altLang="en-US" b="1" dirty="0"/>
              <a:t>brand loyal customers </a:t>
            </a:r>
            <a:r>
              <a:rPr lang="en-US" altLang="en-US" dirty="0"/>
              <a:t>are identified; marketers devise strategies to attract people with similar profiles.</a:t>
            </a:r>
            <a:endParaRPr lang="en-CA" altLang="en-US" dirty="0"/>
          </a:p>
        </p:txBody>
      </p:sp>
    </p:spTree>
    <p:extLst>
      <p:ext uri="{BB962C8B-B14F-4D97-AF65-F5344CB8AC3E}">
        <p14:creationId xmlns:p14="http://schemas.microsoft.com/office/powerpoint/2010/main" val="277586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Applied</a:t>
            </a:r>
          </a:p>
        </p:txBody>
      </p:sp>
      <p:sp>
        <p:nvSpPr>
          <p:cNvPr id="3" name="Content Placeholder 2"/>
          <p:cNvSpPr>
            <a:spLocks noGrp="1"/>
          </p:cNvSpPr>
          <p:nvPr>
            <p:ph idx="1"/>
          </p:nvPr>
        </p:nvSpPr>
        <p:spPr>
          <a:xfrm>
            <a:off x="457200" y="1600200"/>
            <a:ext cx="3733800" cy="4648200"/>
          </a:xfrm>
        </p:spPr>
        <p:txBody>
          <a:bodyPr/>
          <a:lstStyle/>
          <a:p>
            <a:pPr marL="0" indent="0">
              <a:spcBef>
                <a:spcPts val="600"/>
              </a:spcBef>
              <a:buNone/>
            </a:pPr>
            <a:r>
              <a:rPr lang="en-US" altLang="en-US" sz="1600" b="1" dirty="0"/>
              <a:t>Target Profile:</a:t>
            </a:r>
          </a:p>
          <a:p>
            <a:pPr marL="0" indent="0">
              <a:spcBef>
                <a:spcPts val="1800"/>
              </a:spcBef>
              <a:buNone/>
            </a:pPr>
            <a:r>
              <a:rPr lang="en-US" altLang="en-US" sz="1600" b="1" dirty="0" smtClean="0"/>
              <a:t>Demographic</a:t>
            </a:r>
            <a:endParaRPr lang="en-US" altLang="en-US" sz="1600" b="1" dirty="0"/>
          </a:p>
          <a:p>
            <a:pPr marL="177800" indent="-177800">
              <a:spcBef>
                <a:spcPts val="600"/>
              </a:spcBef>
            </a:pPr>
            <a:r>
              <a:rPr lang="en-US" altLang="en-US" sz="1600" dirty="0"/>
              <a:t>35 – 49 years old</a:t>
            </a:r>
          </a:p>
          <a:p>
            <a:pPr marL="177800" indent="-177800">
              <a:spcBef>
                <a:spcPts val="600"/>
              </a:spcBef>
            </a:pPr>
            <a:r>
              <a:rPr lang="en-US" altLang="en-US" sz="1600" dirty="0"/>
              <a:t>Male or female</a:t>
            </a:r>
          </a:p>
          <a:p>
            <a:pPr marL="177800" indent="-177800">
              <a:spcBef>
                <a:spcPts val="600"/>
              </a:spcBef>
            </a:pPr>
            <a:r>
              <a:rPr lang="en-US" altLang="en-US" sz="1600" dirty="0"/>
              <a:t>$100,000+ annually</a:t>
            </a:r>
          </a:p>
          <a:p>
            <a:pPr marL="177800" indent="-177800">
              <a:spcBef>
                <a:spcPts val="600"/>
              </a:spcBef>
            </a:pPr>
            <a:r>
              <a:rPr lang="en-US" altLang="en-US" sz="1600" dirty="0"/>
              <a:t>Executives, owners, professionals</a:t>
            </a:r>
          </a:p>
          <a:p>
            <a:pPr marL="177800" indent="-177800">
              <a:spcBef>
                <a:spcPts val="600"/>
              </a:spcBef>
            </a:pPr>
            <a:r>
              <a:rPr lang="en-US" altLang="en-US" sz="1600" dirty="0"/>
              <a:t>Cities over 500,000 population</a:t>
            </a:r>
          </a:p>
          <a:p>
            <a:pPr marL="0" indent="0">
              <a:spcBef>
                <a:spcPts val="1800"/>
              </a:spcBef>
              <a:buNone/>
            </a:pPr>
            <a:r>
              <a:rPr lang="en-US" altLang="en-US" sz="1600" b="1" dirty="0" smtClean="0"/>
              <a:t>Psychographic</a:t>
            </a:r>
            <a:endParaRPr lang="en-US" altLang="en-US" sz="1600" b="1" dirty="0"/>
          </a:p>
          <a:p>
            <a:pPr marL="177800" indent="-177800">
              <a:spcBef>
                <a:spcPts val="600"/>
              </a:spcBef>
            </a:pPr>
            <a:r>
              <a:rPr lang="en-US" altLang="en-US" sz="1600" dirty="0"/>
              <a:t>Progressive thinkers and risk takers; interested in the arts and adventure travel</a:t>
            </a:r>
          </a:p>
          <a:p>
            <a:pPr marL="0" indent="0">
              <a:spcBef>
                <a:spcPts val="1800"/>
              </a:spcBef>
              <a:buNone/>
            </a:pPr>
            <a:r>
              <a:rPr lang="en-US" altLang="en-US" sz="1600" b="1" dirty="0" err="1" smtClean="0"/>
              <a:t>Behaviour</a:t>
            </a:r>
            <a:r>
              <a:rPr lang="en-US" altLang="en-US" sz="1600" b="1" dirty="0" smtClean="0"/>
              <a:t> </a:t>
            </a:r>
            <a:r>
              <a:rPr lang="en-US" altLang="en-US" sz="1600" b="1" dirty="0"/>
              <a:t>Response</a:t>
            </a:r>
          </a:p>
          <a:p>
            <a:pPr marL="177800" indent="-177800">
              <a:spcBef>
                <a:spcPts val="600"/>
              </a:spcBef>
            </a:pPr>
            <a:r>
              <a:rPr lang="en-US" altLang="en-US" sz="1600" dirty="0"/>
              <a:t>Attracted to brands based on heritage, image and reputation </a:t>
            </a:r>
            <a:endParaRPr lang="en-CA" altLang="en-US" sz="1600" dirty="0"/>
          </a:p>
        </p:txBody>
      </p:sp>
      <p:pic>
        <p:nvPicPr>
          <p:cNvPr id="6" name="Picture 5" descr="Figure 7.14 Rolex targets an upscale audience.&#10;A photo shows a Rolex watch."/>
          <p:cNvPicPr>
            <a:picLocks noChangeAspect="1"/>
          </p:cNvPicPr>
          <p:nvPr/>
        </p:nvPicPr>
        <p:blipFill>
          <a:blip r:embed="rId2" cstate="print"/>
          <a:stretch>
            <a:fillRect/>
          </a:stretch>
        </p:blipFill>
        <p:spPr>
          <a:xfrm>
            <a:off x="4400876" y="1905000"/>
            <a:ext cx="4645152" cy="3535680"/>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 </a:t>
            </a:r>
            <a:r>
              <a:rPr lang="en-US" sz="2000" b="0" dirty="0" smtClean="0"/>
              <a:t>(1 of 2)</a:t>
            </a:r>
            <a:endParaRPr lang="en-US" dirty="0"/>
          </a:p>
        </p:txBody>
      </p:sp>
      <p:sp>
        <p:nvSpPr>
          <p:cNvPr id="3" name="Content Placeholder 2"/>
          <p:cNvSpPr>
            <a:spLocks noGrp="1"/>
          </p:cNvSpPr>
          <p:nvPr>
            <p:ph idx="1"/>
          </p:nvPr>
        </p:nvSpPr>
        <p:spPr>
          <a:xfrm>
            <a:off x="457200" y="1600200"/>
            <a:ext cx="8458200" cy="4648200"/>
          </a:xfrm>
        </p:spPr>
        <p:txBody>
          <a:bodyPr/>
          <a:lstStyle/>
          <a:p>
            <a:pPr marL="0" indent="0">
              <a:spcAft>
                <a:spcPts val="1200"/>
              </a:spcAft>
              <a:buNone/>
            </a:pPr>
            <a:r>
              <a:rPr lang="en-US" altLang="en-US" dirty="0"/>
              <a:t>“The place a brand occupies in the customer’s mind in relation to competing products</a:t>
            </a:r>
            <a:r>
              <a:rPr lang="en-US" altLang="en-US" dirty="0" smtClean="0"/>
              <a:t>.”</a:t>
            </a:r>
          </a:p>
          <a:p>
            <a:r>
              <a:rPr lang="en-US" altLang="en-US" dirty="0"/>
              <a:t>In a marketing plan, how a brand is positioned is described in a </a:t>
            </a:r>
            <a:r>
              <a:rPr lang="en-US" altLang="en-US" b="1" dirty="0"/>
              <a:t>positioning strategy statement.</a:t>
            </a:r>
            <a:endParaRPr lang="en-US" altLang="en-US" dirty="0"/>
          </a:p>
          <a:p>
            <a:r>
              <a:rPr lang="en-US" altLang="en-US" b="1" i="1" dirty="0" smtClean="0"/>
              <a:t>Example: </a:t>
            </a:r>
            <a:r>
              <a:rPr lang="en-US" altLang="en-US" i="1" dirty="0" smtClean="0"/>
              <a:t>The </a:t>
            </a:r>
            <a:r>
              <a:rPr lang="en-US" altLang="en-US" i="1" dirty="0"/>
              <a:t>core of Apple</a:t>
            </a:r>
            <a:r>
              <a:rPr lang="ja-JP" altLang="en-US" i="1" dirty="0"/>
              <a:t>’</a:t>
            </a:r>
            <a:r>
              <a:rPr lang="en-US" altLang="ja-JP" i="1" dirty="0"/>
              <a:t>s brand is innovation, beautiful design, and an ability to bring warmth and passion to those customers who may be averse to technical gadgetry, but need it nonetheless to survive in today</a:t>
            </a:r>
            <a:r>
              <a:rPr lang="ja-JP" altLang="en-US" i="1" dirty="0"/>
              <a:t>’</a:t>
            </a:r>
            <a:r>
              <a:rPr lang="en-US" altLang="ja-JP" i="1" dirty="0"/>
              <a:t>s world</a:t>
            </a:r>
            <a:r>
              <a:rPr lang="en-US" altLang="ja-JP" i="1" dirty="0" smtClean="0"/>
              <a:t>.</a:t>
            </a:r>
          </a:p>
          <a:p>
            <a:pPr marL="0" indent="0">
              <a:spcBef>
                <a:spcPts val="2400"/>
              </a:spcBef>
              <a:buNone/>
            </a:pPr>
            <a:r>
              <a:rPr lang="en-US" altLang="en-US" dirty="0"/>
              <a:t>All </a:t>
            </a:r>
            <a:r>
              <a:rPr lang="en-US" altLang="en-US" b="1" dirty="0"/>
              <a:t>marketing strategies </a:t>
            </a:r>
            <a:r>
              <a:rPr lang="en-US" altLang="en-US" dirty="0"/>
              <a:t>must </a:t>
            </a:r>
            <a:r>
              <a:rPr lang="en-US" altLang="en-US" b="1" dirty="0"/>
              <a:t>fit</a:t>
            </a:r>
            <a:r>
              <a:rPr lang="en-US" altLang="en-US" dirty="0"/>
              <a:t> with the </a:t>
            </a:r>
            <a:r>
              <a:rPr lang="en-US" altLang="en-US" b="1" dirty="0"/>
              <a:t>positioning strategy</a:t>
            </a:r>
            <a:r>
              <a:rPr lang="en-US" altLang="en-US" dirty="0"/>
              <a:t>.</a:t>
            </a:r>
          </a:p>
        </p:txBody>
      </p:sp>
    </p:spTree>
    <p:extLst>
      <p:ext uri="{BB962C8B-B14F-4D97-AF65-F5344CB8AC3E}">
        <p14:creationId xmlns:p14="http://schemas.microsoft.com/office/powerpoint/2010/main" val="2775863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 </a:t>
            </a:r>
            <a:r>
              <a:rPr lang="en-US" sz="2000" b="0" dirty="0" smtClean="0"/>
              <a:t>(2 of 2)</a:t>
            </a:r>
            <a:endParaRPr lang="en-US" dirty="0"/>
          </a:p>
        </p:txBody>
      </p:sp>
      <p:pic>
        <p:nvPicPr>
          <p:cNvPr id="5" name="Picture 4" descr="Figure 7.16 A Positioning Map of the Canadian Hotel Market&#10;A photo shows a young man passing by  a wall-size Nike promotional graphic with the tagline &quot;Just Do It.&quot;"/>
          <p:cNvPicPr>
            <a:picLocks noChangeAspect="1"/>
          </p:cNvPicPr>
          <p:nvPr/>
        </p:nvPicPr>
        <p:blipFill>
          <a:blip r:embed="rId2" cstate="print"/>
          <a:stretch>
            <a:fillRect/>
          </a:stretch>
        </p:blipFill>
        <p:spPr>
          <a:xfrm>
            <a:off x="1691640" y="1434061"/>
            <a:ext cx="5760720" cy="4977625"/>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Head-On Positioning</a:t>
            </a:r>
          </a:p>
        </p:txBody>
      </p:sp>
      <p:sp>
        <p:nvSpPr>
          <p:cNvPr id="3" name="Content Placeholder 2"/>
          <p:cNvSpPr>
            <a:spLocks noGrp="1"/>
          </p:cNvSpPr>
          <p:nvPr>
            <p:ph idx="1"/>
          </p:nvPr>
        </p:nvSpPr>
        <p:spPr/>
        <p:txBody>
          <a:bodyPr/>
          <a:lstStyle/>
          <a:p>
            <a:pPr marL="0" indent="0">
              <a:spcBef>
                <a:spcPts val="3000"/>
              </a:spcBef>
              <a:buNone/>
            </a:pPr>
            <a:r>
              <a:rPr lang="en-US" altLang="en-US" i="1" dirty="0"/>
              <a:t>The Pepsi challenge is the classic example of head-on positioning. Pepsi finds ways to show consumers preferring their beverage over Coca-Cola.</a:t>
            </a:r>
          </a:p>
          <a:p>
            <a:pPr marL="0" indent="0">
              <a:spcBef>
                <a:spcPts val="5400"/>
              </a:spcBef>
              <a:buNone/>
            </a:pPr>
            <a:r>
              <a:rPr lang="en-US" altLang="en-US" i="1" dirty="0"/>
              <a:t>Apple established Macintosh computers by comparing them to PCs: “Hi I’m a Mac…and I’m a PC.” </a:t>
            </a:r>
            <a:endParaRPr lang="en-CA" altLang="en-US" i="1" dirty="0"/>
          </a:p>
        </p:txBody>
      </p:sp>
    </p:spTree>
    <p:extLst>
      <p:ext uri="{BB962C8B-B14F-4D97-AF65-F5344CB8AC3E}">
        <p14:creationId xmlns:p14="http://schemas.microsoft.com/office/powerpoint/2010/main" val="277586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 Leadership Positioning</a:t>
            </a:r>
          </a:p>
        </p:txBody>
      </p:sp>
      <p:sp>
        <p:nvSpPr>
          <p:cNvPr id="3" name="Content Placeholder 2"/>
          <p:cNvSpPr>
            <a:spLocks noGrp="1"/>
          </p:cNvSpPr>
          <p:nvPr>
            <p:ph idx="1"/>
          </p:nvPr>
        </p:nvSpPr>
        <p:spPr>
          <a:xfrm>
            <a:off x="457200" y="1600201"/>
            <a:ext cx="8229600" cy="914400"/>
          </a:xfrm>
        </p:spPr>
        <p:txBody>
          <a:bodyPr/>
          <a:lstStyle/>
          <a:p>
            <a:pPr marL="0" indent="0">
              <a:buNone/>
            </a:pPr>
            <a:r>
              <a:rPr lang="en-US" altLang="en-US" dirty="0"/>
              <a:t>Leaders in market share often advertise in a manner that shows why the brand is </a:t>
            </a:r>
            <a:r>
              <a:rPr lang="en-US" altLang="en-US" b="1" dirty="0"/>
              <a:t>highly acceptable </a:t>
            </a:r>
            <a:r>
              <a:rPr lang="en-US" altLang="en-US" dirty="0"/>
              <a:t>to consumers</a:t>
            </a:r>
            <a:r>
              <a:rPr lang="en-US" altLang="en-US" dirty="0" smtClean="0"/>
              <a:t>.</a:t>
            </a:r>
            <a:endParaRPr lang="en-CA" altLang="en-US" dirty="0"/>
          </a:p>
        </p:txBody>
      </p:sp>
      <p:pic>
        <p:nvPicPr>
          <p:cNvPr id="5" name="Picture 4" descr="Figure 7.17 Visa communicates its brand leadership position by using phrases such as “Everywhere you want to be” in its advertising.&#10;A photo shows a kiosk with a banner that displays the brand name VISA with the tag line &quot;everywhere you want to be.&quot;"/>
          <p:cNvPicPr>
            <a:picLocks noChangeAspect="1"/>
          </p:cNvPicPr>
          <p:nvPr/>
        </p:nvPicPr>
        <p:blipFill>
          <a:blip r:embed="rId2" cstate="print"/>
          <a:stretch>
            <a:fillRect/>
          </a:stretch>
        </p:blipFill>
        <p:spPr>
          <a:xfrm>
            <a:off x="2246376" y="2612136"/>
            <a:ext cx="4651248" cy="3712464"/>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Differentiation Positioning</a:t>
            </a:r>
          </a:p>
        </p:txBody>
      </p:sp>
      <p:sp>
        <p:nvSpPr>
          <p:cNvPr id="3" name="Content Placeholder 2"/>
          <p:cNvSpPr>
            <a:spLocks noGrp="1"/>
          </p:cNvSpPr>
          <p:nvPr>
            <p:ph idx="1"/>
          </p:nvPr>
        </p:nvSpPr>
        <p:spPr>
          <a:xfrm>
            <a:off x="457200" y="1600201"/>
            <a:ext cx="8229600" cy="838200"/>
          </a:xfrm>
        </p:spPr>
        <p:txBody>
          <a:bodyPr/>
          <a:lstStyle/>
          <a:p>
            <a:pPr marL="0" indent="0">
              <a:buNone/>
            </a:pPr>
            <a:r>
              <a:rPr lang="en-US" altLang="en-US" dirty="0"/>
              <a:t>A strategy that focuses on the </a:t>
            </a:r>
            <a:r>
              <a:rPr lang="en-US" altLang="en-US" b="1" dirty="0"/>
              <a:t>unique attributes </a:t>
            </a:r>
            <a:r>
              <a:rPr lang="en-US" altLang="en-US" dirty="0"/>
              <a:t>or </a:t>
            </a:r>
            <a:r>
              <a:rPr lang="en-US" altLang="en-US" b="1" dirty="0"/>
              <a:t>benefits</a:t>
            </a:r>
            <a:r>
              <a:rPr lang="en-US" altLang="en-US" dirty="0"/>
              <a:t> of the product</a:t>
            </a:r>
            <a:r>
              <a:rPr lang="en-US" altLang="en-US" dirty="0" smtClean="0"/>
              <a:t>.</a:t>
            </a:r>
            <a:endParaRPr lang="en-CA" altLang="en-US" dirty="0"/>
          </a:p>
        </p:txBody>
      </p:sp>
      <p:pic>
        <p:nvPicPr>
          <p:cNvPr id="5" name="Picture 4" descr="Figure 7.18 Offering a significant benefit to consumers helps differentiate BAND-AID® brand bandages from competitors.&#10;An advertisement for Band-Aid adhesive bandages with features mentioned as quiltvent technology, superior breathability, and wicks away fluid."/>
          <p:cNvPicPr>
            <a:picLocks noChangeAspect="1"/>
          </p:cNvPicPr>
          <p:nvPr/>
        </p:nvPicPr>
        <p:blipFill>
          <a:blip r:embed="rId2" cstate="print"/>
          <a:stretch>
            <a:fillRect/>
          </a:stretch>
        </p:blipFill>
        <p:spPr>
          <a:xfrm>
            <a:off x="3200400" y="2438400"/>
            <a:ext cx="2743200" cy="3822973"/>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Innovation Positioning</a:t>
            </a:r>
          </a:p>
        </p:txBody>
      </p:sp>
      <p:sp>
        <p:nvSpPr>
          <p:cNvPr id="3" name="Content Placeholder 2"/>
          <p:cNvSpPr>
            <a:spLocks noGrp="1"/>
          </p:cNvSpPr>
          <p:nvPr>
            <p:ph idx="1"/>
          </p:nvPr>
        </p:nvSpPr>
        <p:spPr>
          <a:xfrm>
            <a:off x="457200" y="1600201"/>
            <a:ext cx="8229600" cy="914400"/>
          </a:xfrm>
        </p:spPr>
        <p:txBody>
          <a:bodyPr/>
          <a:lstStyle/>
          <a:p>
            <a:pPr marL="0" indent="0">
              <a:buNone/>
            </a:pPr>
            <a:r>
              <a:rPr lang="en-US" altLang="en-US" dirty="0"/>
              <a:t>A strategy that demonstrates continued technical </a:t>
            </a:r>
            <a:r>
              <a:rPr lang="en-US" altLang="en-US" dirty="0" smtClean="0"/>
              <a:t>leadership in </a:t>
            </a:r>
            <a:r>
              <a:rPr lang="en-US" altLang="en-US" dirty="0"/>
              <a:t>a product category.</a:t>
            </a:r>
            <a:endParaRPr lang="en-CA" altLang="en-US" dirty="0"/>
          </a:p>
        </p:txBody>
      </p:sp>
      <p:pic>
        <p:nvPicPr>
          <p:cNvPr id="6" name="Picture 5" descr="Figure 7.19 Dyson is well known for making vacuuming an easier task for consumers.&#10;A photo shows a Dyson vacuum cleaner."/>
          <p:cNvPicPr>
            <a:picLocks noChangeAspect="1"/>
          </p:cNvPicPr>
          <p:nvPr/>
        </p:nvPicPr>
        <p:blipFill>
          <a:blip r:embed="rId2" cstate="print"/>
          <a:stretch>
            <a:fillRect/>
          </a:stretch>
        </p:blipFill>
        <p:spPr>
          <a:xfrm>
            <a:off x="2240280" y="2684672"/>
            <a:ext cx="4663440" cy="3563728"/>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Positioning</a:t>
            </a:r>
          </a:p>
        </p:txBody>
      </p:sp>
      <p:sp>
        <p:nvSpPr>
          <p:cNvPr id="3" name="Content Placeholder 2"/>
          <p:cNvSpPr>
            <a:spLocks noGrp="1"/>
          </p:cNvSpPr>
          <p:nvPr>
            <p:ph idx="1"/>
          </p:nvPr>
        </p:nvSpPr>
        <p:spPr>
          <a:xfrm>
            <a:off x="457200" y="1600201"/>
            <a:ext cx="8229600" cy="1088570"/>
          </a:xfrm>
        </p:spPr>
        <p:txBody>
          <a:bodyPr/>
          <a:lstStyle/>
          <a:p>
            <a:pPr marL="0" indent="0">
              <a:buNone/>
            </a:pPr>
            <a:r>
              <a:rPr lang="en-US" altLang="en-US" dirty="0"/>
              <a:t>In crowded markets </a:t>
            </a:r>
            <a:r>
              <a:rPr lang="en-US" altLang="en-US" dirty="0" smtClean="0"/>
              <a:t>where brands </a:t>
            </a:r>
            <a:r>
              <a:rPr lang="en-US" altLang="en-US" dirty="0"/>
              <a:t>are similar, marketers develop communications based on the </a:t>
            </a:r>
            <a:r>
              <a:rPr lang="en-US" altLang="en-US" b="1" dirty="0"/>
              <a:t>lifestyle</a:t>
            </a:r>
            <a:r>
              <a:rPr lang="en-US" altLang="en-US" dirty="0"/>
              <a:t> of the target market.</a:t>
            </a:r>
            <a:endParaRPr lang="en-US" dirty="0"/>
          </a:p>
        </p:txBody>
      </p:sp>
      <p:pic>
        <p:nvPicPr>
          <p:cNvPr id="5" name="Picture 4" descr="Figure 7.20 Beer brands often appeal to the 20-something target on the basis of lifestyle.&#10;A photo shows many Budweiser beer bottles sitting on a bar in a restaurant with patrons standing in the background."/>
          <p:cNvPicPr>
            <a:picLocks noChangeAspect="1"/>
          </p:cNvPicPr>
          <p:nvPr/>
        </p:nvPicPr>
        <p:blipFill>
          <a:blip r:embed="rId2" cstate="print"/>
          <a:stretch>
            <a:fillRect/>
          </a:stretch>
        </p:blipFill>
        <p:spPr>
          <a:xfrm>
            <a:off x="2423160" y="2757109"/>
            <a:ext cx="4297680" cy="3567491"/>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Repositioning</a:t>
            </a:r>
          </a:p>
        </p:txBody>
      </p:sp>
      <p:sp>
        <p:nvSpPr>
          <p:cNvPr id="3" name="Content Placeholder 2"/>
          <p:cNvSpPr>
            <a:spLocks noGrp="1"/>
          </p:cNvSpPr>
          <p:nvPr>
            <p:ph idx="1"/>
          </p:nvPr>
        </p:nvSpPr>
        <p:spPr/>
        <p:txBody>
          <a:bodyPr/>
          <a:lstStyle/>
          <a:p>
            <a:pPr marL="0" indent="0">
              <a:buNone/>
            </a:pPr>
            <a:r>
              <a:rPr lang="en-US" altLang="en-US" dirty="0"/>
              <a:t>Changing the place a brand occupies in the consumer’s mind, relative to </a:t>
            </a:r>
            <a:r>
              <a:rPr lang="en-US" altLang="en-US" dirty="0" smtClean="0"/>
              <a:t>competing </a:t>
            </a:r>
            <a:r>
              <a:rPr lang="en-US" altLang="en-US" dirty="0"/>
              <a:t>products. </a:t>
            </a:r>
            <a:endParaRPr lang="en-US" altLang="en-US" dirty="0" smtClean="0"/>
          </a:p>
          <a:p>
            <a:pPr marL="0" indent="0">
              <a:spcBef>
                <a:spcPts val="3600"/>
              </a:spcBef>
              <a:buNone/>
              <a:defRPr/>
            </a:pPr>
            <a:r>
              <a:rPr lang="en-US" b="1" dirty="0"/>
              <a:t>Repositioning may occur when: </a:t>
            </a:r>
          </a:p>
          <a:p>
            <a:pPr>
              <a:defRPr/>
            </a:pPr>
            <a:r>
              <a:rPr lang="en-US" i="1" dirty="0" smtClean="0"/>
              <a:t>The </a:t>
            </a:r>
            <a:r>
              <a:rPr lang="en-US" i="1" dirty="0"/>
              <a:t>actions of a direct competitor change</a:t>
            </a:r>
          </a:p>
          <a:p>
            <a:pPr>
              <a:defRPr/>
            </a:pPr>
            <a:r>
              <a:rPr lang="en-US" i="1" dirty="0" smtClean="0"/>
              <a:t>The </a:t>
            </a:r>
            <a:r>
              <a:rPr lang="en-US" i="1" dirty="0"/>
              <a:t>preferences of the target market </a:t>
            </a:r>
            <a:r>
              <a:rPr lang="en-US" i="1" dirty="0" smtClean="0"/>
              <a:t>change</a:t>
            </a:r>
            <a:endParaRPr lang="en-CA" altLang="en-US" dirty="0"/>
          </a:p>
        </p:txBody>
      </p:sp>
    </p:spTree>
    <p:extLst>
      <p:ext uri="{BB962C8B-B14F-4D97-AF65-F5344CB8AC3E}">
        <p14:creationId xmlns:p14="http://schemas.microsoft.com/office/powerpoint/2010/main" val="277586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Market Segmentation</a:t>
            </a:r>
          </a:p>
        </p:txBody>
      </p:sp>
      <p:sp>
        <p:nvSpPr>
          <p:cNvPr id="3" name="Content Placeholder 2"/>
          <p:cNvSpPr>
            <a:spLocks noGrp="1"/>
          </p:cNvSpPr>
          <p:nvPr>
            <p:ph idx="1"/>
          </p:nvPr>
        </p:nvSpPr>
        <p:spPr>
          <a:xfrm>
            <a:off x="457200" y="1600201"/>
            <a:ext cx="8229600" cy="1371600"/>
          </a:xfrm>
        </p:spPr>
        <p:txBody>
          <a:bodyPr/>
          <a:lstStyle/>
          <a:p>
            <a:pPr marL="0" indent="0">
              <a:buNone/>
            </a:pPr>
            <a:r>
              <a:rPr lang="en-US" altLang="en-US" dirty="0"/>
              <a:t>Marketers choose among four basic </a:t>
            </a:r>
            <a:r>
              <a:rPr lang="en-US" altLang="en-US" b="1" dirty="0"/>
              <a:t>segmentation</a:t>
            </a:r>
            <a:r>
              <a:rPr lang="en-US" altLang="en-US" dirty="0"/>
              <a:t> alternatives</a:t>
            </a:r>
            <a:r>
              <a:rPr lang="en-US" altLang="en-US" dirty="0" smtClean="0"/>
              <a:t>:</a:t>
            </a:r>
          </a:p>
          <a:p>
            <a:pPr marL="0" indent="0">
              <a:buNone/>
            </a:pPr>
            <a:r>
              <a:rPr lang="en-US" b="1" dirty="0" smtClean="0"/>
              <a:t>Figure 7.3</a:t>
            </a:r>
            <a:r>
              <a:rPr lang="en-US" dirty="0" smtClean="0"/>
              <a:t> The Levels of Market Segmentation</a:t>
            </a:r>
            <a:r>
              <a:rPr lang="en-US" altLang="en-US" dirty="0" smtClean="0"/>
              <a:t> </a:t>
            </a:r>
            <a:endParaRPr lang="en-US" altLang="en-US" dirty="0"/>
          </a:p>
        </p:txBody>
      </p:sp>
      <p:graphicFrame>
        <p:nvGraphicFramePr>
          <p:cNvPr id="6" name="Table 5"/>
          <p:cNvGraphicFramePr>
            <a:graphicFrameLocks noGrp="1"/>
          </p:cNvGraphicFramePr>
          <p:nvPr/>
        </p:nvGraphicFramePr>
        <p:xfrm>
          <a:off x="457200" y="3048000"/>
          <a:ext cx="8305800" cy="2590800"/>
        </p:xfrm>
        <a:graphic>
          <a:graphicData uri="http://schemas.openxmlformats.org/drawingml/2006/table">
            <a:tbl>
              <a:tblPr firstRow="1" bandRow="1">
                <a:tableStyleId>{2D5ABB26-0587-4C30-8999-92F81FD0307C}</a:tableStyleId>
              </a:tblPr>
              <a:tblGrid>
                <a:gridCol w="2076450"/>
                <a:gridCol w="2114550"/>
                <a:gridCol w="2038350"/>
                <a:gridCol w="2076450"/>
              </a:tblGrid>
              <a:tr h="2590800">
                <a:tc>
                  <a:txBody>
                    <a:bodyPr/>
                    <a:lstStyle/>
                    <a:p>
                      <a:r>
                        <a:rPr lang="en-US" sz="1200" b="1" kern="1200" dirty="0" smtClean="0">
                          <a:solidFill>
                            <a:schemeClr val="tx1"/>
                          </a:solidFill>
                          <a:latin typeface="+mn-lt"/>
                          <a:ea typeface="+mn-ea"/>
                          <a:cs typeface="+mn-cs"/>
                        </a:rPr>
                        <a:t>1. Mass Marketing</a:t>
                      </a:r>
                      <a:endParaRPr lang="en-US" sz="1200" kern="1200" dirty="0" smtClean="0">
                        <a:solidFill>
                          <a:schemeClr val="tx1"/>
                        </a:solidFill>
                        <a:latin typeface="+mn-lt"/>
                        <a:ea typeface="+mn-ea"/>
                        <a:cs typeface="+mn-cs"/>
                      </a:endParaRPr>
                    </a:p>
                    <a:p>
                      <a:pPr marL="174625" indent="0"/>
                      <a:r>
                        <a:rPr lang="en-US" sz="1200" b="0" kern="1200" dirty="0" smtClean="0">
                          <a:solidFill>
                            <a:schemeClr val="tx1"/>
                          </a:solidFill>
                          <a:latin typeface="+mn-lt"/>
                          <a:ea typeface="+mn-ea"/>
                          <a:cs typeface="+mn-cs"/>
                        </a:rPr>
                        <a:t>One marketing strategy appeals to a broad range of consumers. Distinct characteristics of consumers are not considered when devising strategies.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kern="1200" dirty="0" smtClean="0">
                          <a:solidFill>
                            <a:schemeClr val="tx1"/>
                          </a:solidFill>
                          <a:latin typeface="+mn-lt"/>
                          <a:ea typeface="+mn-ea"/>
                          <a:cs typeface="+mn-cs"/>
                        </a:rPr>
                        <a:t>2. Market Segmentation</a:t>
                      </a:r>
                      <a:endParaRPr lang="en-US" sz="1200" kern="1200" dirty="0" smtClean="0">
                        <a:solidFill>
                          <a:schemeClr val="tx1"/>
                        </a:solidFill>
                        <a:latin typeface="+mn-lt"/>
                        <a:ea typeface="+mn-ea"/>
                        <a:cs typeface="+mn-cs"/>
                      </a:endParaRPr>
                    </a:p>
                    <a:p>
                      <a:pPr marL="174625" indent="0"/>
                      <a:r>
                        <a:rPr lang="en-US" sz="1200" b="0" kern="1200" dirty="0" smtClean="0">
                          <a:solidFill>
                            <a:schemeClr val="tx1"/>
                          </a:solidFill>
                          <a:latin typeface="+mn-lt"/>
                          <a:ea typeface="+mn-ea"/>
                          <a:cs typeface="+mn-cs"/>
                        </a:rPr>
                        <a:t>Unique marketing strategies are devised based on the unique characteristics of specified customer groups. The customer groups are identified based on similarities in demographics, psychographics, </a:t>
                      </a:r>
                      <a:r>
                        <a:rPr lang="en-US" sz="1200" b="0" kern="1200" dirty="0" err="1" smtClean="0">
                          <a:solidFill>
                            <a:schemeClr val="tx1"/>
                          </a:solidFill>
                          <a:latin typeface="+mn-lt"/>
                          <a:ea typeface="+mn-ea"/>
                          <a:cs typeface="+mn-cs"/>
                        </a:rPr>
                        <a:t>geographics</a:t>
                      </a:r>
                      <a:r>
                        <a:rPr lang="en-US" sz="1200" b="0" kern="1200" dirty="0" smtClean="0">
                          <a:solidFill>
                            <a:schemeClr val="tx1"/>
                          </a:solidFill>
                          <a:latin typeface="+mn-lt"/>
                          <a:ea typeface="+mn-ea"/>
                          <a:cs typeface="+mn-cs"/>
                        </a:rPr>
                        <a:t>, and </a:t>
                      </a:r>
                      <a:r>
                        <a:rPr lang="en-US" sz="1200" b="0" kern="1200" dirty="0" err="1" smtClean="0">
                          <a:solidFill>
                            <a:schemeClr val="tx1"/>
                          </a:solidFill>
                          <a:latin typeface="+mn-lt"/>
                          <a:ea typeface="+mn-ea"/>
                          <a:cs typeface="+mn-cs"/>
                        </a:rPr>
                        <a:t>behaviour</a:t>
                      </a:r>
                      <a:r>
                        <a:rPr lang="en-US" sz="1200" b="0" kern="1200" dirty="0" smtClean="0">
                          <a:solidFill>
                            <a:schemeClr val="tx1"/>
                          </a:solidFill>
                          <a:latin typeface="+mn-lt"/>
                          <a:ea typeface="+mn-ea"/>
                          <a:cs typeface="+mn-cs"/>
                        </a:rPr>
                        <a:t> responses.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kern="1200" dirty="0" smtClean="0">
                          <a:solidFill>
                            <a:schemeClr val="tx1"/>
                          </a:solidFill>
                          <a:latin typeface="+mn-lt"/>
                          <a:ea typeface="+mn-ea"/>
                          <a:cs typeface="+mn-cs"/>
                        </a:rPr>
                        <a:t>3. Niche Marketing</a:t>
                      </a:r>
                      <a:endParaRPr lang="en-US" sz="1200" kern="1200" dirty="0" smtClean="0">
                        <a:solidFill>
                          <a:schemeClr val="tx1"/>
                        </a:solidFill>
                        <a:latin typeface="+mn-lt"/>
                        <a:ea typeface="+mn-ea"/>
                        <a:cs typeface="+mn-cs"/>
                      </a:endParaRPr>
                    </a:p>
                    <a:p>
                      <a:pPr marL="174625" indent="0"/>
                      <a:r>
                        <a:rPr lang="en-US" sz="1200" b="0" kern="1200" dirty="0" smtClean="0">
                          <a:solidFill>
                            <a:schemeClr val="tx1"/>
                          </a:solidFill>
                          <a:latin typeface="+mn-lt"/>
                          <a:ea typeface="+mn-ea"/>
                          <a:cs typeface="+mn-cs"/>
                        </a:rPr>
                        <a:t>Unique strategies are devised for a particular segment of a bigger market. All marketing strategies are dedicated to this one particular segment.</a:t>
                      </a:r>
                      <a:endParaRPr lang="en-US" sz="1200" kern="1200" dirty="0" smtClean="0">
                        <a:solidFill>
                          <a:schemeClr val="tx1"/>
                        </a:solidFill>
                        <a:latin typeface="+mn-lt"/>
                        <a:ea typeface="+mn-ea"/>
                        <a:cs typeface="+mn-cs"/>
                      </a:endParaRP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indent="-182880" defTabSz="174625"/>
                      <a:r>
                        <a:rPr lang="en-US" sz="1200" b="1" kern="1200" dirty="0" smtClean="0">
                          <a:solidFill>
                            <a:schemeClr val="tx1"/>
                          </a:solidFill>
                          <a:latin typeface="+mn-lt"/>
                          <a:ea typeface="+mn-ea"/>
                          <a:cs typeface="+mn-cs"/>
                        </a:rPr>
                        <a:t>4.	Direct or One-to-One Segmentation</a:t>
                      </a:r>
                      <a:endParaRPr lang="en-US" sz="1200" kern="1200" dirty="0" smtClean="0">
                        <a:solidFill>
                          <a:schemeClr val="tx1"/>
                        </a:solidFill>
                        <a:latin typeface="+mn-lt"/>
                        <a:ea typeface="+mn-ea"/>
                        <a:cs typeface="+mn-cs"/>
                      </a:endParaRPr>
                    </a:p>
                    <a:p>
                      <a:pPr marL="174625" indent="0"/>
                      <a:r>
                        <a:rPr lang="en-US" sz="1200" b="0" kern="1200" dirty="0" smtClean="0">
                          <a:solidFill>
                            <a:schemeClr val="tx1"/>
                          </a:solidFill>
                          <a:latin typeface="+mn-lt"/>
                          <a:ea typeface="+mn-ea"/>
                          <a:cs typeface="+mn-cs"/>
                        </a:rPr>
                        <a:t>Unique marketing strategies are devised for the unique needs and preferences of individual customers.</a:t>
                      </a:r>
                      <a:endParaRPr lang="en-US" sz="1200" kern="1200" dirty="0" smtClean="0">
                        <a:solidFill>
                          <a:schemeClr val="tx1"/>
                        </a:solidFill>
                        <a:latin typeface="+mn-lt"/>
                        <a:ea typeface="+mn-ea"/>
                        <a:cs typeface="+mn-cs"/>
                      </a:endParaRP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018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Segmentation and Targeting Process</a:t>
            </a:r>
          </a:p>
        </p:txBody>
      </p:sp>
      <p:pic>
        <p:nvPicPr>
          <p:cNvPr id="5" name="Picture 4" descr="Figure 7.22 Steps Involved in Market Segmentation, Target Market Identification, and Positioning&#10;A diagram shows steps involved in market segmentation, target market identification, and positioning.&#10;The steps shown are as follows:                                                                               ◦ Identify Segments (Target) Based on&#10;   • Demographics &#10;    • Psychographics&#10;    • Geographics&#10;    • Behaviour response&#10;◦ Select Target(s) with Greatest Potential (Profit)&#10;     • Accurately describe the characteristics of the target&#10;◦ Devise Positioning Strategy&#10;◦ Devise Marketing Strategy&#10;     • Product&#10;     • Price&#10;     • Marketing communications&#10;     • Distribution"/>
          <p:cNvPicPr>
            <a:picLocks noChangeAspect="1"/>
          </p:cNvPicPr>
          <p:nvPr/>
        </p:nvPicPr>
        <p:blipFill>
          <a:blip r:embed="rId2" cstate="print"/>
          <a:stretch>
            <a:fillRect/>
          </a:stretch>
        </p:blipFill>
        <p:spPr>
          <a:xfrm>
            <a:off x="2011680" y="1688998"/>
            <a:ext cx="5120640" cy="4635602"/>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Marketing </a:t>
            </a:r>
          </a:p>
        </p:txBody>
      </p:sp>
      <p:sp>
        <p:nvSpPr>
          <p:cNvPr id="3" name="Content Placeholder 2"/>
          <p:cNvSpPr>
            <a:spLocks noGrp="1"/>
          </p:cNvSpPr>
          <p:nvPr>
            <p:ph idx="1"/>
          </p:nvPr>
        </p:nvSpPr>
        <p:spPr/>
        <p:txBody>
          <a:bodyPr/>
          <a:lstStyle/>
          <a:p>
            <a:pPr marL="0" indent="0">
              <a:spcBef>
                <a:spcPts val="3600"/>
              </a:spcBef>
              <a:buNone/>
            </a:pPr>
            <a:r>
              <a:rPr lang="en-US" altLang="en-US" dirty="0"/>
              <a:t>The use of one basic marketing strategy to appeal to a broad range of consumers, not addressing any distinct characteristics among the consumers. </a:t>
            </a:r>
          </a:p>
          <a:p>
            <a:pPr marL="0" indent="0">
              <a:spcBef>
                <a:spcPts val="3600"/>
              </a:spcBef>
              <a:buNone/>
            </a:pPr>
            <a:r>
              <a:rPr lang="en-US" altLang="en-US" dirty="0"/>
              <a:t>Walmart and Amazon are two powerful examples of mass marketing</a:t>
            </a:r>
          </a:p>
        </p:txBody>
      </p:sp>
    </p:spTree>
    <p:extLst>
      <p:ext uri="{BB962C8B-B14F-4D97-AF65-F5344CB8AC3E}">
        <p14:creationId xmlns:p14="http://schemas.microsoft.com/office/powerpoint/2010/main" val="277586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Segmentation</a:t>
            </a:r>
          </a:p>
        </p:txBody>
      </p:sp>
      <p:sp>
        <p:nvSpPr>
          <p:cNvPr id="3" name="Content Placeholder 2"/>
          <p:cNvSpPr>
            <a:spLocks noGrp="1"/>
          </p:cNvSpPr>
          <p:nvPr>
            <p:ph idx="1"/>
          </p:nvPr>
        </p:nvSpPr>
        <p:spPr>
          <a:xfrm>
            <a:off x="457200" y="1600201"/>
            <a:ext cx="8229600" cy="838199"/>
          </a:xfrm>
        </p:spPr>
        <p:txBody>
          <a:bodyPr/>
          <a:lstStyle/>
          <a:p>
            <a:pPr marL="0" indent="0">
              <a:buNone/>
            </a:pPr>
            <a:r>
              <a:rPr lang="en-US" altLang="en-US" dirty="0"/>
              <a:t>“The division of a market into smaller markets based on similar needs, characteristics or lifestyles.” </a:t>
            </a:r>
          </a:p>
        </p:txBody>
      </p:sp>
      <p:pic>
        <p:nvPicPr>
          <p:cNvPr id="5" name="Picture 4" descr="Figure 7.1 Laundry Detergent Market Segmentation&#10;A flow chart diagram shows laundry detergent market segmentation."/>
          <p:cNvPicPr>
            <a:picLocks noChangeAspect="1"/>
          </p:cNvPicPr>
          <p:nvPr/>
        </p:nvPicPr>
        <p:blipFill>
          <a:blip r:embed="rId2" cstate="print"/>
          <a:stretch>
            <a:fillRect/>
          </a:stretch>
        </p:blipFill>
        <p:spPr>
          <a:xfrm>
            <a:off x="685800" y="2743200"/>
            <a:ext cx="7772400" cy="2827069"/>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Niche Marketing</a:t>
            </a:r>
          </a:p>
        </p:txBody>
      </p:sp>
      <p:sp>
        <p:nvSpPr>
          <p:cNvPr id="3" name="Content Placeholder 2"/>
          <p:cNvSpPr>
            <a:spLocks noGrp="1"/>
          </p:cNvSpPr>
          <p:nvPr>
            <p:ph idx="1"/>
          </p:nvPr>
        </p:nvSpPr>
        <p:spPr>
          <a:xfrm>
            <a:off x="457200" y="1600201"/>
            <a:ext cx="8229600" cy="762000"/>
          </a:xfrm>
        </p:spPr>
        <p:txBody>
          <a:bodyPr/>
          <a:lstStyle/>
          <a:p>
            <a:pPr marL="0" indent="0">
              <a:buNone/>
            </a:pPr>
            <a:r>
              <a:rPr lang="en-US" altLang="en-US" dirty="0"/>
              <a:t>Targeting a product line at one particular segment of the market </a:t>
            </a:r>
          </a:p>
        </p:txBody>
      </p:sp>
      <p:pic>
        <p:nvPicPr>
          <p:cNvPr id="5" name="Picture 4" descr="Figure 7.4 Successful niche marketing involves doing one thing really well.&#10;An advertisement from Steam Whistle Brewery shows a hand holding a Steam Whistle beer bottle with the tag line &quot;Do One Thing Really, Really Well.&quot; The text reads, &quot;Drink Steam Whistle Pilsner.&quot;"/>
          <p:cNvPicPr>
            <a:picLocks noChangeAspect="1"/>
          </p:cNvPicPr>
          <p:nvPr/>
        </p:nvPicPr>
        <p:blipFill>
          <a:blip r:embed="rId2" cstate="print"/>
          <a:stretch>
            <a:fillRect/>
          </a:stretch>
        </p:blipFill>
        <p:spPr>
          <a:xfrm>
            <a:off x="1371600" y="2563093"/>
            <a:ext cx="6400800" cy="3685307"/>
          </a:xfrm>
          <a:prstGeom prst="rect">
            <a:avLst/>
          </a:prstGeom>
        </p:spPr>
      </p:pic>
    </p:spTree>
    <p:extLst>
      <p:ext uri="{BB962C8B-B14F-4D97-AF65-F5344CB8AC3E}">
        <p14:creationId xmlns:p14="http://schemas.microsoft.com/office/powerpoint/2010/main" val="277586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(1:1) Segmentation </a:t>
            </a:r>
          </a:p>
        </p:txBody>
      </p:sp>
      <p:sp>
        <p:nvSpPr>
          <p:cNvPr id="3" name="Content Placeholder 2"/>
          <p:cNvSpPr>
            <a:spLocks noGrp="1"/>
          </p:cNvSpPr>
          <p:nvPr>
            <p:ph idx="1"/>
          </p:nvPr>
        </p:nvSpPr>
        <p:spPr/>
        <p:txBody>
          <a:bodyPr/>
          <a:lstStyle/>
          <a:p>
            <a:pPr marL="0" indent="0">
              <a:buNone/>
            </a:pPr>
            <a:r>
              <a:rPr lang="en-US" altLang="en-US" dirty="0"/>
              <a:t>A situation in which unique marketing programs are designed specifically to meet the needs and preferences of individual customers</a:t>
            </a:r>
            <a:r>
              <a:rPr lang="en-US" altLang="en-US" dirty="0" smtClean="0"/>
              <a:t>.</a:t>
            </a:r>
          </a:p>
          <a:p>
            <a:pPr marL="0" indent="0">
              <a:spcBef>
                <a:spcPts val="4800"/>
              </a:spcBef>
              <a:buNone/>
            </a:pPr>
            <a:r>
              <a:rPr lang="en-US" altLang="en-US" b="1" i="1" dirty="0" err="1"/>
              <a:t>Behavioural</a:t>
            </a:r>
            <a:r>
              <a:rPr lang="en-US" altLang="en-US" b="1" i="1" dirty="0"/>
              <a:t> Targeting</a:t>
            </a:r>
          </a:p>
          <a:p>
            <a:pPr marL="0" indent="0">
              <a:buNone/>
            </a:pPr>
            <a:r>
              <a:rPr lang="en-US" altLang="en-US" dirty="0" smtClean="0"/>
              <a:t>Reaches </a:t>
            </a:r>
            <a:r>
              <a:rPr lang="en-US" altLang="en-US" dirty="0"/>
              <a:t>mass audiences via Internet, direct mail text and video messaging and is now used more often than traditional </a:t>
            </a:r>
            <a:r>
              <a:rPr lang="en-US" altLang="en-US" dirty="0" smtClean="0"/>
              <a:t>media</a:t>
            </a:r>
            <a:endParaRPr lang="en-US" altLang="en-US" dirty="0"/>
          </a:p>
        </p:txBody>
      </p:sp>
    </p:spTree>
    <p:extLst>
      <p:ext uri="{BB962C8B-B14F-4D97-AF65-F5344CB8AC3E}">
        <p14:creationId xmlns:p14="http://schemas.microsoft.com/office/powerpoint/2010/main" val="277586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t>
            </a:r>
            <a:r>
              <a:rPr lang="en-US" dirty="0" smtClean="0"/>
              <a:t>Segmentation </a:t>
            </a:r>
            <a:r>
              <a:rPr lang="en-US" sz="2000" b="0" dirty="0" smtClean="0"/>
              <a:t>(1 of 2)</a:t>
            </a:r>
            <a:endParaRPr lang="en-US" b="0" dirty="0"/>
          </a:p>
        </p:txBody>
      </p:sp>
      <p:sp>
        <p:nvSpPr>
          <p:cNvPr id="3" name="Content Placeholder 2"/>
          <p:cNvSpPr>
            <a:spLocks noGrp="1"/>
          </p:cNvSpPr>
          <p:nvPr>
            <p:ph idx="1"/>
          </p:nvPr>
        </p:nvSpPr>
        <p:spPr/>
        <p:txBody>
          <a:bodyPr/>
          <a:lstStyle/>
          <a:p>
            <a:pPr marL="0" indent="0">
              <a:buNone/>
            </a:pPr>
            <a:r>
              <a:rPr lang="en-US" altLang="en-US" dirty="0"/>
              <a:t>Marketers can target customers individually based on where they live</a:t>
            </a:r>
            <a:r>
              <a:rPr lang="en-US" altLang="en-US" dirty="0" smtClean="0"/>
              <a:t>:</a:t>
            </a:r>
          </a:p>
          <a:p>
            <a:pPr marL="0" indent="0">
              <a:buNone/>
            </a:pPr>
            <a:r>
              <a:rPr lang="en-US" altLang="en-US" b="1" dirty="0"/>
              <a:t>Geo-targeting</a:t>
            </a:r>
          </a:p>
          <a:p>
            <a:pPr marL="0" indent="0">
              <a:buNone/>
            </a:pPr>
            <a:r>
              <a:rPr lang="en-US" altLang="en-US" dirty="0"/>
              <a:t>customizing an advertisement for a product or service to a specific market based on the geographic location of potential buyers (country, province, city, or postal code). </a:t>
            </a:r>
          </a:p>
          <a:p>
            <a:pPr marL="0" indent="0">
              <a:buNone/>
            </a:pPr>
            <a:r>
              <a:rPr lang="en-US" altLang="en-US" b="1" dirty="0" smtClean="0"/>
              <a:t>Location-based </a:t>
            </a:r>
            <a:r>
              <a:rPr lang="en-US" altLang="en-US" b="1" dirty="0"/>
              <a:t>Targeting</a:t>
            </a:r>
          </a:p>
          <a:p>
            <a:pPr marL="0" indent="0">
              <a:buNone/>
            </a:pPr>
            <a:r>
              <a:rPr lang="en-US" altLang="en-US" dirty="0"/>
              <a:t>an effort to integrate consumers’ location information into their marketing </a:t>
            </a:r>
            <a:r>
              <a:rPr lang="en-US" altLang="en-US" dirty="0" smtClean="0"/>
              <a:t>strategy</a:t>
            </a:r>
            <a:endParaRPr lang="en-US" dirty="0"/>
          </a:p>
        </p:txBody>
      </p:sp>
    </p:spTree>
    <p:extLst>
      <p:ext uri="{BB962C8B-B14F-4D97-AF65-F5344CB8AC3E}">
        <p14:creationId xmlns:p14="http://schemas.microsoft.com/office/powerpoint/2010/main" val="277586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Direct </a:t>
            </a:r>
            <a:r>
              <a:rPr lang="en-US" altLang="en-US" dirty="0" smtClean="0"/>
              <a:t>Segmentation </a:t>
            </a:r>
            <a:r>
              <a:rPr lang="en-US" altLang="en-US" sz="2000" b="0" dirty="0" smtClean="0"/>
              <a:t>(2 of 2)</a:t>
            </a:r>
            <a:endParaRPr lang="en-CA" altLang="en-US" b="0" dirty="0"/>
          </a:p>
        </p:txBody>
      </p:sp>
      <p:sp>
        <p:nvSpPr>
          <p:cNvPr id="3" name="Content Placeholder 2"/>
          <p:cNvSpPr>
            <a:spLocks noGrp="1"/>
          </p:cNvSpPr>
          <p:nvPr>
            <p:ph idx="1"/>
          </p:nvPr>
        </p:nvSpPr>
        <p:spPr/>
        <p:txBody>
          <a:bodyPr/>
          <a:lstStyle/>
          <a:p>
            <a:pPr marL="0" indent="0">
              <a:buNone/>
              <a:defRPr/>
            </a:pPr>
            <a:r>
              <a:rPr lang="en-US" b="1" dirty="0">
                <a:ea typeface="ＭＳ Ｐゴシック" charset="0"/>
              </a:rPr>
              <a:t>Mass Customization</a:t>
            </a:r>
          </a:p>
          <a:p>
            <a:pPr marL="0" indent="0">
              <a:buNone/>
              <a:defRPr/>
            </a:pPr>
            <a:r>
              <a:rPr lang="en-US" dirty="0">
                <a:ea typeface="ＭＳ Ｐゴシック" charset="0"/>
              </a:rPr>
              <a:t>The creation of systems that can produce products </a:t>
            </a:r>
            <a:r>
              <a:rPr lang="en-US" dirty="0" smtClean="0">
                <a:ea typeface="ＭＳ Ｐゴシック" charset="0"/>
              </a:rPr>
              <a:t>and personalize </a:t>
            </a:r>
            <a:r>
              <a:rPr lang="en-US" dirty="0">
                <a:ea typeface="ＭＳ Ｐゴシック" charset="0"/>
              </a:rPr>
              <a:t>messages to a target audience of one.</a:t>
            </a:r>
          </a:p>
          <a:p>
            <a:pPr marL="0" indent="0">
              <a:buNone/>
              <a:defRPr/>
            </a:pPr>
            <a:r>
              <a:rPr lang="en-US" b="1" dirty="0" smtClean="0">
                <a:ea typeface="ＭＳ Ｐゴシック" charset="0"/>
              </a:rPr>
              <a:t>Brand </a:t>
            </a:r>
            <a:r>
              <a:rPr lang="en-US" b="1" dirty="0">
                <a:ea typeface="ＭＳ Ｐゴシック" charset="0"/>
              </a:rPr>
              <a:t>Democratization </a:t>
            </a:r>
          </a:p>
          <a:p>
            <a:pPr marL="0" indent="0">
              <a:buNone/>
              <a:defRPr/>
            </a:pPr>
            <a:r>
              <a:rPr lang="en-US" dirty="0">
                <a:ea typeface="ＭＳ Ｐゴシック" charset="0"/>
              </a:rPr>
              <a:t>A situation in which the customer can interact with </a:t>
            </a:r>
            <a:r>
              <a:rPr lang="en-US" dirty="0" smtClean="0">
                <a:ea typeface="ＭＳ Ｐゴシック" charset="0"/>
              </a:rPr>
              <a:t>a brand</a:t>
            </a:r>
            <a:r>
              <a:rPr lang="en-US" dirty="0">
                <a:ea typeface="ＭＳ Ｐゴシック" charset="0"/>
              </a:rPr>
              <a:t>, giving the customer some control over </a:t>
            </a:r>
            <a:r>
              <a:rPr lang="en-US" dirty="0" smtClean="0">
                <a:ea typeface="ＭＳ Ｐゴシック" charset="0"/>
              </a:rPr>
              <a:t>the marketing </a:t>
            </a:r>
            <a:r>
              <a:rPr lang="en-US" dirty="0">
                <a:ea typeface="ＭＳ Ｐゴシック" charset="0"/>
              </a:rPr>
              <a:t>of a brand</a:t>
            </a:r>
          </a:p>
        </p:txBody>
      </p:sp>
    </p:spTree>
    <p:extLst>
      <p:ext uri="{BB962C8B-B14F-4D97-AF65-F5344CB8AC3E}">
        <p14:creationId xmlns:p14="http://schemas.microsoft.com/office/powerpoint/2010/main" val="277586377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8202</TotalTime>
  <Words>1217</Words>
  <Application>Microsoft Office PowerPoint</Application>
  <PresentationFormat>On-screen Show (4:3)</PresentationFormat>
  <Paragraphs>135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508 Lecture</vt:lpstr>
      <vt:lpstr>Think Marketing</vt:lpstr>
      <vt:lpstr>Learning Objectives</vt:lpstr>
      <vt:lpstr>Levels of Market Segmentation</vt:lpstr>
      <vt:lpstr>Mass Marketing </vt:lpstr>
      <vt:lpstr>Market Segmentation</vt:lpstr>
      <vt:lpstr>Niche Marketing</vt:lpstr>
      <vt:lpstr>Direct (1:1) Segmentation </vt:lpstr>
      <vt:lpstr>Direct Segmentation (1 of 2)</vt:lpstr>
      <vt:lpstr>Direct Segmentation (2 of 2)</vt:lpstr>
      <vt:lpstr>Identifying Targets</vt:lpstr>
      <vt:lpstr>Variables for Identifying Target Markets</vt:lpstr>
      <vt:lpstr>Demographic Segmentation (1 of 2)</vt:lpstr>
      <vt:lpstr>Demographic Segmentation (2 of 2)</vt:lpstr>
      <vt:lpstr>Gender Segmentation</vt:lpstr>
      <vt:lpstr>Ethnic Segmentation</vt:lpstr>
      <vt:lpstr>Psychographic Segmentation</vt:lpstr>
      <vt:lpstr>Lifestyle Marketing</vt:lpstr>
      <vt:lpstr>Geographic Segmentation</vt:lpstr>
      <vt:lpstr>Behaviour Response Segmentation (1 of 2)</vt:lpstr>
      <vt:lpstr>Behaviour Response Segmentation (2 of 2)</vt:lpstr>
      <vt:lpstr>Targeting: Applied</vt:lpstr>
      <vt:lpstr>Positioning (1 of 2)</vt:lpstr>
      <vt:lpstr>Positioning (2 of 2)</vt:lpstr>
      <vt:lpstr>Head-On Positioning</vt:lpstr>
      <vt:lpstr>Brand Leadership Positioning</vt:lpstr>
      <vt:lpstr>Product Differentiation Positioning</vt:lpstr>
      <vt:lpstr>Technical Innovation Positioning</vt:lpstr>
      <vt:lpstr>Lifestyle Positioning</vt:lpstr>
      <vt:lpstr>Repositioning</vt:lpstr>
      <vt:lpstr>Segmentation and Targeting Process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Marketing, Third Edition</dc:title>
  <dc:subject>Marketing</dc:subject>
  <dc:creator>Keith J. Tuckwell and Marina Jaffey</dc:creator>
  <cp:keywords>Marketing</cp:keywords>
  <cp:lastModifiedBy>Milap Solanki</cp:lastModifiedBy>
  <cp:revision>1061</cp:revision>
  <dcterms:created xsi:type="dcterms:W3CDTF">2014-07-14T20:04:21Z</dcterms:created>
  <dcterms:modified xsi:type="dcterms:W3CDTF">2018-04-11T08:26:24Z</dcterms:modified>
  <cp:category>Marketing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