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1" r:id="rId3"/>
    <p:sldId id="266" r:id="rId4"/>
    <p:sldId id="282" r:id="rId5"/>
    <p:sldId id="263" r:id="rId6"/>
    <p:sldId id="276" r:id="rId7"/>
    <p:sldId id="262" r:id="rId8"/>
    <p:sldId id="269" r:id="rId9"/>
    <p:sldId id="281" r:id="rId10"/>
    <p:sldId id="273" r:id="rId11"/>
    <p:sldId id="279" r:id="rId12"/>
    <p:sldId id="274" r:id="rId13"/>
    <p:sldId id="283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3FF"/>
    <a:srgbClr val="DCD8DC"/>
    <a:srgbClr val="D4EAE4"/>
    <a:srgbClr val="007FA3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1" autoAdjust="0"/>
    <p:restoredTop sz="77920" autoAdjust="0"/>
  </p:normalViewPr>
  <p:slideViewPr>
    <p:cSldViewPr>
      <p:cViewPr varScale="1">
        <p:scale>
          <a:sx n="51" d="100"/>
          <a:sy n="51" d="100"/>
        </p:scale>
        <p:origin x="78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8D874E-E9D5-433B-A149-BDF6BFDD40A8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A051F04-9E25-42C3-8BC5-EC2E8469D95E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55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9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Walmart</a:t>
            </a:r>
          </a:p>
          <a:p>
            <a:r>
              <a:rPr lang="en-US" dirty="0" smtClean="0"/>
              <a:t>Costco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27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WALMART: </a:t>
            </a:r>
            <a:r>
              <a:rPr lang="en-US" sz="1700" b="1" dirty="0"/>
              <a:t>https://youtu.be/yZC4neLax5o</a:t>
            </a:r>
          </a:p>
          <a:p>
            <a:r>
              <a:rPr lang="en-US" dirty="0" smtClean="0"/>
              <a:t>PAGE 132 – Amazon</a:t>
            </a:r>
            <a:r>
              <a:rPr lang="en-US" baseline="0" dirty="0" smtClean="0"/>
              <a:t> &amp; Walmart disrupt the Grocery Industry</a:t>
            </a:r>
          </a:p>
          <a:p>
            <a:r>
              <a:rPr lang="en-US" baseline="0" dirty="0" smtClean="0"/>
              <a:t>Code of Conduct for Grocery Industry in Canada? Agree or Disagree?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Why can Walmart (types) get away</a:t>
            </a:r>
            <a:r>
              <a:rPr lang="en-US" b="1" baseline="0" dirty="0" smtClean="0"/>
              <a:t> with their business practices?  DERIVED DEMAND.</a:t>
            </a:r>
          </a:p>
          <a:p>
            <a:r>
              <a:rPr lang="en-US" b="1" baseline="0" dirty="0" smtClean="0"/>
              <a:t>At what point will there be an upset to the equilibrium – consumers demanding (and willing to pay for) 3BL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0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5 Customer Types that</a:t>
            </a:r>
            <a:r>
              <a:rPr lang="en-US" baseline="0" dirty="0" smtClean="0"/>
              <a:t> make up B2B</a:t>
            </a:r>
          </a:p>
          <a:p>
            <a:pPr defTabSz="966612">
              <a:defRPr/>
            </a:pPr>
            <a:r>
              <a:rPr lang="en-US" dirty="0" smtClean="0"/>
              <a:t>WHO CAN NAME ALL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Derived demand: driven by consumer demand</a:t>
            </a:r>
          </a:p>
          <a:p>
            <a:r>
              <a:rPr lang="en-US" dirty="0" smtClean="0"/>
              <a:t>Joint</a:t>
            </a:r>
            <a:r>
              <a:rPr lang="en-US" baseline="0" dirty="0" smtClean="0"/>
              <a:t> demand: product production &amp; marketing dependent on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4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1-B, 2-C &amp; B, 3-B,</a:t>
            </a:r>
            <a:r>
              <a:rPr lang="en-US" baseline="0" dirty="0" smtClean="0"/>
              <a:t> 4-B, 5-B, 6-C, 7-B, 8-C</a:t>
            </a:r>
          </a:p>
          <a:p>
            <a:r>
              <a:rPr lang="en-US" baseline="0" dirty="0" smtClean="0"/>
              <a:t>Page 131 table</a:t>
            </a:r>
          </a:p>
          <a:p>
            <a:endParaRPr lang="en-US" sz="3800" b="1" dirty="0">
              <a:solidFill>
                <a:srgbClr val="007FA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4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7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 smtClean="0"/>
              <a:t>The partners are part of a supply chain management system.</a:t>
            </a:r>
          </a:p>
          <a:p>
            <a:r>
              <a:rPr lang="en-US" altLang="en-US" i="1" dirty="0" smtClean="0"/>
              <a:t>The goal of the partnership (supply chain) is to make all participating members more efficient in their operations. </a:t>
            </a:r>
          </a:p>
          <a:p>
            <a:endParaRPr lang="en-US" dirty="0" smtClean="0"/>
          </a:p>
          <a:p>
            <a:r>
              <a:rPr lang="en-US" sz="1500" b="1" dirty="0"/>
              <a:t>https://youtu.be/a92_mZemYqs</a:t>
            </a:r>
          </a:p>
          <a:p>
            <a:r>
              <a:rPr lang="en-US" b="1" dirty="0" smtClean="0"/>
              <a:t>INTERFACE VIDEO</a:t>
            </a:r>
          </a:p>
          <a:p>
            <a:endParaRPr lang="en-US" b="1" dirty="0" smtClean="0"/>
          </a:p>
          <a:p>
            <a:pPr defTabSz="966612">
              <a:defRPr/>
            </a:pPr>
            <a:r>
              <a:rPr lang="en-US" dirty="0" smtClean="0"/>
              <a:t>http://www.interface.com/EU/en-GB/about/index/Mission-Zero-en_GB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6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 triple bottom line important to business?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5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300" i="1" dirty="0"/>
              <a:t>A formal process involving members from across an organization who share responsibility for the purchase decision</a:t>
            </a:r>
          </a:p>
          <a:p>
            <a:r>
              <a:rPr lang="en-US" dirty="0" smtClean="0"/>
              <a:t>Known as </a:t>
            </a:r>
            <a:r>
              <a:rPr lang="en-US" b="1" dirty="0" smtClean="0"/>
              <a:t>BUYING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0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altLang="en-US" sz="1300" i="1" dirty="0"/>
              <a:t>An informal process where individuals perform particular roles but may not have direct responsibility for the purchase decision. </a:t>
            </a:r>
            <a:endParaRPr lang="en-CA" altLang="en-US" sz="1300" i="1" dirty="0"/>
          </a:p>
          <a:p>
            <a:r>
              <a:rPr lang="en-US" dirty="0" smtClean="0"/>
              <a:t>Known as </a:t>
            </a:r>
            <a:r>
              <a:rPr lang="en-US" b="1" dirty="0" smtClean="0"/>
              <a:t>BUYING CENTRE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0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457450"/>
            <a:ext cx="8229600" cy="9144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91114" y="160194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2648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317565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300984" y="317565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128658" y="3171876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57200" y="4761264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3299388" y="4761264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8658" y="4764312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800"/>
            </a:lvl1pPr>
            <a:lvl2pPr>
              <a:buClr>
                <a:srgbClr val="007FA3"/>
              </a:buClr>
              <a:defRPr sz="2400"/>
            </a:lvl2pPr>
            <a:lvl3pPr>
              <a:buClr>
                <a:srgbClr val="007FA3"/>
              </a:buClr>
              <a:defRPr sz="2000"/>
            </a:lvl3pPr>
            <a:lvl4pPr>
              <a:buClr>
                <a:srgbClr val="007FA3"/>
              </a:buClr>
              <a:defRPr sz="2000"/>
            </a:lvl4pPr>
            <a:lvl5pPr>
              <a:buClr>
                <a:srgbClr val="007FA3"/>
              </a:buClr>
              <a:defRPr sz="2000"/>
            </a:lvl5pPr>
            <a:lvl6pPr>
              <a:buClr>
                <a:srgbClr val="007FA3"/>
              </a:buClr>
              <a:defRPr sz="2000"/>
            </a:lvl6pPr>
            <a:lvl7pPr>
              <a:buClr>
                <a:srgbClr val="007FA3"/>
              </a:buClr>
              <a:defRPr sz="2000"/>
            </a:lvl7pPr>
            <a:lvl8pPr>
              <a:buClr>
                <a:srgbClr val="007FA3"/>
              </a:buClr>
              <a:defRPr sz="2000"/>
            </a:lvl8pPr>
            <a:lvl9pPr>
              <a:buClr>
                <a:srgbClr val="007FA3"/>
              </a:buCl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2648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algn="ctr">
              <a:buNone/>
              <a:defRPr sz="22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599180"/>
            <a:ext cx="2560320" cy="1463040"/>
          </a:xfrm>
          <a:solidFill>
            <a:srgbClr val="C5F3FF"/>
          </a:solidFill>
          <a:ln>
            <a:solidFill>
              <a:srgbClr val="007FA3"/>
            </a:solidFill>
          </a:ln>
        </p:spPr>
        <p:txBody>
          <a:bodyPr lIns="91440" tIns="91440" rIns="91440" bIns="91440" anchor="ctr" anchorCtr="0"/>
          <a:lstStyle>
            <a:lvl1pPr marL="0" indent="0" algn="ctr">
              <a:buFont typeface="Arial" pitchFamily="34" charset="0"/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256"/>
            <a:ext cx="82296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149"/>
            <a:ext cx="8229600" cy="424845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83944"/>
            <a:ext cx="8229600" cy="4572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641144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288" y="1447800"/>
            <a:ext cx="3966312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88" y="2271712"/>
            <a:ext cx="3966312" cy="3684588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1447800"/>
            <a:ext cx="39624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2271712"/>
            <a:ext cx="3962400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3962400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1712"/>
            <a:ext cx="3962400" cy="160972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1447800"/>
            <a:ext cx="3965124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1" y="2271712"/>
            <a:ext cx="3965124" cy="160972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C1D4-5704-45BB-BA8B-9B7E98161C8B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A2B-EE51-41D7-B879-F8E5E9C510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8730" y="4044721"/>
            <a:ext cx="3962400" cy="18557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4732563" y="4055609"/>
            <a:ext cx="3965124" cy="18557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0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756648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57200" y="3886201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57200" y="5029201"/>
            <a:ext cx="8229600" cy="990599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0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3152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438400"/>
            <a:ext cx="2667000" cy="731520"/>
          </a:xfrm>
          <a:solidFill>
            <a:srgbClr val="224B50"/>
          </a:solidFill>
          <a:ln w="25400">
            <a:solidFill>
              <a:schemeClr val="bg2"/>
            </a:solidFill>
          </a:ln>
        </p:spPr>
        <p:txBody>
          <a:bodyPr anchor="ctr" anchorCtr="0"/>
          <a:lstStyle>
            <a:lvl1pPr marL="0" indent="0">
              <a:buClr>
                <a:srgbClr val="007FA3"/>
              </a:buClr>
              <a:buSzPct val="100000"/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2pPr>
            <a:lvl3pPr marL="914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3pPr>
            <a:lvl4pPr marL="1371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4pPr>
            <a:lvl5pPr marL="18288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5pPr>
            <a:lvl6pPr marL="22860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6pPr>
            <a:lvl7pPr marL="2743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7pPr>
            <a:lvl8pPr marL="3200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8pPr>
            <a:lvl9pPr marL="3657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495800" y="2438400"/>
            <a:ext cx="4191000" cy="73152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57200" y="3276600"/>
            <a:ext cx="2667000" cy="731520"/>
          </a:xfrm>
          <a:solidFill>
            <a:srgbClr val="224B50"/>
          </a:solidFill>
          <a:ln w="25400">
            <a:solidFill>
              <a:schemeClr val="bg2"/>
            </a:solidFill>
          </a:ln>
        </p:spPr>
        <p:txBody>
          <a:bodyPr anchor="ctr" anchorCtr="0"/>
          <a:lstStyle>
            <a:lvl1pPr marL="0" indent="0">
              <a:buClr>
                <a:srgbClr val="007FA3"/>
              </a:buClr>
              <a:buSzPct val="100000"/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2pPr>
            <a:lvl3pPr marL="914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3pPr>
            <a:lvl4pPr marL="1371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4pPr>
            <a:lvl5pPr marL="18288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5pPr>
            <a:lvl6pPr marL="22860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6pPr>
            <a:lvl7pPr marL="2743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7pPr>
            <a:lvl8pPr marL="3200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8pPr>
            <a:lvl9pPr marL="3657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4495800" y="3276600"/>
            <a:ext cx="4191000" cy="73152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57200" y="4114800"/>
            <a:ext cx="2667000" cy="731520"/>
          </a:xfrm>
          <a:solidFill>
            <a:srgbClr val="224B50"/>
          </a:solidFill>
          <a:ln w="25400">
            <a:solidFill>
              <a:schemeClr val="bg2"/>
            </a:solidFill>
          </a:ln>
        </p:spPr>
        <p:txBody>
          <a:bodyPr anchor="ctr" anchorCtr="0"/>
          <a:lstStyle>
            <a:lvl1pPr marL="0" indent="0">
              <a:buClr>
                <a:srgbClr val="007FA3"/>
              </a:buClr>
              <a:buSzPct val="100000"/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2pPr>
            <a:lvl3pPr marL="914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3pPr>
            <a:lvl4pPr marL="1371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4pPr>
            <a:lvl5pPr marL="18288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5pPr>
            <a:lvl6pPr marL="22860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6pPr>
            <a:lvl7pPr marL="2743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7pPr>
            <a:lvl8pPr marL="3200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8pPr>
            <a:lvl9pPr marL="3657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4495800" y="4145280"/>
            <a:ext cx="4191000" cy="73152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457200" y="4953000"/>
            <a:ext cx="2667000" cy="731520"/>
          </a:xfrm>
          <a:solidFill>
            <a:srgbClr val="224B50"/>
          </a:solidFill>
          <a:ln w="25400">
            <a:solidFill>
              <a:schemeClr val="bg2"/>
            </a:solidFill>
          </a:ln>
        </p:spPr>
        <p:txBody>
          <a:bodyPr anchor="ctr" anchorCtr="0"/>
          <a:lstStyle>
            <a:lvl1pPr marL="0" indent="0">
              <a:buClr>
                <a:srgbClr val="007FA3"/>
              </a:buClr>
              <a:buSzPct val="100000"/>
              <a:buNone/>
              <a:defRPr lang="en-US" dirty="0">
                <a:solidFill>
                  <a:schemeClr val="bg1"/>
                </a:solidFill>
              </a:defRPr>
            </a:lvl1pPr>
            <a:lvl2pPr marL="457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2pPr>
            <a:lvl3pPr marL="914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3pPr>
            <a:lvl4pPr marL="1371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4pPr>
            <a:lvl5pPr marL="18288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5pPr>
            <a:lvl6pPr marL="22860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6pPr>
            <a:lvl7pPr marL="27432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7pPr>
            <a:lvl8pPr marL="32004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8pPr>
            <a:lvl9pPr marL="3657600" indent="0">
              <a:buClr>
                <a:srgbClr val="007FA3"/>
              </a:buClr>
              <a:buNone/>
              <a:defRPr lang="en-US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4495800" y="4953000"/>
            <a:ext cx="4191000" cy="731520"/>
          </a:xfrm>
        </p:spPr>
        <p:txBody>
          <a:bodyPr/>
          <a:lstStyle>
            <a:lvl1pPr>
              <a:buClr>
                <a:srgbClr val="007FA3"/>
              </a:buClr>
              <a:buSzPct val="100000"/>
              <a:defRPr lang="en-US" dirty="0"/>
            </a:lvl1pPr>
            <a:lvl2pPr>
              <a:buClr>
                <a:srgbClr val="007FA3"/>
              </a:buClr>
              <a:defRPr lang="en-US" dirty="0"/>
            </a:lvl2pPr>
            <a:lvl3pPr>
              <a:buClr>
                <a:srgbClr val="007FA3"/>
              </a:buClr>
              <a:defRPr lang="en-US" dirty="0"/>
            </a:lvl3pPr>
            <a:lvl4pPr>
              <a:buClr>
                <a:srgbClr val="007FA3"/>
              </a:buClr>
              <a:defRPr lang="en-US" dirty="0"/>
            </a:lvl4pPr>
            <a:lvl5pPr>
              <a:buClr>
                <a:srgbClr val="007FA3"/>
              </a:buClr>
              <a:defRPr lang="en-US" dirty="0"/>
            </a:lvl5pPr>
            <a:lvl6pPr>
              <a:buClr>
                <a:srgbClr val="007FA3"/>
              </a:buClr>
              <a:defRPr lang="en-US" dirty="0"/>
            </a:lvl6pPr>
            <a:lvl7pPr>
              <a:buClr>
                <a:srgbClr val="007FA3"/>
              </a:buClr>
              <a:defRPr lang="en-US" dirty="0"/>
            </a:lvl7pPr>
            <a:lvl8pPr>
              <a:buClr>
                <a:srgbClr val="007FA3"/>
              </a:buClr>
              <a:defRPr lang="en-US" dirty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296177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3514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447800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99616" y="6428232"/>
            <a:ext cx="6172200" cy="274320"/>
          </a:xfrm>
        </p:spPr>
        <p:txBody>
          <a:bodyPr lIns="91440" tIns="45720" rIns="91440" bIns="4572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200" b="0" kern="120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 sz="2400"/>
            </a:lvl1pPr>
            <a:lvl2pPr>
              <a:buClr>
                <a:srgbClr val="007FA3"/>
              </a:buClr>
              <a:defRPr sz="2000"/>
            </a:lvl2pPr>
            <a:lvl3pPr>
              <a:buClr>
                <a:srgbClr val="007FA3"/>
              </a:buClr>
              <a:defRPr sz="2000"/>
            </a:lvl3pPr>
            <a:lvl4pPr>
              <a:buClr>
                <a:srgbClr val="007FA3"/>
              </a:buClr>
              <a:defRPr sz="2000"/>
            </a:lvl4pPr>
            <a:lvl5pPr>
              <a:buClr>
                <a:srgbClr val="007FA3"/>
              </a:buClr>
              <a:defRPr sz="2000"/>
            </a:lvl5pPr>
            <a:lvl6pPr>
              <a:buClr>
                <a:srgbClr val="007FA3"/>
              </a:buClr>
              <a:defRPr sz="2000"/>
            </a:lvl6pPr>
            <a:lvl7pPr>
              <a:buClr>
                <a:srgbClr val="007FA3"/>
              </a:buClr>
              <a:defRPr sz="2000"/>
            </a:lvl7pPr>
            <a:lvl8pPr>
              <a:buClr>
                <a:srgbClr val="007FA3"/>
              </a:buClr>
              <a:defRPr sz="2000"/>
            </a:lvl8pPr>
            <a:lvl9pPr>
              <a:buClr>
                <a:srgbClr val="007FA3"/>
              </a:buCl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lang="en-US" dirty="0" smtClean="0"/>
            </a:lvl1pPr>
            <a:lvl2pPr marL="569913" indent="-285750">
              <a:buClr>
                <a:srgbClr val="007FA3"/>
              </a:buClr>
              <a:defRPr lang="en-US" dirty="0" smtClean="0"/>
            </a:lvl2pPr>
            <a:lvl3pPr>
              <a:buClr>
                <a:srgbClr val="007FA3"/>
              </a:buClr>
              <a:defRPr lang="en-US" dirty="0" smtClean="0"/>
            </a:lvl3pPr>
            <a:lvl4pPr>
              <a:buClr>
                <a:srgbClr val="007FA3"/>
              </a:buClr>
              <a:defRPr lang="en-US" dirty="0" smtClean="0"/>
            </a:lvl4pPr>
            <a:lvl5pPr>
              <a:buClr>
                <a:srgbClr val="007FA3"/>
              </a:buClr>
              <a:defRPr lang="en-US" dirty="0" smtClean="0"/>
            </a:lvl5pPr>
            <a:lvl6pPr>
              <a:buClr>
                <a:srgbClr val="007FA3"/>
              </a:buClr>
              <a:defRPr lang="en-US" dirty="0" smtClean="0"/>
            </a:lvl6pPr>
            <a:lvl7pPr>
              <a:buClr>
                <a:srgbClr val="007FA3"/>
              </a:buClr>
              <a:defRPr lang="en-US" dirty="0" smtClean="0"/>
            </a:lvl7pPr>
            <a:lvl8pPr>
              <a:buClr>
                <a:srgbClr val="007FA3"/>
              </a:buClr>
              <a:defRPr lang="en-US" dirty="0" smtClean="0"/>
            </a:lvl8pPr>
            <a:lvl9pPr>
              <a:buClr>
                <a:srgbClr val="007FA3"/>
              </a:buClr>
              <a:defRPr lang="en-US" dirty="0"/>
            </a:lvl9pPr>
          </a:lstStyle>
          <a:p>
            <a:pPr marL="256032" lvl="0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Shape 15" descr="Pearson Logo"/>
          <p:cNvPicPr preferRelativeResize="0"/>
          <p:nvPr userDrawn="1"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502228" y="6429974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kern="1200" dirty="0" smtClean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 Pearson Canada Inc.</a:t>
            </a:r>
            <a:endParaRPr lang="en-US" altLang="en-US" sz="1200" b="0" kern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Shape 15" descr="Pearson Logo"/>
          <p:cNvPicPr preferRelativeResize="0"/>
          <p:nvPr userDrawn="1"/>
        </p:nvPicPr>
        <p:blipFill rotWithShape="1">
          <a:blip r:embed="rId21" cstate="print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7881256" y="6428232"/>
            <a:ext cx="914400" cy="2011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1200" b="0" kern="1200" noProof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6 - </a:t>
            </a:r>
            <a:fld id="{876BFF75-7A20-4B22-803D-E5D1449082FD}" type="slidenum">
              <a:rPr lang="en-US" altLang="en-US" sz="1200" b="0" kern="1200" noProof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200" b="0" kern="1200" noProof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</a:t>
            </a:r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03514"/>
            <a:ext cx="8229600" cy="315686"/>
          </a:xfrm>
        </p:spPr>
        <p:txBody>
          <a:bodyPr/>
          <a:lstStyle/>
          <a:p>
            <a:r>
              <a:rPr lang="en-US" dirty="0"/>
              <a:t>Third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dirty="0"/>
              <a:t>Business-to-Business Marketing and Organizational Buying </a:t>
            </a:r>
            <a:r>
              <a:rPr lang="en-US" altLang="en-US" dirty="0" err="1"/>
              <a:t>Behaviour</a:t>
            </a:r>
            <a:endParaRPr lang="en-US" dirty="0"/>
          </a:p>
        </p:txBody>
      </p:sp>
      <p:pic>
        <p:nvPicPr>
          <p:cNvPr id="9" name="Picture 2" descr="Front Cover: Think Marketing Third Edition by Tuckwell and Jaffe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46" y="1371799"/>
            <a:ext cx="3749040" cy="4941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8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Buying Process</a:t>
            </a:r>
            <a:endParaRPr lang="en-US" dirty="0"/>
          </a:p>
        </p:txBody>
      </p:sp>
      <p:pic>
        <p:nvPicPr>
          <p:cNvPr id="4098" name="Picture 2" descr="A flowchart shows users, influencers, buyers, deciders and gatekeepers as participating individuals performing certain roles in the buying proces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3" y="1669289"/>
            <a:ext cx="8306354" cy="419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4572000" y="2855224"/>
            <a:ext cx="4114800" cy="18262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bg2"/>
            </a:solidFill>
          </a:ln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buSzPct val="100000"/>
              <a:buNone/>
            </a:pPr>
            <a:r>
              <a:rPr lang="en-US" b="1" dirty="0">
                <a:solidFill>
                  <a:schemeClr val="bg1"/>
                </a:solidFill>
              </a:rPr>
              <a:t>Buying Centre</a:t>
            </a:r>
          </a:p>
        </p:txBody>
      </p:sp>
    </p:spTree>
    <p:extLst>
      <p:ext uri="{BB962C8B-B14F-4D97-AF65-F5344CB8AC3E}">
        <p14:creationId xmlns:p14="http://schemas.microsoft.com/office/powerpoint/2010/main" val="2719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Buying Decision Process</a:t>
            </a:r>
          </a:p>
        </p:txBody>
      </p:sp>
      <p:pic>
        <p:nvPicPr>
          <p:cNvPr id="5" name="Picture 4" descr="Figure 6.8 Steps in B2B Buying Decision Process&#10;A diagram shows various steps in the B2B buying decision process.&#10;The steps in sequence are as follows:&#10;◦ Problem Recognition&#10;◦ Need Description&#10;◦ Product Description&#10;◦ Supplier Search&#10;◦ Proposal Solicitation&#10;◦ Supplier Selection&#10;◦ Order Routine Specification&#10;◦ Performance Review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80" y="2166959"/>
            <a:ext cx="7406640" cy="29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Purchasing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altLang="en-US" dirty="0"/>
              <a:t>Buying in larger quantities from a central location results in better price negotiation.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altLang="en-US" dirty="0" smtClean="0"/>
              <a:t>Inventory </a:t>
            </a:r>
            <a:r>
              <a:rPr lang="en-US" altLang="en-US" dirty="0"/>
              <a:t>requirements are based on electronically tracked daily sales</a:t>
            </a:r>
            <a:r>
              <a:rPr lang="en-US" alt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187171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rgbClr val="007FA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Personal Characteristics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0"/>
            <a:ext cx="8229600" cy="137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dirty="0" smtClean="0"/>
              <a:t>Personal relationships can play a role in B2B buying decisions.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/>
              <a:t>New suppliers often find it difficult to crack the bond in an existing buyer-seller relationship.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719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and Walmart </a:t>
            </a:r>
            <a:br>
              <a:rPr lang="en-US" dirty="0" smtClean="0"/>
            </a:br>
            <a:r>
              <a:rPr lang="en-US" dirty="0" smtClean="0"/>
              <a:t>Disrupt the Grocery Industry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" y="1981200"/>
            <a:ext cx="8030696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B2B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“Individuals and organizations that acquire goods and services that enter into the production of other goods and services that are sold or supplied to others.” </a:t>
            </a:r>
          </a:p>
        </p:txBody>
      </p:sp>
    </p:spTree>
    <p:extLst>
      <p:ext uri="{BB962C8B-B14F-4D97-AF65-F5344CB8AC3E}">
        <p14:creationId xmlns:p14="http://schemas.microsoft.com/office/powerpoint/2010/main" val="502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Market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n-US" altLang="en-US" dirty="0"/>
              <a:t>Fewer buyers in B2B compared to consumer markets.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n-US" altLang="en-US" dirty="0" smtClean="0"/>
              <a:t>Business </a:t>
            </a:r>
            <a:r>
              <a:rPr lang="en-US" altLang="en-US" dirty="0"/>
              <a:t>markets tend to concentrate by area.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n-US" altLang="en-US" dirty="0" smtClean="0"/>
              <a:t>Decisions </a:t>
            </a:r>
            <a:r>
              <a:rPr lang="en-US" altLang="en-US" dirty="0"/>
              <a:t>are influenced by </a:t>
            </a:r>
            <a:r>
              <a:rPr lang="en-US" altLang="en-US" b="1" dirty="0"/>
              <a:t>derived demand </a:t>
            </a:r>
            <a:r>
              <a:rPr lang="en-US" altLang="en-US" dirty="0"/>
              <a:t>and </a:t>
            </a:r>
            <a:r>
              <a:rPr lang="en-US" altLang="en-US" b="1" dirty="0"/>
              <a:t>joint demand</a:t>
            </a:r>
            <a:r>
              <a:rPr lang="en-US" altLang="en-US" dirty="0"/>
              <a:t>.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n-US" altLang="en-US" dirty="0" smtClean="0"/>
              <a:t>Buying </a:t>
            </a:r>
            <a:r>
              <a:rPr lang="en-US" altLang="en-US" dirty="0"/>
              <a:t>criteria are practical</a:t>
            </a:r>
            <a:r>
              <a:rPr lang="en-US" altLang="en-US" dirty="0" smtClean="0"/>
              <a:t>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19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851428"/>
          </a:xfrm>
        </p:spPr>
        <p:txBody>
          <a:bodyPr/>
          <a:lstStyle/>
          <a:p>
            <a:r>
              <a:rPr lang="en-US" sz="3600" dirty="0" smtClean="0"/>
              <a:t>C</a:t>
            </a:r>
            <a:r>
              <a:rPr lang="en-US" dirty="0" smtClean="0"/>
              <a:t>onsumer or </a:t>
            </a:r>
            <a:r>
              <a:rPr lang="en-US" sz="3600" dirty="0"/>
              <a:t>B</a:t>
            </a:r>
            <a:r>
              <a:rPr lang="en-US" dirty="0" smtClean="0"/>
              <a:t>usiness Characteristic?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52" y="1219200"/>
            <a:ext cx="82296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Products are purchased less frequently.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Distributors are offered a list price and a series of discounts.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Extensive price negotiation.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Personal Selling centric.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Increasing Mass advertising focus.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Individuals influence buying decision.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Formalized purchase decision process.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Distribution mainly manufacturer to wholesaler to retailer to purchaser.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B2M Market Composition</a:t>
            </a:r>
          </a:p>
        </p:txBody>
      </p:sp>
      <p:pic>
        <p:nvPicPr>
          <p:cNvPr id="5" name="Picture 4" descr="Figure 6.2 The B2B market can be divided into five distinct buying groups.&#10;A diagram shows five distinct buying groups of the B2B markets.&#10;The buying groups shown are:&#10;◦ Governments&#10;◦ Professions&#10;◦ Wholesalers and Retailers&#10;◦ Institutions&#10;◦ Manufacturers or Producers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520" y="2230796"/>
            <a:ext cx="5394960" cy="33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</a:t>
            </a:r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“</a:t>
            </a:r>
            <a:r>
              <a:rPr lang="en-US" altLang="ja-JP" dirty="0"/>
              <a:t>A process that involves cooperation and collaboration among members of a channel of distribution that do business with one another.</a:t>
            </a:r>
            <a:r>
              <a:rPr lang="ja-JP" altLang="en-US" dirty="0" smtClean="0"/>
              <a:t>”</a:t>
            </a:r>
            <a:endParaRPr lang="en-US" altLang="ja-JP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1"/>
            <a:ext cx="6248400" cy="296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B2B 3BL</a:t>
            </a:r>
          </a:p>
        </p:txBody>
      </p:sp>
      <p:pic>
        <p:nvPicPr>
          <p:cNvPr id="5" name="Picture 4" descr="Figure 6.1 Businesses like Level Ground are embracing the triple bottom line philosophy: social (people), environment (planet), economic (profit).&#10;A diagram shows the triple bottom line philosophy.&#10;The diagram shows three overlapping circles--Social, Economic, and Environment--with the components of each circle shown as follows:&#10;◦ Social&#10;   – Employee Welfare&#10;   – Charitable Contributions&#10;   – Fair Trade&#10;◦ Environment&#10;   – Land Use&#10;   – Resource Consumption&#10;   – Waste Management&#10;◦ Economic&#10;   – Cost Underemployment&#10;   – Revenue&#10;   – Growth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914400"/>
            <a:ext cx="6705600" cy="56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</a:t>
            </a:r>
            <a:r>
              <a:rPr lang="en-US" dirty="0" smtClean="0"/>
              <a:t>Criteria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13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Vendor Analysis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Evaluate potential </a:t>
            </a:r>
            <a:r>
              <a:rPr lang="en-US" altLang="en-US" dirty="0"/>
              <a:t>suppliers based </a:t>
            </a:r>
            <a:r>
              <a:rPr lang="en-US" altLang="en-US" dirty="0" smtClean="0"/>
              <a:t>on</a:t>
            </a:r>
          </a:p>
          <a:p>
            <a:pPr marL="740664" lvl="1" indent="-283464"/>
            <a:r>
              <a:rPr lang="en-US" altLang="en-US" dirty="0" smtClean="0"/>
              <a:t>Technological ability</a:t>
            </a:r>
          </a:p>
          <a:p>
            <a:pPr marL="740664" lvl="1" indent="-283464"/>
            <a:r>
              <a:rPr lang="en-US" altLang="en-US" dirty="0" smtClean="0"/>
              <a:t>Consistency </a:t>
            </a:r>
            <a:r>
              <a:rPr lang="en-US" altLang="en-US" dirty="0"/>
              <a:t>in meeting product specifications</a:t>
            </a:r>
          </a:p>
          <a:p>
            <a:pPr marL="740664" lvl="1" indent="-283464"/>
            <a:r>
              <a:rPr lang="en-US" altLang="en-US" dirty="0"/>
              <a:t>Delivery</a:t>
            </a:r>
          </a:p>
          <a:p>
            <a:pPr marL="740664" lvl="1" indent="-283464"/>
            <a:r>
              <a:rPr lang="en-US" altLang="en-US" dirty="0"/>
              <a:t>Ability to provide needed quantity, and price.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81401"/>
            <a:ext cx="8229600" cy="76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B2B buying decisions are practical in nature. Buyers evaluate </a:t>
            </a:r>
            <a:r>
              <a:rPr lang="en-US" altLang="en-US" b="1" dirty="0" smtClean="0"/>
              <a:t>competitor offerings </a:t>
            </a:r>
            <a:r>
              <a:rPr lang="en-US" altLang="en-US" dirty="0" smtClean="0"/>
              <a:t>based on: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29768" y="4346449"/>
            <a:ext cx="4038600" cy="2163763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0664" lvl="1" indent="-283464"/>
            <a:r>
              <a:rPr lang="en-US" altLang="en-US" dirty="0"/>
              <a:t>Price</a:t>
            </a:r>
          </a:p>
          <a:p>
            <a:pPr marL="740664" lvl="1" indent="-283464"/>
            <a:r>
              <a:rPr lang="en-US" altLang="en-US" dirty="0"/>
              <a:t>Quality</a:t>
            </a:r>
          </a:p>
          <a:p>
            <a:pPr marL="740664" lvl="1" indent="-283464"/>
            <a:r>
              <a:rPr lang="en-US" altLang="en-US" dirty="0"/>
              <a:t>Service and Services Offered</a:t>
            </a:r>
          </a:p>
          <a:p>
            <a:pPr marL="740664" lvl="1" indent="-283464"/>
            <a:r>
              <a:rPr lang="en-US" altLang="en-US" dirty="0"/>
              <a:t>Continuity of Supply</a:t>
            </a:r>
          </a:p>
        </p:txBody>
      </p:sp>
    </p:spTree>
    <p:extLst>
      <p:ext uri="{BB962C8B-B14F-4D97-AF65-F5344CB8AC3E}">
        <p14:creationId xmlns:p14="http://schemas.microsoft.com/office/powerpoint/2010/main" val="2719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Buying Process</a:t>
            </a:r>
            <a:endParaRPr lang="en-US" dirty="0"/>
          </a:p>
        </p:txBody>
      </p:sp>
      <p:pic>
        <p:nvPicPr>
          <p:cNvPr id="12" name="Picture 2" descr="A flowchart shows production, marketing, engineering, finance and purchasing wherein key personnel from various departments are involved in the decision which is a team approach to decision making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7" y="1447800"/>
            <a:ext cx="6398004" cy="334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775391" y="2208520"/>
            <a:ext cx="3048000" cy="1826239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Buying Committee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8386</TotalTime>
  <Words>509</Words>
  <Application>Microsoft Office PowerPoint</Application>
  <PresentationFormat>On-screen Show (4:3)</PresentationFormat>
  <Paragraphs>86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Times New Roman</vt:lpstr>
      <vt:lpstr>Verdana</vt:lpstr>
      <vt:lpstr>Wingdings</vt:lpstr>
      <vt:lpstr>508 Lecture</vt:lpstr>
      <vt:lpstr>Think Marketing</vt:lpstr>
      <vt:lpstr>The B2B Market</vt:lpstr>
      <vt:lpstr>B2B Market Characteristics</vt:lpstr>
      <vt:lpstr>Consumer or Business Characteristic?</vt:lpstr>
      <vt:lpstr>B2M Market Composition</vt:lpstr>
      <vt:lpstr>Partnership Marketing</vt:lpstr>
      <vt:lpstr>B2B 3BL</vt:lpstr>
      <vt:lpstr>Buying Criteria</vt:lpstr>
      <vt:lpstr>Formal Buying Process</vt:lpstr>
      <vt:lpstr>Informal Buying Process</vt:lpstr>
      <vt:lpstr>B2B Buying Decision Process</vt:lpstr>
      <vt:lpstr>Centralized Purchasing</vt:lpstr>
      <vt:lpstr>Amazon and Walmart  Disrupt the Grocery Industry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Marketing, Third Edition</dc:title>
  <dc:subject>Marketing</dc:subject>
  <dc:creator>Keith J. Tuckwell and Marina Jaffey</dc:creator>
  <cp:keywords>Marketing</cp:keywords>
  <cp:lastModifiedBy>Pamela Nelson</cp:lastModifiedBy>
  <cp:revision>1025</cp:revision>
  <cp:lastPrinted>2019-02-05T21:37:03Z</cp:lastPrinted>
  <dcterms:created xsi:type="dcterms:W3CDTF">2014-07-14T20:04:21Z</dcterms:created>
  <dcterms:modified xsi:type="dcterms:W3CDTF">2019-02-05T22:05:44Z</dcterms:modified>
  <cp:category>Marketing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682740</vt:lpwstr>
  </property>
  <property fmtid="{D5CDD505-2E9C-101B-9397-08002B2CF9AE}" pid="3" name="Offisync_UpdateToken">
    <vt:lpwstr>1</vt:lpwstr>
  </property>
  <property fmtid="{D5CDD505-2E9C-101B-9397-08002B2CF9AE}" pid="4" name="Jive_VersionGuid">
    <vt:lpwstr>7b502893-ac4a-4309-967d-6eb652f6b574</vt:lpwstr>
  </property>
  <property fmtid="{D5CDD505-2E9C-101B-9397-08002B2CF9AE}" pid="5" name="Offisync_ProviderInitializationData">
    <vt:lpwstr>https://neo.pearson.com</vt:lpwstr>
  </property>
  <property fmtid="{D5CDD505-2E9C-101B-9397-08002B2CF9AE}" pid="6" name="Offisync_ServerID">
    <vt:lpwstr>7e960520-0e88-4f05-9fa0-24079b61e486</vt:lpwstr>
  </property>
  <property fmtid="{D5CDD505-2E9C-101B-9397-08002B2CF9AE}" pid="7" name="Jive_LatestUserAccountName">
    <vt:lpwstr>sumit.gupta</vt:lpwstr>
  </property>
</Properties>
</file>