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9" r:id="rId2"/>
    <p:sldId id="260" r:id="rId3"/>
    <p:sldId id="303" r:id="rId4"/>
    <p:sldId id="305" r:id="rId5"/>
    <p:sldId id="290" r:id="rId6"/>
    <p:sldId id="264" r:id="rId7"/>
    <p:sldId id="308" r:id="rId8"/>
    <p:sldId id="267" r:id="rId9"/>
    <p:sldId id="269" r:id="rId10"/>
    <p:sldId id="271" r:id="rId11"/>
    <p:sldId id="272" r:id="rId12"/>
    <p:sldId id="274" r:id="rId13"/>
    <p:sldId id="306" r:id="rId14"/>
    <p:sldId id="291" r:id="rId15"/>
    <p:sldId id="292" r:id="rId16"/>
    <p:sldId id="293" r:id="rId17"/>
    <p:sldId id="286" r:id="rId18"/>
    <p:sldId id="307" r:id="rId19"/>
    <p:sldId id="30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256BD3A-2D00-4C07-9511-5C27096832BA}">
          <p14:sldIdLst>
            <p14:sldId id="259"/>
            <p14:sldId id="260"/>
            <p14:sldId id="303"/>
            <p14:sldId id="305"/>
            <p14:sldId id="290"/>
            <p14:sldId id="264"/>
            <p14:sldId id="308"/>
            <p14:sldId id="267"/>
            <p14:sldId id="269"/>
            <p14:sldId id="271"/>
            <p14:sldId id="272"/>
            <p14:sldId id="274"/>
            <p14:sldId id="306"/>
            <p14:sldId id="291"/>
            <p14:sldId id="292"/>
            <p14:sldId id="293"/>
            <p14:sldId id="286"/>
            <p14:sldId id="307"/>
            <p14:sldId id="30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4B50"/>
    <a:srgbClr val="007FA3"/>
    <a:srgbClr val="8C0000"/>
    <a:srgbClr val="C5F3FF"/>
    <a:srgbClr val="DCD8DC"/>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67" autoAdjust="0"/>
    <p:restoredTop sz="66788" autoAdjust="0"/>
  </p:normalViewPr>
  <p:slideViewPr>
    <p:cSldViewPr>
      <p:cViewPr varScale="1">
        <p:scale>
          <a:sx n="45" d="100"/>
          <a:sy n="45" d="100"/>
        </p:scale>
        <p:origin x="594" y="48"/>
      </p:cViewPr>
      <p:guideLst>
        <p:guide orient="horz" pos="2160"/>
        <p:guide pos="3840"/>
      </p:guideLst>
    </p:cSldViewPr>
  </p:slideViewPr>
  <p:outlineViewPr>
    <p:cViewPr>
      <p:scale>
        <a:sx n="33" d="100"/>
        <a:sy n="33" d="100"/>
      </p:scale>
      <p:origin x="0" y="14886"/>
    </p:cViewPr>
  </p:outlineViewPr>
  <p:notesTextViewPr>
    <p:cViewPr>
      <p:scale>
        <a:sx n="1" d="1"/>
        <a:sy n="1" d="1"/>
      </p:scale>
      <p:origin x="0" y="0"/>
    </p:cViewPr>
  </p:notesTextViewPr>
  <p:sorterViewPr>
    <p:cViewPr varScale="1">
      <p:scale>
        <a:sx n="100" d="100"/>
        <a:sy n="100" d="100"/>
      </p:scale>
      <p:origin x="0" y="-6732"/>
    </p:cViewPr>
  </p:sorterViewPr>
  <p:notesViewPr>
    <p:cSldViewPr>
      <p:cViewPr varScale="1">
        <p:scale>
          <a:sx n="66" d="100"/>
          <a:sy n="66" d="100"/>
        </p:scale>
        <p:origin x="-3252"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1/29/2019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1/29/2019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687855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altLang="en-US" dirty="0"/>
              <a:t>Data collected and recorded </a:t>
            </a:r>
            <a:r>
              <a:rPr lang="en-US" altLang="en-US" b="1" dirty="0"/>
              <a:t>for the first time to resolve a specific marketing pr</a:t>
            </a:r>
            <a:r>
              <a:rPr lang="en-US" altLang="en-US" dirty="0"/>
              <a:t>oblem. </a:t>
            </a:r>
          </a:p>
          <a:p>
            <a:pPr marL="0" indent="0" fontAlgn="auto">
              <a:spcBef>
                <a:spcPts val="4800"/>
              </a:spcBef>
              <a:buNone/>
              <a:defRPr/>
            </a:pPr>
            <a:r>
              <a:rPr lang="en-US" b="1" dirty="0"/>
              <a:t>In directing the marketing research, the marketer must:</a:t>
            </a:r>
          </a:p>
          <a:p>
            <a:pPr marL="457200" indent="-457200" fontAlgn="auto">
              <a:buFont typeface="+mj-lt"/>
              <a:buAutoNum type="arabicPeriod"/>
              <a:defRPr/>
            </a:pPr>
            <a:r>
              <a:rPr lang="en-US" i="1" dirty="0"/>
              <a:t>Identify the precise nature of the </a:t>
            </a:r>
            <a:r>
              <a:rPr lang="en-US" b="1" i="1" dirty="0"/>
              <a:t>problem</a:t>
            </a:r>
            <a:r>
              <a:rPr lang="en-US" i="1" dirty="0"/>
              <a:t>.</a:t>
            </a:r>
          </a:p>
          <a:p>
            <a:pPr marL="457200" indent="-457200" fontAlgn="auto">
              <a:buFont typeface="+mj-lt"/>
              <a:buAutoNum type="arabicPeriod"/>
              <a:defRPr/>
            </a:pPr>
            <a:r>
              <a:rPr lang="en-US" i="1" dirty="0"/>
              <a:t>Establish the </a:t>
            </a:r>
            <a:r>
              <a:rPr lang="en-US" b="1" i="1" dirty="0"/>
              <a:t>objectives </a:t>
            </a:r>
            <a:r>
              <a:rPr lang="en-US" i="1" dirty="0"/>
              <a:t>of the study</a:t>
            </a:r>
          </a:p>
          <a:p>
            <a:pPr marL="457200" indent="-457200" fontAlgn="auto">
              <a:buFont typeface="+mj-lt"/>
              <a:buAutoNum type="arabicPeriod"/>
              <a:defRPr/>
            </a:pPr>
            <a:r>
              <a:rPr lang="en-US" i="1" dirty="0"/>
              <a:t>The </a:t>
            </a:r>
            <a:r>
              <a:rPr lang="en-US" b="1" i="1" dirty="0"/>
              <a:t>hypotheses</a:t>
            </a:r>
            <a:r>
              <a:rPr lang="en-US" i="1" dirty="0"/>
              <a:t> is confirmed or refuted by the collected data.</a:t>
            </a:r>
            <a:endParaRPr lang="en-US" alt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 </a:t>
            </a:r>
            <a:r>
              <a:rPr lang="en-US" altLang="en-US" b="1" dirty="0"/>
              <a:t>representative sample </a:t>
            </a:r>
            <a:r>
              <a:rPr lang="en-US" altLang="en-US" dirty="0"/>
              <a:t>is essential in order to produce valid and reliable 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key terms involved with sample design include:</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3 primary</a:t>
            </a:r>
            <a:r>
              <a:rPr lang="en-US" b="1" baseline="0" dirty="0" smtClean="0"/>
              <a:t> methods to collect data: surveys, observation, </a:t>
            </a:r>
            <a:r>
              <a:rPr lang="en-US" b="1" baseline="0" dirty="0" err="1" smtClean="0"/>
              <a:t>experiements</a:t>
            </a:r>
            <a:endParaRPr lang="en-US" b="1" baseline="0" dirty="0" smtClean="0"/>
          </a:p>
          <a:p>
            <a:r>
              <a:rPr lang="en-US" b="1" dirty="0" smtClean="0"/>
              <a:t>Ethnography</a:t>
            </a:r>
            <a:r>
              <a:rPr lang="en-US" b="1" dirty="0"/>
              <a:t>?</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4800"/>
              </a:spcBef>
              <a:buNone/>
            </a:pPr>
            <a:r>
              <a:rPr lang="en-US" altLang="en-US" b="1" i="1" dirty="0"/>
              <a:t>“Focus” </a:t>
            </a:r>
            <a:r>
              <a:rPr lang="en-US" altLang="en-US" i="1" dirty="0"/>
              <a:t>implies the discussion concentrates on one topic or concept. Interviews reveal </a:t>
            </a:r>
            <a:r>
              <a:rPr lang="en-US" altLang="en-US" b="1" i="1" dirty="0"/>
              <a:t>“attitudes” </a:t>
            </a:r>
            <a:r>
              <a:rPr lang="en-US" altLang="en-US" i="1" dirty="0"/>
              <a:t>held by consumers. </a:t>
            </a:r>
          </a:p>
          <a:p>
            <a:pPr marL="0" indent="0">
              <a:spcBef>
                <a:spcPts val="4800"/>
              </a:spcBef>
              <a:buNone/>
            </a:pPr>
            <a:r>
              <a:rPr lang="en-US" altLang="en-US" i="1" dirty="0"/>
              <a:t>Focus groups are now held online; an environment where control is in the hands of the participant.</a:t>
            </a:r>
            <a:endParaRPr lang="en-US" altLang="en-US" dirty="0"/>
          </a:p>
          <a:p>
            <a:endParaRPr lang="en-US" dirty="0"/>
          </a:p>
          <a:p>
            <a:r>
              <a:rPr lang="en-US" altLang="en-US" i="1" dirty="0"/>
              <a:t>The feelings, attitudes, and opinions obtained from focus groups are </a:t>
            </a:r>
            <a:r>
              <a:rPr lang="en-US" altLang="en-US" b="1" i="1" u="sng" dirty="0"/>
              <a:t>quantified</a:t>
            </a:r>
            <a:r>
              <a:rPr lang="en-US" altLang="en-US" i="1" dirty="0"/>
              <a:t>. </a:t>
            </a:r>
          </a:p>
          <a:p>
            <a:r>
              <a:rPr lang="en-US" altLang="en-US" b="1" i="1" dirty="0"/>
              <a:t>Quantitative data provide answers to questions concerned with “what,” “when,” “who,” “how many,” and “how often.” </a:t>
            </a:r>
            <a:endParaRPr lang="en-US" altLang="en-US" b="1" dirty="0"/>
          </a:p>
          <a:p>
            <a:endParaRPr lang="en-US" dirty="0"/>
          </a:p>
        </p:txBody>
      </p:sp>
      <p:sp>
        <p:nvSpPr>
          <p:cNvPr id="4" name="Slide Number Placeholder 3"/>
          <p:cNvSpPr>
            <a:spLocks noGrp="1"/>
          </p:cNvSpPr>
          <p:nvPr>
            <p:ph type="sldNum" sz="quarter" idx="5"/>
          </p:nvPr>
        </p:nvSpPr>
        <p:spPr/>
        <p:txBody>
          <a:bodyPr/>
          <a:lstStyle/>
          <a:p>
            <a:fld id="{A73D6722-9B4D-4E29-B226-C325925A8118}" type="slidenum">
              <a:rPr lang="en-US" smtClean="0"/>
              <a:pPr/>
              <a:t>13</a:t>
            </a:fld>
            <a:endParaRPr lang="en-US" dirty="0"/>
          </a:p>
        </p:txBody>
      </p:sp>
    </p:spTree>
    <p:extLst>
      <p:ext uri="{BB962C8B-B14F-4D97-AF65-F5344CB8AC3E}">
        <p14:creationId xmlns:p14="http://schemas.microsoft.com/office/powerpoint/2010/main" val="1124094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Pros’ and Con’s to each type of survey methodology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Q: Low Response rates? Mail surveys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 </a:t>
            </a:r>
            <a:r>
              <a:rPr lang="en-US" sz="1200" dirty="0"/>
              <a:t>Higher rates of participation? Personal Interview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Q: Respondent authenticity concerns? Online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Q: Costs less? Telephone</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Once data have been collected, editing, data transfer, and tabulation take place: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3600"/>
              </a:spcBef>
              <a:buFontTx/>
              <a:buChar char="•"/>
            </a:pPr>
            <a:r>
              <a:rPr lang="en-US" altLang="en-US" dirty="0"/>
              <a:t>Based on the analysis and interpretation of data, certain </a:t>
            </a:r>
            <a:r>
              <a:rPr lang="en-US" altLang="en-US" b="1" u="sng" dirty="0"/>
              <a:t>courses of action</a:t>
            </a:r>
            <a:r>
              <a:rPr lang="en-US" altLang="en-US" u="sng" dirty="0"/>
              <a:t> are recommended. </a:t>
            </a:r>
          </a:p>
          <a:p>
            <a:pPr>
              <a:spcBef>
                <a:spcPts val="3600"/>
              </a:spcBef>
              <a:buFontTx/>
              <a:buChar char="•"/>
            </a:pPr>
            <a:r>
              <a:rPr lang="en-US" altLang="en-US" dirty="0"/>
              <a:t>Independent research companies typically present a summary of their research findings to a client in a </a:t>
            </a:r>
            <a:r>
              <a:rPr lang="en-US" altLang="en-US" b="1" dirty="0"/>
              <a:t>presentation format </a:t>
            </a:r>
            <a:r>
              <a:rPr lang="en-US" altLang="en-US" dirty="0"/>
              <a:t>and provide a detailed </a:t>
            </a:r>
            <a:r>
              <a:rPr lang="en-US" altLang="en-US" b="1" dirty="0"/>
              <a:t>written report </a:t>
            </a:r>
            <a:r>
              <a:rPr lang="en-US" altLang="en-US" dirty="0"/>
              <a:t>which covers the entire research process.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18</a:t>
            </a:fld>
            <a:endParaRPr lang="en-US" dirty="0"/>
          </a:p>
        </p:txBody>
      </p:sp>
    </p:spTree>
    <p:extLst>
      <p:ext uri="{BB962C8B-B14F-4D97-AF65-F5344CB8AC3E}">
        <p14:creationId xmlns:p14="http://schemas.microsoft.com/office/powerpoint/2010/main" val="3646625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ONLINE:  </a:t>
            </a:r>
            <a:r>
              <a:rPr lang="en-US" b="1" dirty="0"/>
              <a:t>DY NAMIC STUDY MODULE (handout)</a:t>
            </a:r>
            <a:endParaRPr lang="en-US" dirty="0"/>
          </a:p>
        </p:txBody>
      </p:sp>
      <p:sp>
        <p:nvSpPr>
          <p:cNvPr id="4" name="Slide Number Placeholder 3"/>
          <p:cNvSpPr>
            <a:spLocks noGrp="1"/>
          </p:cNvSpPr>
          <p:nvPr>
            <p:ph type="sldNum" sz="quarter" idx="5"/>
          </p:nvPr>
        </p:nvSpPr>
        <p:spPr/>
        <p:txBody>
          <a:bodyPr/>
          <a:lstStyle/>
          <a:p>
            <a:fld id="{A73D6722-9B4D-4E29-B226-C325925A8118}" type="slidenum">
              <a:rPr lang="en-US" smtClean="0"/>
              <a:pPr/>
              <a:t>19</a:t>
            </a:fld>
            <a:endParaRPr lang="en-US" dirty="0"/>
          </a:p>
        </p:txBody>
      </p:sp>
    </p:spTree>
    <p:extLst>
      <p:ext uri="{BB962C8B-B14F-4D97-AF65-F5344CB8AC3E}">
        <p14:creationId xmlns:p14="http://schemas.microsoft.com/office/powerpoint/2010/main" val="789392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PRELOAD: Chapter Resources / Flashcards / </a:t>
            </a:r>
            <a:r>
              <a:rPr lang="en-US" b="1" dirty="0"/>
              <a:t>definition first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a:t>
            </a:fld>
            <a:endParaRPr lang="en-US" dirty="0"/>
          </a:p>
        </p:txBody>
      </p:sp>
    </p:spTree>
    <p:extLst>
      <p:ext uri="{BB962C8B-B14F-4D97-AF65-F5344CB8AC3E}">
        <p14:creationId xmlns:p14="http://schemas.microsoft.com/office/powerpoint/2010/main" val="3741461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SKETCH VIDEO:  (4 mins)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Many experts believe online research will replace the need for focus groups as well as methods for collecting quantitative information.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Pairs - think about whether experts are right. CAN conduct some quick secondary research on the issue in order to formulate a position on this trend.</a:t>
            </a:r>
          </a:p>
          <a:p>
            <a:r>
              <a:rPr lang="en-US" sz="1200" kern="1200" dirty="0">
                <a:solidFill>
                  <a:schemeClr val="tx1"/>
                </a:solidFill>
                <a:effectLst/>
                <a:latin typeface="+mn-lt"/>
                <a:ea typeface="+mn-ea"/>
                <a:cs typeface="+mn-cs"/>
              </a:rPr>
              <a:t>Students then pair up with another student in the class and share their thoughts and positions on this issue. Debrief.</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DEBRIEF:  experts are probably right.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Internet is a useful tool for conducting research panels along with extensive surveys of a quantitative nature.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Many organizations are doing online surveys to keep tabs on customer satisfaction and other marketing metrics.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Hotels like Holiday Inn, for example, now conduct their own email surveys (some take 15 minutes to complete) to evaluate recent guest experiences. Feedback helps keep individual hotel owners (franchisees) and managers on their toes!</a:t>
            </a:r>
          </a:p>
          <a:p>
            <a:endParaRPr lang="en-US" dirty="0"/>
          </a:p>
        </p:txBody>
      </p:sp>
      <p:sp>
        <p:nvSpPr>
          <p:cNvPr id="4" name="Slide Number Placeholder 3"/>
          <p:cNvSpPr>
            <a:spLocks noGrp="1"/>
          </p:cNvSpPr>
          <p:nvPr>
            <p:ph type="sldNum" sz="quarter" idx="5"/>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val="3549248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Organizations tend to focus on three primary areas when conducting marketing research.</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indent="-457200">
              <a:spcBef>
                <a:spcPts val="4200"/>
              </a:spcBef>
              <a:buFont typeface="+mj-lt"/>
              <a:buAutoNum type="arabicPeriod"/>
            </a:pPr>
            <a:r>
              <a:rPr lang="en-US" altLang="en-US" b="1" i="1" dirty="0"/>
              <a:t>The problem must be precisely defined.</a:t>
            </a:r>
          </a:p>
          <a:p>
            <a:pPr marL="457200" indent="-457200">
              <a:spcBef>
                <a:spcPts val="4200"/>
              </a:spcBef>
              <a:buFont typeface="+mj-lt"/>
              <a:buAutoNum type="arabicPeriod"/>
            </a:pPr>
            <a:r>
              <a:rPr lang="en-US" altLang="en-US" i="1" dirty="0"/>
              <a:t>A typical research study will address a specific decision that must be made.</a:t>
            </a:r>
          </a:p>
          <a:p>
            <a:pPr marL="457200" indent="-457200">
              <a:spcBef>
                <a:spcPts val="4200"/>
              </a:spcBef>
              <a:buFont typeface="+mj-lt"/>
              <a:buAutoNum type="arabicPeriod"/>
            </a:pPr>
            <a:r>
              <a:rPr lang="en-US" altLang="en-US" i="1" dirty="0"/>
              <a:t>Exploratory research helps to define the problem.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Cadbury Adams Canada – 3 Q’s on white board. GROUPS OF 3 OR 4</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 Both qualitative and quantitative research is required. Students should explain why, using the advantages of each type of research in their rationale.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2. A student's recommended sample design should follow these basic steps:</a:t>
            </a:r>
          </a:p>
          <a:p>
            <a:r>
              <a:rPr lang="en-US" sz="1200" kern="1200" dirty="0" smtClean="0">
                <a:solidFill>
                  <a:schemeClr val="tx1"/>
                </a:solidFill>
                <a:effectLst/>
                <a:latin typeface="+mn-lt"/>
                <a:ea typeface="+mn-ea"/>
                <a:cs typeface="+mn-cs"/>
              </a:rPr>
              <a:t>	a) Define the population</a:t>
            </a:r>
          </a:p>
          <a:p>
            <a:r>
              <a:rPr lang="en-US" sz="1200" kern="1200" dirty="0" smtClean="0">
                <a:solidFill>
                  <a:schemeClr val="tx1"/>
                </a:solidFill>
                <a:effectLst/>
                <a:latin typeface="+mn-lt"/>
                <a:ea typeface="+mn-ea"/>
                <a:cs typeface="+mn-cs"/>
              </a:rPr>
              <a:t>	b) Identify the sampling frame</a:t>
            </a:r>
          </a:p>
          <a:p>
            <a:r>
              <a:rPr lang="en-US" sz="1200" kern="1200" dirty="0" smtClean="0">
                <a:solidFill>
                  <a:schemeClr val="tx1"/>
                </a:solidFill>
                <a:effectLst/>
                <a:latin typeface="+mn-lt"/>
                <a:ea typeface="+mn-ea"/>
                <a:cs typeface="+mn-cs"/>
              </a:rPr>
              <a:t>	c) Determine the type of sample</a:t>
            </a:r>
          </a:p>
          <a:p>
            <a:r>
              <a:rPr lang="en-US" sz="1200" kern="1200" dirty="0" smtClean="0">
                <a:solidFill>
                  <a:schemeClr val="tx1"/>
                </a:solidFill>
                <a:effectLst/>
                <a:latin typeface="+mn-lt"/>
                <a:ea typeface="+mn-ea"/>
                <a:cs typeface="+mn-cs"/>
              </a:rPr>
              <a:t>	d) Determine the sample size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3. The main data collection method should be survey research. Students can debate the type of survey research to be conducted.</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val="2627324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spcAft>
                <a:spcPts val="3600"/>
              </a:spcAft>
              <a:buNone/>
            </a:pPr>
            <a:r>
              <a:rPr lang="en-US" altLang="en-US" b="1" dirty="0"/>
              <a:t>Exploratory Research clarifies the nature of a problem.</a:t>
            </a:r>
            <a:r>
              <a:rPr lang="en-US" altLang="en-US" dirty="0"/>
              <a:t> </a:t>
            </a:r>
          </a:p>
          <a:p>
            <a:pPr marL="0" indent="0">
              <a:buNone/>
            </a:pPr>
            <a:r>
              <a:rPr lang="en-US" altLang="en-US" b="1" dirty="0"/>
              <a:t>Funneling</a:t>
            </a:r>
            <a:r>
              <a:rPr lang="en-US" altLang="en-US" dirty="0"/>
              <a:t> is the </a:t>
            </a:r>
            <a:r>
              <a:rPr lang="en-US" altLang="en-US" b="1" dirty="0"/>
              <a:t>dividing of a subject into manageable variables </a:t>
            </a:r>
            <a:r>
              <a:rPr lang="en-US" altLang="en-US" dirty="0"/>
              <a:t>so that specifically directed research can be conducted. </a:t>
            </a:r>
          </a:p>
          <a:p>
            <a:pPr marL="0" indent="0">
              <a:buNone/>
            </a:pPr>
            <a:endParaRPr lang="en-US" altLang="en-US" dirty="0"/>
          </a:p>
          <a:p>
            <a:pPr marL="0" indent="0">
              <a:spcBef>
                <a:spcPts val="3600"/>
              </a:spcBef>
              <a:buNone/>
            </a:pPr>
            <a:r>
              <a:rPr lang="en-US" altLang="en-US" b="1" dirty="0"/>
              <a:t>Situation analysis </a:t>
            </a:r>
            <a:r>
              <a:rPr lang="en-US" altLang="en-US" dirty="0"/>
              <a:t>is the collecting of information from knowledgeable people inside and outside the organization and from secondary sources.</a:t>
            </a:r>
          </a:p>
          <a:p>
            <a:endParaRPr lang="en-US" b="1"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altLang="en-US" b="1" dirty="0"/>
              <a:t>Secondary data </a:t>
            </a:r>
            <a:r>
              <a:rPr lang="en-US" altLang="en-US" dirty="0"/>
              <a:t>is data compiled and published for purposes unrelated to the specific problem under investigation, yet may have some impact on resolving the problem. </a:t>
            </a:r>
          </a:p>
          <a:p>
            <a:pPr marL="457200" indent="-457200">
              <a:buFont typeface="+mj-lt"/>
              <a:buAutoNum type="arabicPeriod"/>
            </a:pPr>
            <a:r>
              <a:rPr lang="en-US" altLang="en-US" i="1" dirty="0"/>
              <a:t>Internal Data Sources</a:t>
            </a:r>
          </a:p>
          <a:p>
            <a:pPr marL="457200" indent="-457200">
              <a:buFont typeface="+mj-lt"/>
              <a:buAutoNum type="arabicPeriod"/>
            </a:pPr>
            <a:r>
              <a:rPr lang="en-US" altLang="en-US" i="1" dirty="0"/>
              <a:t>External Data Sources</a:t>
            </a:r>
            <a:endParaRPr lang="en-US" alt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12192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914400" y="762001"/>
            <a:ext cx="103632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899583" y="3962400"/>
            <a:ext cx="10392835" cy="1752600"/>
          </a:xfrm>
        </p:spPr>
        <p:txBody>
          <a:bodyPr>
            <a:no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1/29/2019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TextBox 12"/>
          <p:cNvSpPr txBox="1"/>
          <p:nvPr userDrawn="1"/>
        </p:nvSpPr>
        <p:spPr>
          <a:xfrm>
            <a:off x="2002971" y="6429975"/>
            <a:ext cx="82296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kern="1200" dirty="0">
                <a:solidFill>
                  <a:schemeClr val="tx1"/>
                </a:solidFill>
                <a:latin typeface="Verdana"/>
                <a:ea typeface="Verdana" panose="020B0604030504040204" pitchFamily="34" charset="0"/>
                <a:cs typeface="Verdana" panose="020B0604030504040204" pitchFamily="34" charset="0"/>
              </a:rPr>
              <a:t>Copyright © 2019 Pearson Canada Inc.</a:t>
            </a:r>
          </a:p>
        </p:txBody>
      </p:sp>
      <p:pic>
        <p:nvPicPr>
          <p:cNvPr id="14" name="Shape 15" descr="Pearson Logo"/>
          <p:cNvPicPr preferRelativeResize="0"/>
          <p:nvPr userDrawn="1"/>
        </p:nvPicPr>
        <p:blipFill rotWithShape="1">
          <a:blip r:embed="rId2" cstate="print">
            <a:alphaModFix/>
          </a:blip>
          <a:srcRect/>
          <a:stretch/>
        </p:blipFill>
        <p:spPr>
          <a:xfrm>
            <a:off x="591963" y="6429709"/>
            <a:ext cx="1223999" cy="279914"/>
          </a:xfrm>
          <a:prstGeom prst="rect">
            <a:avLst/>
          </a:prstGeom>
          <a:noFill/>
          <a:ln>
            <a:noFill/>
          </a:ln>
        </p:spPr>
      </p:pic>
      <p:sp>
        <p:nvSpPr>
          <p:cNvPr id="16" name="Slide Number Placeholder 4"/>
          <p:cNvSpPr txBox="1">
            <a:spLocks/>
          </p:cNvSpPr>
          <p:nvPr userDrawn="1"/>
        </p:nvSpPr>
        <p:spPr>
          <a:xfrm>
            <a:off x="10508341" y="6428232"/>
            <a:ext cx="12192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3 -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125292" y="6172201"/>
            <a:ext cx="1146048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1/29/2019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Slide Number Placeholder 4"/>
          <p:cNvSpPr txBox="1">
            <a:spLocks/>
          </p:cNvSpPr>
          <p:nvPr userDrawn="1"/>
        </p:nvSpPr>
        <p:spPr>
          <a:xfrm>
            <a:off x="10508341" y="6428232"/>
            <a:ext cx="12192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3 -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9456"/>
            <a:ext cx="10972800" cy="1097280"/>
          </a:xfrm>
        </p:spPr>
        <p:txBody>
          <a:bodyPr/>
          <a:lstStyle/>
          <a:p>
            <a:r>
              <a:rPr lang="en-US" dirty="0"/>
              <a:t>Click to edit Master title style</a:t>
            </a:r>
          </a:p>
        </p:txBody>
      </p:sp>
      <p:sp>
        <p:nvSpPr>
          <p:cNvPr id="16" name="Text Placeholder 15"/>
          <p:cNvSpPr>
            <a:spLocks noGrp="1"/>
          </p:cNvSpPr>
          <p:nvPr>
            <p:ph type="body" sz="quarter" idx="18"/>
          </p:nvPr>
        </p:nvSpPr>
        <p:spPr>
          <a:xfrm>
            <a:off x="609600" y="1457450"/>
            <a:ext cx="10972800" cy="914400"/>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idx="1" hasCustomPrompt="1"/>
          </p:nvPr>
        </p:nvSpPr>
        <p:spPr>
          <a:xfrm>
            <a:off x="609600" y="1599180"/>
            <a:ext cx="341376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4" name="Content Placeholder 3"/>
          <p:cNvSpPr>
            <a:spLocks noGrp="1"/>
          </p:cNvSpPr>
          <p:nvPr>
            <p:ph sz="half" idx="2" hasCustomPrompt="1"/>
          </p:nvPr>
        </p:nvSpPr>
        <p:spPr>
          <a:xfrm>
            <a:off x="4388152" y="1601940"/>
            <a:ext cx="341376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5" name="Text Placeholder 4"/>
          <p:cNvSpPr>
            <a:spLocks noGrp="1"/>
          </p:cNvSpPr>
          <p:nvPr>
            <p:ph type="body" sz="quarter" idx="3" hasCustomPrompt="1"/>
          </p:nvPr>
        </p:nvSpPr>
        <p:spPr>
          <a:xfrm>
            <a:off x="8168640" y="1599180"/>
            <a:ext cx="341376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6" name="Content Placeholder 5"/>
          <p:cNvSpPr>
            <a:spLocks noGrp="1"/>
          </p:cNvSpPr>
          <p:nvPr>
            <p:ph sz="quarter" idx="4" hasCustomPrompt="1"/>
          </p:nvPr>
        </p:nvSpPr>
        <p:spPr>
          <a:xfrm>
            <a:off x="609600" y="3175650"/>
            <a:ext cx="341376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0" name="Content Placeholder 3"/>
          <p:cNvSpPr>
            <a:spLocks noGrp="1"/>
          </p:cNvSpPr>
          <p:nvPr>
            <p:ph sz="half" idx="13" hasCustomPrompt="1"/>
          </p:nvPr>
        </p:nvSpPr>
        <p:spPr>
          <a:xfrm>
            <a:off x="4401312" y="3175650"/>
            <a:ext cx="341376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1" name="Content Placeholder 5"/>
          <p:cNvSpPr>
            <a:spLocks noGrp="1"/>
          </p:cNvSpPr>
          <p:nvPr>
            <p:ph sz="quarter" idx="14" hasCustomPrompt="1"/>
          </p:nvPr>
        </p:nvSpPr>
        <p:spPr>
          <a:xfrm>
            <a:off x="8171544" y="3171876"/>
            <a:ext cx="341376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2" name="Content Placeholder 5"/>
          <p:cNvSpPr>
            <a:spLocks noGrp="1"/>
          </p:cNvSpPr>
          <p:nvPr>
            <p:ph sz="quarter" idx="15" hasCustomPrompt="1"/>
          </p:nvPr>
        </p:nvSpPr>
        <p:spPr>
          <a:xfrm>
            <a:off x="609600" y="4761264"/>
            <a:ext cx="341376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Content Placeholder 5"/>
          <p:cNvSpPr>
            <a:spLocks noGrp="1"/>
          </p:cNvSpPr>
          <p:nvPr>
            <p:ph sz="quarter" idx="16" hasCustomPrompt="1"/>
          </p:nvPr>
        </p:nvSpPr>
        <p:spPr>
          <a:xfrm>
            <a:off x="4399184" y="4761264"/>
            <a:ext cx="341376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4" name="Content Placeholder 5"/>
          <p:cNvSpPr>
            <a:spLocks noGrp="1"/>
          </p:cNvSpPr>
          <p:nvPr>
            <p:ph sz="quarter" idx="17" hasCustomPrompt="1"/>
          </p:nvPr>
        </p:nvSpPr>
        <p:spPr>
          <a:xfrm>
            <a:off x="8171544" y="4764312"/>
            <a:ext cx="341376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8" name="Footer Placeholder 7"/>
          <p:cNvSpPr>
            <a:spLocks noGrp="1"/>
          </p:cNvSpPr>
          <p:nvPr>
            <p:ph type="ftr" sz="quarter" idx="11"/>
          </p:nvPr>
        </p:nvSpPr>
        <p:spPr/>
        <p:txBody>
          <a:bodyPr/>
          <a:lstStyle>
            <a:lvl1pPr>
              <a:buFont typeface="Arial" pitchFamily="34" charset="0"/>
              <a:buNone/>
              <a:defRPr/>
            </a:lvl1pPr>
          </a:lstStyle>
          <a:p>
            <a:endParaRPr lang="en-US"/>
          </a:p>
        </p:txBody>
      </p:sp>
      <p:sp>
        <p:nvSpPr>
          <p:cNvPr id="7" name="Date Placeholder 6"/>
          <p:cNvSpPr>
            <a:spLocks noGrp="1"/>
          </p:cNvSpPr>
          <p:nvPr>
            <p:ph type="dt" sz="half" idx="10"/>
          </p:nvPr>
        </p:nvSpPr>
        <p:spPr/>
        <p:txBody>
          <a:bodyPr/>
          <a:lstStyle/>
          <a:p>
            <a:fld id="{E0DBC1D4-5704-45BB-BA8B-9B7E98161C8B}" type="datetimeFigureOut">
              <a:rPr lang="en-US" smtClean="0"/>
              <a:pPr/>
              <a:t>1/29/2019</a:t>
            </a:fld>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125292" y="6172201"/>
            <a:ext cx="11460480" cy="235463"/>
          </a:xfrm>
        </p:spPr>
        <p:txBody>
          <a:bodyPr/>
          <a:lstStyle/>
          <a:p>
            <a:endParaRPr lang="en-US" dirty="0"/>
          </a:p>
        </p:txBody>
      </p:sp>
      <p:sp>
        <p:nvSpPr>
          <p:cNvPr id="9" name="Date Placeholder 3"/>
          <p:cNvSpPr>
            <a:spLocks noGrp="1"/>
          </p:cNvSpPr>
          <p:nvPr>
            <p:ph type="dt" sz="half" idx="10"/>
          </p:nvPr>
        </p:nvSpPr>
        <p:spPr>
          <a:xfrm>
            <a:off x="8447617" y="113072"/>
            <a:ext cx="2844800" cy="182880"/>
          </a:xfrm>
        </p:spPr>
        <p:txBody>
          <a:bodyPr/>
          <a:lstStyle/>
          <a:p>
            <a:fld id="{A9DF6EFB-3F44-496C-A842-1E0B3D3B975A}" type="datetimeFigureOut">
              <a:rPr lang="en-US" smtClean="0"/>
              <a:pPr/>
              <a:t>1/29/2019</a:t>
            </a:fld>
            <a:endParaRPr lang="en-US" dirty="0"/>
          </a:p>
        </p:txBody>
      </p:sp>
      <p:sp>
        <p:nvSpPr>
          <p:cNvPr id="10" name="Slide Number Placeholder 5"/>
          <p:cNvSpPr>
            <a:spLocks noGrp="1"/>
          </p:cNvSpPr>
          <p:nvPr>
            <p:ph type="sldNum" sz="quarter" idx="12"/>
          </p:nvPr>
        </p:nvSpPr>
        <p:spPr>
          <a:xfrm>
            <a:off x="11292417" y="113072"/>
            <a:ext cx="735711" cy="182880"/>
          </a:xfrm>
        </p:spPr>
        <p:txBody>
          <a:bodyPr/>
          <a:lstStyle/>
          <a:p>
            <a:fld id="{200B2350-5261-4F5C-9DF5-EF0D264FC8D2}" type="slidenum">
              <a:rPr lang="en-US" smtClean="0"/>
              <a:pPr/>
              <a:t>‹#›</a:t>
            </a:fld>
            <a:endParaRPr lang="en-US" dirty="0"/>
          </a:p>
        </p:txBody>
      </p:sp>
      <p:sp>
        <p:nvSpPr>
          <p:cNvPr id="11" name="Text Placeholder 2"/>
          <p:cNvSpPr>
            <a:spLocks noGrp="1"/>
          </p:cNvSpPr>
          <p:nvPr>
            <p:ph type="body" idx="13" hasCustomPrompt="1"/>
          </p:nvPr>
        </p:nvSpPr>
        <p:spPr>
          <a:xfrm>
            <a:off x="8168640" y="1600200"/>
            <a:ext cx="341376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2" name="Content Placeholder 3"/>
          <p:cNvSpPr>
            <a:spLocks noGrp="1"/>
          </p:cNvSpPr>
          <p:nvPr>
            <p:ph sz="half" idx="2" hasCustomPrompt="1"/>
          </p:nvPr>
        </p:nvSpPr>
        <p:spPr>
          <a:xfrm>
            <a:off x="609600" y="1600200"/>
            <a:ext cx="341376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Text Placeholder 4"/>
          <p:cNvSpPr>
            <a:spLocks noGrp="1"/>
          </p:cNvSpPr>
          <p:nvPr>
            <p:ph type="body" sz="quarter" idx="3" hasCustomPrompt="1"/>
          </p:nvPr>
        </p:nvSpPr>
        <p:spPr>
          <a:xfrm>
            <a:off x="4389120" y="1599180"/>
            <a:ext cx="341376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1210909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2163763"/>
          </a:xfrm>
        </p:spPr>
        <p:txBody>
          <a:bodyPr/>
          <a:lstStyle>
            <a:lvl1pPr>
              <a:defRPr lang="en-US" dirty="0"/>
            </a:lvl1pPr>
            <a:lvl2pPr>
              <a:defRPr lang="en-US" dirty="0"/>
            </a:lvl2pPr>
            <a:lvl3pPr>
              <a:defRPr lang="en-US" dirty="0"/>
            </a:lvl3pPr>
            <a:lvl4pPr>
              <a:defRPr lang="en-US" dirty="0"/>
            </a:lvl4pPr>
            <a:lvl5pPr>
              <a:defRPr lang="en-US" dirty="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609600" y="3962401"/>
            <a:ext cx="10972800" cy="2163763"/>
          </a:xfrm>
        </p:spPr>
        <p:txBody>
          <a:bodyPr/>
          <a:lstStyle>
            <a:lvl1pPr>
              <a:defRPr lang="en-US" dirty="0"/>
            </a:lvl1pPr>
            <a:lvl2pPr>
              <a:defRPr lang="en-US" dirty="0"/>
            </a:lvl2pPr>
            <a:lvl3pPr>
              <a:defRPr lang="en-US" dirty="0"/>
            </a:lvl3pPr>
            <a:lvl4pPr>
              <a:defRPr lang="en-US" dirty="0"/>
            </a:lvl4pPr>
            <a:lvl5pPr>
              <a:defRPr lang="en-US" dirty="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1/29/2019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Text Placeholder 2"/>
          <p:cNvSpPr>
            <a:spLocks noGrp="1"/>
          </p:cNvSpPr>
          <p:nvPr>
            <p:ph type="body" idx="14" hasCustomPrompt="1"/>
          </p:nvPr>
        </p:nvSpPr>
        <p:spPr>
          <a:xfrm>
            <a:off x="8168640" y="1600200"/>
            <a:ext cx="341376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7" name="Content Placeholder 3"/>
          <p:cNvSpPr>
            <a:spLocks noGrp="1"/>
          </p:cNvSpPr>
          <p:nvPr>
            <p:ph sz="half" idx="2" hasCustomPrompt="1"/>
          </p:nvPr>
        </p:nvSpPr>
        <p:spPr>
          <a:xfrm>
            <a:off x="609600" y="1600200"/>
            <a:ext cx="341376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8" name="Text Placeholder 4"/>
          <p:cNvSpPr>
            <a:spLocks noGrp="1"/>
          </p:cNvSpPr>
          <p:nvPr>
            <p:ph type="body" sz="quarter" idx="3" hasCustomPrompt="1"/>
          </p:nvPr>
        </p:nvSpPr>
        <p:spPr>
          <a:xfrm>
            <a:off x="4389120" y="1599180"/>
            <a:ext cx="341376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3154799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609600" y="228600"/>
            <a:ext cx="109728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609600" y="5368160"/>
            <a:ext cx="109728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125292" y="6172201"/>
            <a:ext cx="1146048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1/29/2019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8168640" y="1600200"/>
            <a:ext cx="341376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3" name="Content Placeholder 3"/>
          <p:cNvSpPr>
            <a:spLocks noGrp="1"/>
          </p:cNvSpPr>
          <p:nvPr>
            <p:ph sz="half" idx="2" hasCustomPrompt="1"/>
          </p:nvPr>
        </p:nvSpPr>
        <p:spPr>
          <a:xfrm>
            <a:off x="609600" y="1600200"/>
            <a:ext cx="341376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7" name="Text Placeholder 4"/>
          <p:cNvSpPr>
            <a:spLocks noGrp="1"/>
          </p:cNvSpPr>
          <p:nvPr>
            <p:ph type="body" sz="quarter" idx="3" hasCustomPrompt="1"/>
          </p:nvPr>
        </p:nvSpPr>
        <p:spPr>
          <a:xfrm>
            <a:off x="4389120" y="1599180"/>
            <a:ext cx="341376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4" name="TextBox 13"/>
          <p:cNvSpPr txBox="1"/>
          <p:nvPr userDrawn="1"/>
        </p:nvSpPr>
        <p:spPr>
          <a:xfrm>
            <a:off x="2002971" y="6429975"/>
            <a:ext cx="82296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kern="1200" dirty="0">
                <a:solidFill>
                  <a:schemeClr val="tx1"/>
                </a:solidFill>
                <a:latin typeface="Verdana"/>
                <a:ea typeface="Verdana" panose="020B0604030504040204" pitchFamily="34" charset="0"/>
                <a:cs typeface="Verdana" panose="020B0604030504040204" pitchFamily="34" charset="0"/>
              </a:rPr>
              <a:t>Copyright © 2019 Pearson Canada Inc.</a:t>
            </a:r>
          </a:p>
        </p:txBody>
      </p:sp>
      <p:pic>
        <p:nvPicPr>
          <p:cNvPr id="15" name="Shape 15" descr="Pearson Logo"/>
          <p:cNvPicPr preferRelativeResize="0"/>
          <p:nvPr userDrawn="1"/>
        </p:nvPicPr>
        <p:blipFill rotWithShape="1">
          <a:blip r:embed="rId2" cstate="print">
            <a:alphaModFix/>
          </a:blip>
          <a:srcRect/>
          <a:stretch/>
        </p:blipFill>
        <p:spPr>
          <a:xfrm>
            <a:off x="591963" y="6429709"/>
            <a:ext cx="1223999" cy="279914"/>
          </a:xfrm>
          <a:prstGeom prst="rect">
            <a:avLst/>
          </a:prstGeom>
          <a:noFill/>
          <a:ln>
            <a:noFill/>
          </a:ln>
        </p:spPr>
      </p:pic>
      <p:sp>
        <p:nvSpPr>
          <p:cNvPr id="19" name="Slide Number Placeholder 4"/>
          <p:cNvSpPr txBox="1">
            <a:spLocks/>
          </p:cNvSpPr>
          <p:nvPr userDrawn="1"/>
        </p:nvSpPr>
        <p:spPr>
          <a:xfrm>
            <a:off x="10508341" y="6428232"/>
            <a:ext cx="12192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3 -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203796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609600" y="35256"/>
            <a:ext cx="10972800" cy="1097280"/>
          </a:xfr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609600" y="1869150"/>
            <a:ext cx="10972800" cy="4248459"/>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125292" y="6172201"/>
            <a:ext cx="11460480" cy="235463"/>
          </a:xfrm>
        </p:spPr>
        <p:txBody>
          <a:bodyPr/>
          <a:lstStyle/>
          <a:p>
            <a:endParaRPr lang="en-US" dirty="0"/>
          </a:p>
        </p:txBody>
      </p:sp>
      <p:sp>
        <p:nvSpPr>
          <p:cNvPr id="9" name="Date Placeholder 3"/>
          <p:cNvSpPr>
            <a:spLocks noGrp="1"/>
          </p:cNvSpPr>
          <p:nvPr>
            <p:ph type="dt" sz="half" idx="10"/>
          </p:nvPr>
        </p:nvSpPr>
        <p:spPr>
          <a:xfrm>
            <a:off x="8447617" y="113072"/>
            <a:ext cx="2844800" cy="182880"/>
          </a:xfrm>
        </p:spPr>
        <p:txBody>
          <a:bodyPr/>
          <a:lstStyle/>
          <a:p>
            <a:fld id="{A9DF6EFB-3F44-496C-A842-1E0B3D3B975A}" type="datetimeFigureOut">
              <a:rPr lang="en-US" smtClean="0"/>
              <a:pPr/>
              <a:t>1/29/2019</a:t>
            </a:fld>
            <a:endParaRPr lang="en-US" dirty="0"/>
          </a:p>
        </p:txBody>
      </p:sp>
      <p:sp>
        <p:nvSpPr>
          <p:cNvPr id="10" name="Slide Number Placeholder 5"/>
          <p:cNvSpPr>
            <a:spLocks noGrp="1"/>
          </p:cNvSpPr>
          <p:nvPr>
            <p:ph type="sldNum" sz="quarter" idx="12"/>
          </p:nvPr>
        </p:nvSpPr>
        <p:spPr>
          <a:xfrm>
            <a:off x="11292417" y="113072"/>
            <a:ext cx="735711"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609600" y="1183944"/>
            <a:ext cx="10972800" cy="457200"/>
          </a:xfrm>
        </p:spPr>
        <p:txBody>
          <a:bodyPr/>
          <a:lstStyle>
            <a:lvl1pPr algn="l" defTabSz="914400" rtl="0" eaLnBrk="1" latinLnBrk="0" hangingPunct="1">
              <a:lnSpc>
                <a:spcPct val="100000"/>
              </a:lnSpc>
              <a:spcBef>
                <a:spcPct val="0"/>
              </a:spcBef>
              <a:buNone/>
              <a:defRPr lang="en-US" sz="2400" b="1" kern="1200" dirty="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a:t>Click to edit Master title style</a:t>
            </a:r>
          </a:p>
        </p:txBody>
      </p:sp>
      <p:sp>
        <p:nvSpPr>
          <p:cNvPr id="11" name="Rectangle 10"/>
          <p:cNvSpPr/>
          <p:nvPr userDrawn="1"/>
        </p:nvSpPr>
        <p:spPr>
          <a:xfrm>
            <a:off x="304800" y="1641144"/>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1210909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9456"/>
            <a:ext cx="10972800" cy="1097280"/>
          </a:xfrm>
        </p:spPr>
        <p:txBody>
          <a:bodyPr/>
          <a:lstStyle/>
          <a:p>
            <a:r>
              <a:rPr lang="en-US" dirty="0"/>
              <a:t>Click to edit Master title style</a:t>
            </a:r>
          </a:p>
        </p:txBody>
      </p:sp>
      <p:sp>
        <p:nvSpPr>
          <p:cNvPr id="3" name="Text Placeholder 2"/>
          <p:cNvSpPr>
            <a:spLocks noGrp="1"/>
          </p:cNvSpPr>
          <p:nvPr>
            <p:ph type="body" idx="1"/>
          </p:nvPr>
        </p:nvSpPr>
        <p:spPr>
          <a:xfrm>
            <a:off x="604384" y="1447800"/>
            <a:ext cx="5288416"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04384" y="2271712"/>
            <a:ext cx="5288416" cy="3684588"/>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99201" y="1447800"/>
            <a:ext cx="52832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299201" y="2271712"/>
            <a:ext cx="528320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1250598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9456"/>
            <a:ext cx="10972800" cy="1097280"/>
          </a:xfrm>
        </p:spPr>
        <p:txBody>
          <a:bodyPr/>
          <a:lstStyle/>
          <a:p>
            <a:r>
              <a:rPr lang="en-US" dirty="0"/>
              <a:t>Click to edit Master title style</a:t>
            </a:r>
          </a:p>
        </p:txBody>
      </p:sp>
      <p:sp>
        <p:nvSpPr>
          <p:cNvPr id="3" name="Text Placeholder 2"/>
          <p:cNvSpPr>
            <a:spLocks noGrp="1"/>
          </p:cNvSpPr>
          <p:nvPr>
            <p:ph type="body" idx="1"/>
          </p:nvPr>
        </p:nvSpPr>
        <p:spPr>
          <a:xfrm>
            <a:off x="609600" y="1447800"/>
            <a:ext cx="52832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09600" y="2271713"/>
            <a:ext cx="5283200"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99201" y="1447800"/>
            <a:ext cx="5286832"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299201" y="2271713"/>
            <a:ext cx="5286832"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
        <p:nvSpPr>
          <p:cNvPr id="10" name="Content Placeholder 3"/>
          <p:cNvSpPr>
            <a:spLocks noGrp="1"/>
          </p:cNvSpPr>
          <p:nvPr>
            <p:ph sz="half" idx="13"/>
          </p:nvPr>
        </p:nvSpPr>
        <p:spPr>
          <a:xfrm>
            <a:off x="611640" y="4044721"/>
            <a:ext cx="5283200"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p:cNvSpPr>
            <a:spLocks noGrp="1"/>
          </p:cNvSpPr>
          <p:nvPr>
            <p:ph sz="quarter" idx="14"/>
          </p:nvPr>
        </p:nvSpPr>
        <p:spPr>
          <a:xfrm>
            <a:off x="6310084" y="4055609"/>
            <a:ext cx="5286832"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5103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2"/>
            <a:ext cx="10972800" cy="990599"/>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Content Placeholder 2"/>
          <p:cNvSpPr>
            <a:spLocks noGrp="1"/>
          </p:cNvSpPr>
          <p:nvPr>
            <p:ph idx="13"/>
          </p:nvPr>
        </p:nvSpPr>
        <p:spPr>
          <a:xfrm>
            <a:off x="609600" y="2756649"/>
            <a:ext cx="10972800" cy="990599"/>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Content Placeholder 2"/>
          <p:cNvSpPr>
            <a:spLocks noGrp="1"/>
          </p:cNvSpPr>
          <p:nvPr>
            <p:ph idx="14"/>
          </p:nvPr>
        </p:nvSpPr>
        <p:spPr>
          <a:xfrm>
            <a:off x="609600" y="3886202"/>
            <a:ext cx="10972800" cy="990599"/>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3" name="Content Placeholder 2"/>
          <p:cNvSpPr>
            <a:spLocks noGrp="1"/>
          </p:cNvSpPr>
          <p:nvPr>
            <p:ph idx="15"/>
          </p:nvPr>
        </p:nvSpPr>
        <p:spPr>
          <a:xfrm>
            <a:off x="609600" y="5029202"/>
            <a:ext cx="10972800" cy="990599"/>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8447617" y="113072"/>
            <a:ext cx="2844800" cy="182880"/>
          </a:xfrm>
        </p:spPr>
        <p:txBody>
          <a:bodyPr/>
          <a:lstStyle/>
          <a:p>
            <a:fld id="{A9DF6EFB-3F44-496C-A842-1E0B3D3B975A}" type="datetimeFigureOut">
              <a:rPr lang="en-US" smtClean="0"/>
              <a:pPr/>
              <a:t>1/29/2019</a:t>
            </a:fld>
            <a:endParaRPr lang="en-US" dirty="0"/>
          </a:p>
        </p:txBody>
      </p:sp>
      <p:sp>
        <p:nvSpPr>
          <p:cNvPr id="10" name="Slide Number Placeholder 5"/>
          <p:cNvSpPr>
            <a:spLocks noGrp="1"/>
          </p:cNvSpPr>
          <p:nvPr>
            <p:ph type="sldNum" sz="quarter" idx="12"/>
          </p:nvPr>
        </p:nvSpPr>
        <p:spPr>
          <a:xfrm>
            <a:off x="11292417" y="113072"/>
            <a:ext cx="735711" cy="182880"/>
          </a:xfrm>
        </p:spPr>
        <p:txBody>
          <a:bodyPr/>
          <a:lstStyle/>
          <a:p>
            <a:fld id="{200B2350-5261-4F5C-9DF5-EF0D264FC8D2}" type="slidenum">
              <a:rPr lang="en-US" smtClean="0"/>
              <a:pPr/>
              <a:t>‹#›</a:t>
            </a:fld>
            <a:endParaRPr lang="en-US" dirty="0"/>
          </a:p>
        </p:txBody>
      </p:sp>
      <p:sp>
        <p:nvSpPr>
          <p:cNvPr id="6" name="Footer Placeholder 4"/>
          <p:cNvSpPr>
            <a:spLocks noGrp="1"/>
          </p:cNvSpPr>
          <p:nvPr>
            <p:ph type="ftr" sz="quarter" idx="11"/>
          </p:nvPr>
        </p:nvSpPr>
        <p:spPr>
          <a:xfrm>
            <a:off x="125292" y="6172201"/>
            <a:ext cx="11460480" cy="235463"/>
          </a:xfrm>
        </p:spPr>
        <p:txBody>
          <a:bodyPr/>
          <a:lstStyle/>
          <a:p>
            <a:endParaRPr lang="en-US" dirty="0"/>
          </a:p>
        </p:txBody>
      </p:sp>
    </p:spTree>
    <p:extLst>
      <p:ext uri="{BB962C8B-B14F-4D97-AF65-F5344CB8AC3E}">
        <p14:creationId xmlns:p14="http://schemas.microsoft.com/office/powerpoint/2010/main" val="2031600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731520"/>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Content Placeholder 2"/>
          <p:cNvSpPr>
            <a:spLocks noGrp="1"/>
          </p:cNvSpPr>
          <p:nvPr>
            <p:ph idx="13"/>
          </p:nvPr>
        </p:nvSpPr>
        <p:spPr>
          <a:xfrm>
            <a:off x="609600" y="2438400"/>
            <a:ext cx="3556000" cy="731520"/>
          </a:xfrm>
          <a:solidFill>
            <a:srgbClr val="224B50"/>
          </a:solidFill>
          <a:ln w="25400">
            <a:solidFill>
              <a:schemeClr val="bg2"/>
            </a:solidFill>
          </a:ln>
        </p:spPr>
        <p:txBody>
          <a:bodyPr anchor="ctr" anchorCtr="0"/>
          <a:lstStyle>
            <a:lvl1pPr marL="0" indent="0">
              <a:buClr>
                <a:srgbClr val="007FA3"/>
              </a:buClr>
              <a:buSzPct val="100000"/>
              <a:buNone/>
              <a:defRPr lang="en-US" dirty="0">
                <a:solidFill>
                  <a:schemeClr val="bg1"/>
                </a:solidFill>
              </a:defRPr>
            </a:lvl1pPr>
            <a:lvl2pPr marL="457200" indent="0">
              <a:buClr>
                <a:srgbClr val="007FA3"/>
              </a:buClr>
              <a:buNone/>
              <a:defRPr lang="en-US" dirty="0">
                <a:solidFill>
                  <a:schemeClr val="bg1"/>
                </a:solidFill>
              </a:defRPr>
            </a:lvl2pPr>
            <a:lvl3pPr marL="914400" indent="0">
              <a:buClr>
                <a:srgbClr val="007FA3"/>
              </a:buClr>
              <a:buNone/>
              <a:defRPr lang="en-US" dirty="0">
                <a:solidFill>
                  <a:schemeClr val="bg1"/>
                </a:solidFill>
              </a:defRPr>
            </a:lvl3pPr>
            <a:lvl4pPr marL="1371600" indent="0">
              <a:buClr>
                <a:srgbClr val="007FA3"/>
              </a:buClr>
              <a:buNone/>
              <a:defRPr lang="en-US" dirty="0">
                <a:solidFill>
                  <a:schemeClr val="bg1"/>
                </a:solidFill>
              </a:defRPr>
            </a:lvl4pPr>
            <a:lvl5pPr marL="1828800" indent="0">
              <a:buClr>
                <a:srgbClr val="007FA3"/>
              </a:buClr>
              <a:buNone/>
              <a:defRPr lang="en-US" dirty="0">
                <a:solidFill>
                  <a:schemeClr val="bg1"/>
                </a:solidFill>
              </a:defRPr>
            </a:lvl5pPr>
            <a:lvl6pPr marL="2286000" indent="0">
              <a:buClr>
                <a:srgbClr val="007FA3"/>
              </a:buClr>
              <a:buNone/>
              <a:defRPr lang="en-US" dirty="0">
                <a:solidFill>
                  <a:schemeClr val="bg1"/>
                </a:solidFill>
              </a:defRPr>
            </a:lvl6pPr>
            <a:lvl7pPr marL="2743200" indent="0">
              <a:buClr>
                <a:srgbClr val="007FA3"/>
              </a:buClr>
              <a:buNone/>
              <a:defRPr lang="en-US" dirty="0">
                <a:solidFill>
                  <a:schemeClr val="bg1"/>
                </a:solidFill>
              </a:defRPr>
            </a:lvl7pPr>
            <a:lvl8pPr marL="3200400" indent="0">
              <a:buClr>
                <a:srgbClr val="007FA3"/>
              </a:buClr>
              <a:buNone/>
              <a:defRPr lang="en-US" dirty="0">
                <a:solidFill>
                  <a:schemeClr val="bg1"/>
                </a:solidFill>
              </a:defRPr>
            </a:lvl8pPr>
            <a:lvl9pPr marL="3657600" indent="0">
              <a:buClr>
                <a:srgbClr val="007FA3"/>
              </a:buClr>
              <a:buNone/>
              <a:defRPr lang="en-US" dirty="0">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Content Placeholder 2"/>
          <p:cNvSpPr>
            <a:spLocks noGrp="1"/>
          </p:cNvSpPr>
          <p:nvPr>
            <p:ph idx="14"/>
          </p:nvPr>
        </p:nvSpPr>
        <p:spPr>
          <a:xfrm>
            <a:off x="5994400" y="2438400"/>
            <a:ext cx="5588000" cy="731520"/>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3" name="Content Placeholder 2"/>
          <p:cNvSpPr>
            <a:spLocks noGrp="1"/>
          </p:cNvSpPr>
          <p:nvPr>
            <p:ph idx="15"/>
          </p:nvPr>
        </p:nvSpPr>
        <p:spPr>
          <a:xfrm>
            <a:off x="609600" y="3276600"/>
            <a:ext cx="3556000" cy="731520"/>
          </a:xfrm>
          <a:solidFill>
            <a:srgbClr val="224B50"/>
          </a:solidFill>
          <a:ln w="25400">
            <a:solidFill>
              <a:schemeClr val="bg2"/>
            </a:solidFill>
          </a:ln>
        </p:spPr>
        <p:txBody>
          <a:bodyPr anchor="ctr" anchorCtr="0"/>
          <a:lstStyle>
            <a:lvl1pPr marL="0" indent="0">
              <a:buClr>
                <a:srgbClr val="007FA3"/>
              </a:buClr>
              <a:buSzPct val="100000"/>
              <a:buNone/>
              <a:defRPr lang="en-US" dirty="0">
                <a:solidFill>
                  <a:schemeClr val="bg1"/>
                </a:solidFill>
              </a:defRPr>
            </a:lvl1pPr>
            <a:lvl2pPr marL="457200" indent="0">
              <a:buClr>
                <a:srgbClr val="007FA3"/>
              </a:buClr>
              <a:buNone/>
              <a:defRPr lang="en-US" dirty="0">
                <a:solidFill>
                  <a:schemeClr val="bg1"/>
                </a:solidFill>
              </a:defRPr>
            </a:lvl2pPr>
            <a:lvl3pPr marL="914400" indent="0">
              <a:buClr>
                <a:srgbClr val="007FA3"/>
              </a:buClr>
              <a:buNone/>
              <a:defRPr lang="en-US" dirty="0">
                <a:solidFill>
                  <a:schemeClr val="bg1"/>
                </a:solidFill>
              </a:defRPr>
            </a:lvl3pPr>
            <a:lvl4pPr marL="1371600" indent="0">
              <a:buClr>
                <a:srgbClr val="007FA3"/>
              </a:buClr>
              <a:buNone/>
              <a:defRPr lang="en-US" dirty="0">
                <a:solidFill>
                  <a:schemeClr val="bg1"/>
                </a:solidFill>
              </a:defRPr>
            </a:lvl4pPr>
            <a:lvl5pPr marL="1828800" indent="0">
              <a:buClr>
                <a:srgbClr val="007FA3"/>
              </a:buClr>
              <a:buNone/>
              <a:defRPr lang="en-US" dirty="0">
                <a:solidFill>
                  <a:schemeClr val="bg1"/>
                </a:solidFill>
              </a:defRPr>
            </a:lvl5pPr>
            <a:lvl6pPr marL="2286000" indent="0">
              <a:buClr>
                <a:srgbClr val="007FA3"/>
              </a:buClr>
              <a:buNone/>
              <a:defRPr lang="en-US" dirty="0">
                <a:solidFill>
                  <a:schemeClr val="bg1"/>
                </a:solidFill>
              </a:defRPr>
            </a:lvl6pPr>
            <a:lvl7pPr marL="2743200" indent="0">
              <a:buClr>
                <a:srgbClr val="007FA3"/>
              </a:buClr>
              <a:buNone/>
              <a:defRPr lang="en-US" dirty="0">
                <a:solidFill>
                  <a:schemeClr val="bg1"/>
                </a:solidFill>
              </a:defRPr>
            </a:lvl7pPr>
            <a:lvl8pPr marL="3200400" indent="0">
              <a:buClr>
                <a:srgbClr val="007FA3"/>
              </a:buClr>
              <a:buNone/>
              <a:defRPr lang="en-US" dirty="0">
                <a:solidFill>
                  <a:schemeClr val="bg1"/>
                </a:solidFill>
              </a:defRPr>
            </a:lvl8pPr>
            <a:lvl9pPr marL="3657600" indent="0">
              <a:buClr>
                <a:srgbClr val="007FA3"/>
              </a:buClr>
              <a:buNone/>
              <a:defRPr lang="en-US" dirty="0">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8447617" y="113072"/>
            <a:ext cx="2844800" cy="182880"/>
          </a:xfrm>
        </p:spPr>
        <p:txBody>
          <a:bodyPr/>
          <a:lstStyle/>
          <a:p>
            <a:fld id="{A9DF6EFB-3F44-496C-A842-1E0B3D3B975A}" type="datetimeFigureOut">
              <a:rPr lang="en-US" smtClean="0"/>
              <a:pPr/>
              <a:t>1/29/2019</a:t>
            </a:fld>
            <a:endParaRPr lang="en-US" dirty="0"/>
          </a:p>
        </p:txBody>
      </p:sp>
      <p:sp>
        <p:nvSpPr>
          <p:cNvPr id="10" name="Slide Number Placeholder 5"/>
          <p:cNvSpPr>
            <a:spLocks noGrp="1"/>
          </p:cNvSpPr>
          <p:nvPr>
            <p:ph type="sldNum" sz="quarter" idx="12"/>
          </p:nvPr>
        </p:nvSpPr>
        <p:spPr>
          <a:xfrm>
            <a:off x="11292417" y="113072"/>
            <a:ext cx="735711" cy="182880"/>
          </a:xfrm>
        </p:spPr>
        <p:txBody>
          <a:bodyPr/>
          <a:lstStyle/>
          <a:p>
            <a:fld id="{200B2350-5261-4F5C-9DF5-EF0D264FC8D2}" type="slidenum">
              <a:rPr lang="en-US" smtClean="0"/>
              <a:pPr/>
              <a:t>‹#›</a:t>
            </a:fld>
            <a:endParaRPr lang="en-US" dirty="0"/>
          </a:p>
        </p:txBody>
      </p:sp>
      <p:sp>
        <p:nvSpPr>
          <p:cNvPr id="6" name="Footer Placeholder 4"/>
          <p:cNvSpPr>
            <a:spLocks noGrp="1"/>
          </p:cNvSpPr>
          <p:nvPr>
            <p:ph type="ftr" sz="quarter" idx="11"/>
          </p:nvPr>
        </p:nvSpPr>
        <p:spPr>
          <a:xfrm>
            <a:off x="125292" y="6172201"/>
            <a:ext cx="11460480" cy="235463"/>
          </a:xfrm>
        </p:spPr>
        <p:txBody>
          <a:bodyPr/>
          <a:lstStyle/>
          <a:p>
            <a:endParaRPr lang="en-US" dirty="0"/>
          </a:p>
        </p:txBody>
      </p:sp>
      <p:sp>
        <p:nvSpPr>
          <p:cNvPr id="14" name="Content Placeholder 2"/>
          <p:cNvSpPr>
            <a:spLocks noGrp="1"/>
          </p:cNvSpPr>
          <p:nvPr>
            <p:ph idx="16"/>
          </p:nvPr>
        </p:nvSpPr>
        <p:spPr>
          <a:xfrm>
            <a:off x="5994400" y="3276600"/>
            <a:ext cx="5588000" cy="731520"/>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5" name="Content Placeholder 2"/>
          <p:cNvSpPr>
            <a:spLocks noGrp="1"/>
          </p:cNvSpPr>
          <p:nvPr>
            <p:ph idx="17"/>
          </p:nvPr>
        </p:nvSpPr>
        <p:spPr>
          <a:xfrm>
            <a:off x="609600" y="4114800"/>
            <a:ext cx="3556000" cy="731520"/>
          </a:xfrm>
          <a:solidFill>
            <a:srgbClr val="224B50"/>
          </a:solidFill>
          <a:ln w="25400">
            <a:solidFill>
              <a:schemeClr val="bg2"/>
            </a:solidFill>
          </a:ln>
        </p:spPr>
        <p:txBody>
          <a:bodyPr anchor="ctr" anchorCtr="0"/>
          <a:lstStyle>
            <a:lvl1pPr marL="0" indent="0">
              <a:buClr>
                <a:srgbClr val="007FA3"/>
              </a:buClr>
              <a:buSzPct val="100000"/>
              <a:buNone/>
              <a:defRPr lang="en-US" dirty="0">
                <a:solidFill>
                  <a:schemeClr val="bg1"/>
                </a:solidFill>
              </a:defRPr>
            </a:lvl1pPr>
            <a:lvl2pPr marL="457200" indent="0">
              <a:buClr>
                <a:srgbClr val="007FA3"/>
              </a:buClr>
              <a:buNone/>
              <a:defRPr lang="en-US" dirty="0">
                <a:solidFill>
                  <a:schemeClr val="bg1"/>
                </a:solidFill>
              </a:defRPr>
            </a:lvl2pPr>
            <a:lvl3pPr marL="914400" indent="0">
              <a:buClr>
                <a:srgbClr val="007FA3"/>
              </a:buClr>
              <a:buNone/>
              <a:defRPr lang="en-US" dirty="0">
                <a:solidFill>
                  <a:schemeClr val="bg1"/>
                </a:solidFill>
              </a:defRPr>
            </a:lvl3pPr>
            <a:lvl4pPr marL="1371600" indent="0">
              <a:buClr>
                <a:srgbClr val="007FA3"/>
              </a:buClr>
              <a:buNone/>
              <a:defRPr lang="en-US" dirty="0">
                <a:solidFill>
                  <a:schemeClr val="bg1"/>
                </a:solidFill>
              </a:defRPr>
            </a:lvl4pPr>
            <a:lvl5pPr marL="1828800" indent="0">
              <a:buClr>
                <a:srgbClr val="007FA3"/>
              </a:buClr>
              <a:buNone/>
              <a:defRPr lang="en-US" dirty="0">
                <a:solidFill>
                  <a:schemeClr val="bg1"/>
                </a:solidFill>
              </a:defRPr>
            </a:lvl5pPr>
            <a:lvl6pPr marL="2286000" indent="0">
              <a:buClr>
                <a:srgbClr val="007FA3"/>
              </a:buClr>
              <a:buNone/>
              <a:defRPr lang="en-US" dirty="0">
                <a:solidFill>
                  <a:schemeClr val="bg1"/>
                </a:solidFill>
              </a:defRPr>
            </a:lvl6pPr>
            <a:lvl7pPr marL="2743200" indent="0">
              <a:buClr>
                <a:srgbClr val="007FA3"/>
              </a:buClr>
              <a:buNone/>
              <a:defRPr lang="en-US" dirty="0">
                <a:solidFill>
                  <a:schemeClr val="bg1"/>
                </a:solidFill>
              </a:defRPr>
            </a:lvl7pPr>
            <a:lvl8pPr marL="3200400" indent="0">
              <a:buClr>
                <a:srgbClr val="007FA3"/>
              </a:buClr>
              <a:buNone/>
              <a:defRPr lang="en-US" dirty="0">
                <a:solidFill>
                  <a:schemeClr val="bg1"/>
                </a:solidFill>
              </a:defRPr>
            </a:lvl8pPr>
            <a:lvl9pPr marL="3657600" indent="0">
              <a:buClr>
                <a:srgbClr val="007FA3"/>
              </a:buClr>
              <a:buNone/>
              <a:defRPr lang="en-US" dirty="0">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6" name="Content Placeholder 2"/>
          <p:cNvSpPr>
            <a:spLocks noGrp="1"/>
          </p:cNvSpPr>
          <p:nvPr>
            <p:ph idx="18"/>
          </p:nvPr>
        </p:nvSpPr>
        <p:spPr>
          <a:xfrm>
            <a:off x="5994400" y="4145280"/>
            <a:ext cx="5588000" cy="731520"/>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7" name="Content Placeholder 2"/>
          <p:cNvSpPr>
            <a:spLocks noGrp="1"/>
          </p:cNvSpPr>
          <p:nvPr>
            <p:ph idx="19"/>
          </p:nvPr>
        </p:nvSpPr>
        <p:spPr>
          <a:xfrm>
            <a:off x="609600" y="4953000"/>
            <a:ext cx="3556000" cy="731520"/>
          </a:xfrm>
          <a:solidFill>
            <a:srgbClr val="224B50"/>
          </a:solidFill>
          <a:ln w="25400">
            <a:solidFill>
              <a:schemeClr val="bg2"/>
            </a:solidFill>
          </a:ln>
        </p:spPr>
        <p:txBody>
          <a:bodyPr anchor="ctr" anchorCtr="0"/>
          <a:lstStyle>
            <a:lvl1pPr marL="0" indent="0">
              <a:buClr>
                <a:srgbClr val="007FA3"/>
              </a:buClr>
              <a:buSzPct val="100000"/>
              <a:buNone/>
              <a:defRPr lang="en-US" dirty="0">
                <a:solidFill>
                  <a:schemeClr val="bg1"/>
                </a:solidFill>
              </a:defRPr>
            </a:lvl1pPr>
            <a:lvl2pPr marL="457200" indent="0">
              <a:buClr>
                <a:srgbClr val="007FA3"/>
              </a:buClr>
              <a:buNone/>
              <a:defRPr lang="en-US" dirty="0">
                <a:solidFill>
                  <a:schemeClr val="bg1"/>
                </a:solidFill>
              </a:defRPr>
            </a:lvl2pPr>
            <a:lvl3pPr marL="914400" indent="0">
              <a:buClr>
                <a:srgbClr val="007FA3"/>
              </a:buClr>
              <a:buNone/>
              <a:defRPr lang="en-US" dirty="0">
                <a:solidFill>
                  <a:schemeClr val="bg1"/>
                </a:solidFill>
              </a:defRPr>
            </a:lvl3pPr>
            <a:lvl4pPr marL="1371600" indent="0">
              <a:buClr>
                <a:srgbClr val="007FA3"/>
              </a:buClr>
              <a:buNone/>
              <a:defRPr lang="en-US" dirty="0">
                <a:solidFill>
                  <a:schemeClr val="bg1"/>
                </a:solidFill>
              </a:defRPr>
            </a:lvl4pPr>
            <a:lvl5pPr marL="1828800" indent="0">
              <a:buClr>
                <a:srgbClr val="007FA3"/>
              </a:buClr>
              <a:buNone/>
              <a:defRPr lang="en-US" dirty="0">
                <a:solidFill>
                  <a:schemeClr val="bg1"/>
                </a:solidFill>
              </a:defRPr>
            </a:lvl5pPr>
            <a:lvl6pPr marL="2286000" indent="0">
              <a:buClr>
                <a:srgbClr val="007FA3"/>
              </a:buClr>
              <a:buNone/>
              <a:defRPr lang="en-US" dirty="0">
                <a:solidFill>
                  <a:schemeClr val="bg1"/>
                </a:solidFill>
              </a:defRPr>
            </a:lvl6pPr>
            <a:lvl7pPr marL="2743200" indent="0">
              <a:buClr>
                <a:srgbClr val="007FA3"/>
              </a:buClr>
              <a:buNone/>
              <a:defRPr lang="en-US" dirty="0">
                <a:solidFill>
                  <a:schemeClr val="bg1"/>
                </a:solidFill>
              </a:defRPr>
            </a:lvl7pPr>
            <a:lvl8pPr marL="3200400" indent="0">
              <a:buClr>
                <a:srgbClr val="007FA3"/>
              </a:buClr>
              <a:buNone/>
              <a:defRPr lang="en-US" dirty="0">
                <a:solidFill>
                  <a:schemeClr val="bg1"/>
                </a:solidFill>
              </a:defRPr>
            </a:lvl8pPr>
            <a:lvl9pPr marL="3657600" indent="0">
              <a:buClr>
                <a:srgbClr val="007FA3"/>
              </a:buClr>
              <a:buNone/>
              <a:defRPr lang="en-US" dirty="0">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8" name="Content Placeholder 2"/>
          <p:cNvSpPr>
            <a:spLocks noGrp="1"/>
          </p:cNvSpPr>
          <p:nvPr>
            <p:ph idx="20"/>
          </p:nvPr>
        </p:nvSpPr>
        <p:spPr>
          <a:xfrm>
            <a:off x="5994400" y="4953000"/>
            <a:ext cx="5588000" cy="731520"/>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2050404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609600" y="215372"/>
            <a:ext cx="109728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609600" y="903514"/>
            <a:ext cx="109728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6705600" y="1447801"/>
            <a:ext cx="48768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6705600" y="3200401"/>
            <a:ext cx="48768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125292" y="6165338"/>
            <a:ext cx="1146048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1/29/2019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4" name="Text Placeholder 13"/>
          <p:cNvSpPr>
            <a:spLocks noGrp="1"/>
          </p:cNvSpPr>
          <p:nvPr>
            <p:ph type="body" sz="quarter" idx="16" hasCustomPrompt="1"/>
          </p:nvPr>
        </p:nvSpPr>
        <p:spPr>
          <a:xfrm>
            <a:off x="1999488" y="6428232"/>
            <a:ext cx="8229600" cy="274320"/>
          </a:xfr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kern="1200" dirty="0">
                <a:solidFill>
                  <a:schemeClr val="tx1"/>
                </a:solidFill>
                <a:latin typeface="Verdana"/>
                <a:ea typeface="Verdana" panose="020B0604030504040204" pitchFamily="34" charset="0"/>
                <a:cs typeface="Verdana" panose="020B0604030504040204" pitchFamily="34" charset="0"/>
              </a:rPr>
              <a:t>Copyright © 2019 Pearson Canada Inc.</a:t>
            </a:r>
          </a:p>
        </p:txBody>
      </p:sp>
      <p:pic>
        <p:nvPicPr>
          <p:cNvPr id="12" name="Shape 15" descr="Pearson Logo"/>
          <p:cNvPicPr preferRelativeResize="0"/>
          <p:nvPr userDrawn="1"/>
        </p:nvPicPr>
        <p:blipFill rotWithShape="1">
          <a:blip r:embed="rId2" cstate="print">
            <a:alphaModFix/>
          </a:blip>
          <a:srcRect/>
          <a:stretch/>
        </p:blipFill>
        <p:spPr>
          <a:xfrm>
            <a:off x="591963" y="6429709"/>
            <a:ext cx="1223999" cy="279914"/>
          </a:xfrm>
          <a:prstGeom prst="rect">
            <a:avLst/>
          </a:prstGeom>
          <a:noFill/>
          <a:ln>
            <a:noFill/>
          </a:ln>
        </p:spPr>
      </p:pic>
      <p:sp>
        <p:nvSpPr>
          <p:cNvPr id="13" name="Slide Number Placeholder 4"/>
          <p:cNvSpPr txBox="1">
            <a:spLocks/>
          </p:cNvSpPr>
          <p:nvPr userDrawn="1"/>
        </p:nvSpPr>
        <p:spPr>
          <a:xfrm>
            <a:off x="10508341" y="6428232"/>
            <a:ext cx="12192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3 -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609600" y="215372"/>
            <a:ext cx="109728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609600" y="816430"/>
            <a:ext cx="109728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609600" y="1600201"/>
            <a:ext cx="10972800" cy="4525963"/>
          </a:xfrm>
        </p:spPr>
        <p:txBody>
          <a:bodyPr/>
          <a:lstStyle>
            <a:lvl1pPr>
              <a:defRPr sz="24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125292" y="6172201"/>
            <a:ext cx="1146048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1/29/2019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0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125292" y="6172201"/>
            <a:ext cx="11460480" cy="235463"/>
          </a:xfrm>
        </p:spPr>
        <p:txBody>
          <a:bodyPr/>
          <a:lstStyle/>
          <a:p>
            <a:endParaRPr lang="en-US" dirty="0"/>
          </a:p>
        </p:txBody>
      </p:sp>
      <p:sp>
        <p:nvSpPr>
          <p:cNvPr id="9" name="Date Placeholder 3"/>
          <p:cNvSpPr>
            <a:spLocks noGrp="1"/>
          </p:cNvSpPr>
          <p:nvPr>
            <p:ph type="dt" sz="half" idx="10"/>
          </p:nvPr>
        </p:nvSpPr>
        <p:spPr>
          <a:xfrm>
            <a:off x="8447617" y="113072"/>
            <a:ext cx="2844800" cy="182880"/>
          </a:xfrm>
        </p:spPr>
        <p:txBody>
          <a:bodyPr/>
          <a:lstStyle/>
          <a:p>
            <a:fld id="{A9DF6EFB-3F44-496C-A842-1E0B3D3B975A}" type="datetimeFigureOut">
              <a:rPr lang="en-US" smtClean="0"/>
              <a:pPr/>
              <a:t>1/29/2019</a:t>
            </a:fld>
            <a:endParaRPr lang="en-US" dirty="0"/>
          </a:p>
        </p:txBody>
      </p:sp>
      <p:sp>
        <p:nvSpPr>
          <p:cNvPr id="10" name="Slide Number Placeholder 5"/>
          <p:cNvSpPr>
            <a:spLocks noGrp="1"/>
          </p:cNvSpPr>
          <p:nvPr>
            <p:ph type="sldNum" sz="quarter" idx="12"/>
          </p:nvPr>
        </p:nvSpPr>
        <p:spPr>
          <a:xfrm>
            <a:off x="11292417" y="113072"/>
            <a:ext cx="735711"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lang="en-US" dirty="0" smtClean="0"/>
            </a:lvl1pPr>
            <a:lvl2pPr marL="569913" indent="-285750">
              <a:buClr>
                <a:srgbClr val="007FA3"/>
              </a:buClr>
              <a:defRPr lang="en-US" dirty="0" smtClean="0"/>
            </a:lvl2pPr>
            <a:lvl3pPr>
              <a:buClr>
                <a:srgbClr val="007FA3"/>
              </a:buClr>
              <a:defRPr lang="en-US" dirty="0" smtClean="0"/>
            </a:lvl3pPr>
            <a:lvl4pPr>
              <a:buClr>
                <a:srgbClr val="007FA3"/>
              </a:buClr>
              <a:defRPr lang="en-US" dirty="0" smtClean="0"/>
            </a:lvl4pPr>
            <a:lvl5pPr>
              <a:buClr>
                <a:srgbClr val="007FA3"/>
              </a:buClr>
              <a:defRPr lang="en-US" dirty="0" smtClean="0"/>
            </a:lvl5pPr>
            <a:lvl6pPr>
              <a:buClr>
                <a:srgbClr val="007FA3"/>
              </a:buClr>
              <a:defRPr lang="en-US" dirty="0" smtClean="0"/>
            </a:lvl6pPr>
            <a:lvl7pPr>
              <a:buClr>
                <a:srgbClr val="007FA3"/>
              </a:buClr>
              <a:defRPr lang="en-US" dirty="0" smtClean="0"/>
            </a:lvl7pPr>
            <a:lvl8pPr>
              <a:buClr>
                <a:srgbClr val="007FA3"/>
              </a:buClr>
              <a:defRPr lang="en-US" dirty="0" smtClean="0"/>
            </a:lvl8pPr>
            <a:lvl9pPr>
              <a:buClr>
                <a:srgbClr val="007FA3"/>
              </a:buClr>
              <a:defRPr lang="en-US" dirty="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1/29/2019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609600" y="228600"/>
            <a:ext cx="109728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609600" y="5368160"/>
            <a:ext cx="109728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125292" y="6172201"/>
            <a:ext cx="1146048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1/29/2019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3" name="TextBox 12"/>
          <p:cNvSpPr txBox="1"/>
          <p:nvPr userDrawn="1"/>
        </p:nvSpPr>
        <p:spPr>
          <a:xfrm>
            <a:off x="2002971" y="6429975"/>
            <a:ext cx="82296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kern="1200" dirty="0">
                <a:solidFill>
                  <a:schemeClr val="tx1"/>
                </a:solidFill>
                <a:latin typeface="Verdana"/>
                <a:ea typeface="Verdana" panose="020B0604030504040204" pitchFamily="34" charset="0"/>
                <a:cs typeface="Verdana" panose="020B0604030504040204" pitchFamily="34" charset="0"/>
              </a:rPr>
              <a:t>Copyright © 2019 Pearson Canada Inc.</a:t>
            </a:r>
          </a:p>
        </p:txBody>
      </p:sp>
      <p:pic>
        <p:nvPicPr>
          <p:cNvPr id="14" name="Shape 15" descr="Pearson Logo"/>
          <p:cNvPicPr preferRelativeResize="0"/>
          <p:nvPr userDrawn="1"/>
        </p:nvPicPr>
        <p:blipFill rotWithShape="1">
          <a:blip r:embed="rId2" cstate="print">
            <a:alphaModFix/>
          </a:blip>
          <a:srcRect/>
          <a:stretch/>
        </p:blipFill>
        <p:spPr>
          <a:xfrm>
            <a:off x="591963" y="6429709"/>
            <a:ext cx="1223999" cy="279914"/>
          </a:xfrm>
          <a:prstGeom prst="rect">
            <a:avLst/>
          </a:prstGeom>
          <a:noFill/>
          <a:ln>
            <a:noFill/>
          </a:ln>
        </p:spPr>
      </p:pic>
      <p:sp>
        <p:nvSpPr>
          <p:cNvPr id="15" name="Slide Number Placeholder 4"/>
          <p:cNvSpPr txBox="1">
            <a:spLocks/>
          </p:cNvSpPr>
          <p:nvPr userDrawn="1"/>
        </p:nvSpPr>
        <p:spPr>
          <a:xfrm>
            <a:off x="10508341" y="6428232"/>
            <a:ext cx="12192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3 -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2163763"/>
          </a:xfrm>
        </p:spPr>
        <p:txBody>
          <a:bodyPr/>
          <a:lstStyle>
            <a:lvl1pPr>
              <a:defRPr lang="en-US" dirty="0"/>
            </a:lvl1pPr>
            <a:lvl2pPr>
              <a:defRPr lang="en-US" dirty="0"/>
            </a:lvl2pPr>
            <a:lvl3pPr>
              <a:defRPr lang="en-US" dirty="0"/>
            </a:lvl3pPr>
            <a:lvl4pPr>
              <a:defRPr lang="en-US" dirty="0"/>
            </a:lvl4pPr>
            <a:lvl5pPr>
              <a:defRPr lang="en-US" dirty="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609600" y="3962401"/>
            <a:ext cx="10972800" cy="2163763"/>
          </a:xfrm>
        </p:spPr>
        <p:txBody>
          <a:bodyPr/>
          <a:lstStyle>
            <a:lvl1pPr>
              <a:defRPr lang="en-US" dirty="0"/>
            </a:lvl1pPr>
            <a:lvl2pPr>
              <a:defRPr lang="en-US" dirty="0"/>
            </a:lvl2pPr>
            <a:lvl3pPr>
              <a:defRPr lang="en-US" dirty="0"/>
            </a:lvl3pPr>
            <a:lvl4pPr>
              <a:defRPr lang="en-US" dirty="0"/>
            </a:lvl4pPr>
            <a:lvl5pPr>
              <a:defRPr lang="en-US" dirty="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1/29/2019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1447801"/>
            <a:ext cx="103632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899583" y="3962400"/>
            <a:ext cx="10392836" cy="1752600"/>
          </a:xfrm>
        </p:spPr>
        <p:txBody>
          <a:bodyPr anchor="t">
            <a:noAutofit/>
          </a:bodyPr>
          <a:lstStyle>
            <a:lvl1pPr marL="0" indent="0">
              <a:spcBef>
                <a:spcPts val="0"/>
              </a:spcBef>
              <a:buNone/>
              <a:defRPr sz="24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1/29/2019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125292" y="6172201"/>
            <a:ext cx="1146048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1/29/2019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15372"/>
            <a:ext cx="109728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125292" y="6172201"/>
            <a:ext cx="1146048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8447617" y="113072"/>
            <a:ext cx="28448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1/29/2019</a:t>
            </a:fld>
            <a:endParaRPr lang="en-US" dirty="0"/>
          </a:p>
        </p:txBody>
      </p:sp>
      <p:sp>
        <p:nvSpPr>
          <p:cNvPr id="6" name="Slide Number Placeholder 5"/>
          <p:cNvSpPr>
            <a:spLocks noGrp="1"/>
          </p:cNvSpPr>
          <p:nvPr>
            <p:ph type="sldNum" sz="quarter" idx="4"/>
          </p:nvPr>
        </p:nvSpPr>
        <p:spPr>
          <a:xfrm>
            <a:off x="11292417" y="113072"/>
            <a:ext cx="735711"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8" name="TextBox 7"/>
          <p:cNvSpPr txBox="1"/>
          <p:nvPr userDrawn="1"/>
        </p:nvSpPr>
        <p:spPr>
          <a:xfrm>
            <a:off x="2002971" y="6429975"/>
            <a:ext cx="82296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kern="1200" dirty="0">
                <a:solidFill>
                  <a:schemeClr val="tx1"/>
                </a:solidFill>
                <a:latin typeface="Verdana"/>
                <a:ea typeface="Verdana" panose="020B0604030504040204" pitchFamily="34" charset="0"/>
                <a:cs typeface="Verdana" panose="020B0604030504040204" pitchFamily="34" charset="0"/>
              </a:rPr>
              <a:t>Copyright © 2019 Pearson Canada Inc.</a:t>
            </a:r>
          </a:p>
        </p:txBody>
      </p:sp>
      <p:pic>
        <p:nvPicPr>
          <p:cNvPr id="9" name="Shape 15" descr="Pearson Logo"/>
          <p:cNvPicPr preferRelativeResize="0"/>
          <p:nvPr userDrawn="1"/>
        </p:nvPicPr>
        <p:blipFill rotWithShape="1">
          <a:blip r:embed="rId21" cstate="print">
            <a:alphaModFix/>
          </a:blip>
          <a:srcRect/>
          <a:stretch/>
        </p:blipFill>
        <p:spPr>
          <a:xfrm>
            <a:off x="591963" y="6429709"/>
            <a:ext cx="1223999" cy="279914"/>
          </a:xfrm>
          <a:prstGeom prst="rect">
            <a:avLst/>
          </a:prstGeom>
          <a:noFill/>
          <a:ln>
            <a:noFill/>
          </a:ln>
        </p:spPr>
      </p:pic>
      <p:sp>
        <p:nvSpPr>
          <p:cNvPr id="10" name="Slide Number Placeholder 4"/>
          <p:cNvSpPr txBox="1">
            <a:spLocks/>
          </p:cNvSpPr>
          <p:nvPr userDrawn="1"/>
        </p:nvSpPr>
        <p:spPr>
          <a:xfrm>
            <a:off x="10508341" y="6428232"/>
            <a:ext cx="12192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3 -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2" r:id="rId11"/>
    <p:sldLayoutId id="2147483663" r:id="rId12"/>
    <p:sldLayoutId id="2147483664" r:id="rId13"/>
    <p:sldLayoutId id="2147483665" r:id="rId14"/>
    <p:sldLayoutId id="2147483668" r:id="rId15"/>
    <p:sldLayoutId id="2147483669" r:id="rId16"/>
    <p:sldLayoutId id="2147483670" r:id="rId17"/>
    <p:sldLayoutId id="2147483671" r:id="rId18"/>
    <p:sldLayoutId id="2147483672" r:id="rId19"/>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48000"/>
            <a:lum/>
          </a:blip>
          <a:srcRect/>
          <a:stretch>
            <a:fillRect t="-9000" b="-9000"/>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5359376" y="1298135"/>
            <a:ext cx="4876800" cy="1292666"/>
          </a:xfrm>
        </p:spPr>
        <p:txBody>
          <a:bodyPr/>
          <a:lstStyle/>
          <a:p>
            <a:r>
              <a:rPr lang="en-US" b="1" dirty="0"/>
              <a:t>Marketing</a:t>
            </a:r>
            <a:r>
              <a:rPr lang="en-US" dirty="0"/>
              <a:t> </a:t>
            </a:r>
            <a:r>
              <a:rPr lang="en-US" b="1" dirty="0"/>
              <a:t>Intelligence</a:t>
            </a:r>
          </a:p>
        </p:txBody>
      </p:sp>
      <p:sp>
        <p:nvSpPr>
          <p:cNvPr id="6" name="Text Placeholder 5"/>
          <p:cNvSpPr>
            <a:spLocks noGrp="1"/>
          </p:cNvSpPr>
          <p:nvPr>
            <p:ph type="body" sz="quarter" idx="15"/>
          </p:nvPr>
        </p:nvSpPr>
        <p:spPr>
          <a:xfrm>
            <a:off x="5396387" y="2922738"/>
            <a:ext cx="4876800" cy="820227"/>
          </a:xfrm>
        </p:spPr>
        <p:txBody>
          <a:bodyPr/>
          <a:lstStyle/>
          <a:p>
            <a:r>
              <a:rPr lang="en-US" b="1" dirty="0"/>
              <a:t>Chapter 4</a:t>
            </a:r>
          </a:p>
        </p:txBody>
      </p:sp>
      <p:pic>
        <p:nvPicPr>
          <p:cNvPr id="9" name="Picture 2" descr="Front Cover: Think Marketing Third Edition by Tuckwell and Jaffey."/>
          <p:cNvPicPr>
            <a:picLocks noChangeAspect="1" noChangeArrowheads="1"/>
          </p:cNvPicPr>
          <p:nvPr/>
        </p:nvPicPr>
        <p:blipFill>
          <a:blip r:embed="rId4" cstate="print"/>
          <a:srcRect/>
          <a:stretch>
            <a:fillRect/>
          </a:stretch>
        </p:blipFill>
        <p:spPr bwMode="auto">
          <a:xfrm>
            <a:off x="1371600" y="1298134"/>
            <a:ext cx="3749040" cy="4941915"/>
          </a:xfrm>
          <a:prstGeom prst="rect">
            <a:avLst/>
          </a:prstGeom>
          <a:noFill/>
        </p:spPr>
      </p:pic>
    </p:spTree>
    <p:extLst>
      <p:ext uri="{BB962C8B-B14F-4D97-AF65-F5344CB8AC3E}">
        <p14:creationId xmlns:p14="http://schemas.microsoft.com/office/powerpoint/2010/main" val="577816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8229600" cy="546628"/>
          </a:xfrm>
        </p:spPr>
        <p:txBody>
          <a:bodyPr/>
          <a:lstStyle/>
          <a:p>
            <a:r>
              <a:rPr lang="en-US" dirty="0"/>
              <a:t>Primary Research Steps</a:t>
            </a:r>
          </a:p>
        </p:txBody>
      </p:sp>
      <p:pic>
        <p:nvPicPr>
          <p:cNvPr id="4098" name="Picture 2" descr="Figure 4.6 Primary Research Steps&#10;A chart shows primary research steps.&#10;The steps from top to bottom are as follows:&#10;○ Problem definition&#10;○ Objectives and hypothesis&#10;○ Sample design&#10;  • Whom to select&#10;  • How many to select&#10;  • What procedure to use to select&#10;○ Data collection methods &#10;  • Survey, observations, and experiment&#10;  • Qualitative and quantitative data&#10;  • Methodology (personal interview, telephone, mail, and online retriev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288875"/>
            <a:ext cx="5586035" cy="531304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ADBCF71-C146-4B1C-A1A9-E04F6291A27B}"/>
              </a:ext>
            </a:extLst>
          </p:cNvPr>
          <p:cNvSpPr txBox="1"/>
          <p:nvPr/>
        </p:nvSpPr>
        <p:spPr>
          <a:xfrm>
            <a:off x="6324600" y="1282612"/>
            <a:ext cx="4929565" cy="2862322"/>
          </a:xfrm>
          <a:prstGeom prst="rect">
            <a:avLst/>
          </a:prstGeom>
          <a:noFill/>
        </p:spPr>
        <p:txBody>
          <a:bodyPr wrap="square" rtlCol="0">
            <a:spAutoFit/>
          </a:bodyPr>
          <a:lstStyle/>
          <a:p>
            <a:pPr fontAlgn="auto">
              <a:spcBef>
                <a:spcPts val="1200"/>
              </a:spcBef>
              <a:defRPr/>
            </a:pPr>
            <a:r>
              <a:rPr lang="en-US" sz="2000" dirty="0"/>
              <a:t>Marketer Must:</a:t>
            </a:r>
          </a:p>
          <a:p>
            <a:pPr marL="457200" indent="-457200" fontAlgn="auto">
              <a:spcBef>
                <a:spcPts val="1200"/>
              </a:spcBef>
              <a:buFont typeface="+mj-lt"/>
              <a:buAutoNum type="arabicPeriod"/>
              <a:defRPr/>
            </a:pPr>
            <a:r>
              <a:rPr lang="en-US" sz="2000" dirty="0"/>
              <a:t>Identify the precise nature of the </a:t>
            </a:r>
            <a:r>
              <a:rPr lang="en-US" sz="2000" b="1" dirty="0"/>
              <a:t>problem</a:t>
            </a:r>
            <a:r>
              <a:rPr lang="en-US" sz="2000" dirty="0"/>
              <a:t>.</a:t>
            </a:r>
          </a:p>
          <a:p>
            <a:pPr marL="457200" indent="-457200" fontAlgn="auto">
              <a:spcBef>
                <a:spcPts val="1200"/>
              </a:spcBef>
              <a:buFont typeface="+mj-lt"/>
              <a:buAutoNum type="arabicPeriod"/>
              <a:defRPr/>
            </a:pPr>
            <a:r>
              <a:rPr lang="en-US" sz="2000" dirty="0"/>
              <a:t>Establish the </a:t>
            </a:r>
            <a:r>
              <a:rPr lang="en-US" sz="2000" b="1" dirty="0"/>
              <a:t>objectives </a:t>
            </a:r>
            <a:r>
              <a:rPr lang="en-US" sz="2000" dirty="0"/>
              <a:t>of the study</a:t>
            </a:r>
          </a:p>
          <a:p>
            <a:pPr marL="457200" indent="-457200" fontAlgn="auto">
              <a:spcBef>
                <a:spcPts val="1200"/>
              </a:spcBef>
              <a:buFont typeface="+mj-lt"/>
              <a:buAutoNum type="arabicPeriod"/>
              <a:defRPr/>
            </a:pPr>
            <a:r>
              <a:rPr lang="en-US" sz="2000" dirty="0"/>
              <a:t>The </a:t>
            </a:r>
            <a:r>
              <a:rPr lang="en-US" sz="2000" b="1" dirty="0"/>
              <a:t>hypotheses</a:t>
            </a:r>
            <a:r>
              <a:rPr lang="en-US" sz="2000" dirty="0"/>
              <a:t> is confirmed or refuted by the collected data.</a:t>
            </a:r>
            <a:endParaRPr lang="en-US" altLang="en-US" sz="2000" dirty="0"/>
          </a:p>
          <a:p>
            <a:pPr>
              <a:spcBef>
                <a:spcPts val="1200"/>
              </a:spcBef>
            </a:pPr>
            <a:endParaRPr lang="en-US" sz="2000" dirty="0" err="1"/>
          </a:p>
        </p:txBody>
      </p:sp>
    </p:spTree>
    <p:extLst>
      <p:ext uri="{BB962C8B-B14F-4D97-AF65-F5344CB8AC3E}">
        <p14:creationId xmlns:p14="http://schemas.microsoft.com/office/powerpoint/2010/main" val="318379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553"/>
            <a:ext cx="10972800" cy="1097280"/>
          </a:xfrm>
        </p:spPr>
        <p:txBody>
          <a:bodyPr/>
          <a:lstStyle/>
          <a:p>
            <a:r>
              <a:rPr lang="en-US" dirty="0"/>
              <a:t>Sample Design</a:t>
            </a:r>
          </a:p>
        </p:txBody>
      </p:sp>
      <p:sp>
        <p:nvSpPr>
          <p:cNvPr id="3" name="Content Placeholder 2"/>
          <p:cNvSpPr>
            <a:spLocks noGrp="1"/>
          </p:cNvSpPr>
          <p:nvPr>
            <p:ph idx="1"/>
          </p:nvPr>
        </p:nvSpPr>
        <p:spPr>
          <a:xfrm>
            <a:off x="457200" y="1219200"/>
            <a:ext cx="4648200" cy="1862774"/>
          </a:xfrm>
        </p:spPr>
        <p:txBody>
          <a:bodyPr/>
          <a:lstStyle/>
          <a:p>
            <a:pPr marL="457200" indent="-457200">
              <a:buFont typeface="+mj-lt"/>
              <a:buAutoNum type="arabicPeriod"/>
              <a:defRPr/>
            </a:pPr>
            <a:r>
              <a:rPr lang="en-US" dirty="0"/>
              <a:t>Define Population (Universe)</a:t>
            </a:r>
          </a:p>
          <a:p>
            <a:pPr marL="457200" indent="-457200">
              <a:buFont typeface="+mj-lt"/>
              <a:buAutoNum type="arabicPeriod"/>
              <a:defRPr/>
            </a:pPr>
            <a:r>
              <a:rPr lang="en-US" dirty="0"/>
              <a:t>Identify Sampling Frame</a:t>
            </a:r>
          </a:p>
          <a:p>
            <a:pPr marL="457200" indent="-457200">
              <a:buFont typeface="+mj-lt"/>
              <a:buAutoNum type="arabicPeriod"/>
              <a:defRPr/>
            </a:pPr>
            <a:r>
              <a:rPr lang="en-US" dirty="0"/>
              <a:t>Determine Type of Sample</a:t>
            </a:r>
          </a:p>
          <a:p>
            <a:pPr marL="457200" indent="-457200">
              <a:buFont typeface="+mj-lt"/>
              <a:buAutoNum type="arabicPeriod"/>
              <a:defRPr/>
            </a:pPr>
            <a:r>
              <a:rPr lang="en-US" dirty="0"/>
              <a:t>Determine Sample Size</a:t>
            </a:r>
            <a:endParaRPr lang="en-US" altLang="en-US" dirty="0"/>
          </a:p>
        </p:txBody>
      </p:sp>
      <p:pic>
        <p:nvPicPr>
          <p:cNvPr id="5" name="Picture 4">
            <a:extLst>
              <a:ext uri="{FF2B5EF4-FFF2-40B4-BE49-F238E27FC236}">
                <a16:creationId xmlns:a16="http://schemas.microsoft.com/office/drawing/2014/main" id="{0E67DEA4-43F9-4D35-947F-F14B74E2FE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2025" y="439753"/>
            <a:ext cx="4874500" cy="3234374"/>
          </a:xfrm>
          <a:prstGeom prst="rect">
            <a:avLst/>
          </a:prstGeom>
          <a:ln>
            <a:noFill/>
          </a:ln>
          <a:effectLst>
            <a:outerShdw blurRad="292100" dist="139700" dir="2700000" algn="tl" rotWithShape="0">
              <a:srgbClr val="333333">
                <a:alpha val="65000"/>
              </a:srgbClr>
            </a:outerShdw>
          </a:effectLst>
        </p:spPr>
      </p:pic>
      <p:sp>
        <p:nvSpPr>
          <p:cNvPr id="6" name="Content Placeholder 2">
            <a:extLst>
              <a:ext uri="{FF2B5EF4-FFF2-40B4-BE49-F238E27FC236}">
                <a16:creationId xmlns:a16="http://schemas.microsoft.com/office/drawing/2014/main" id="{9D1730CF-5F47-4853-862B-EA593F18EA2C}"/>
              </a:ext>
            </a:extLst>
          </p:cNvPr>
          <p:cNvSpPr txBox="1">
            <a:spLocks/>
          </p:cNvSpPr>
          <p:nvPr/>
        </p:nvSpPr>
        <p:spPr>
          <a:xfrm>
            <a:off x="359026" y="4085920"/>
            <a:ext cx="11473947" cy="2768948"/>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a:spcBef>
                <a:spcPts val="1200"/>
              </a:spcBef>
            </a:pPr>
            <a:r>
              <a:rPr lang="en-US" altLang="en-US" sz="2000" b="1" dirty="0"/>
              <a:t>Population </a:t>
            </a:r>
            <a:r>
              <a:rPr lang="en-US" altLang="en-US" sz="2000" dirty="0"/>
              <a:t>– a group of people having certain age, gender or other demographic characteristics.</a:t>
            </a:r>
          </a:p>
          <a:p>
            <a:pPr>
              <a:spcBef>
                <a:spcPts val="1200"/>
              </a:spcBef>
            </a:pPr>
            <a:r>
              <a:rPr lang="en-US" altLang="en-US" sz="2000" b="1" dirty="0"/>
              <a:t>Sampling Frame </a:t>
            </a:r>
            <a:r>
              <a:rPr lang="en-US" altLang="en-US" sz="2000" dirty="0"/>
              <a:t>– A listing that can be used for reaching a population.</a:t>
            </a:r>
          </a:p>
          <a:p>
            <a:pPr>
              <a:spcBef>
                <a:spcPts val="1200"/>
              </a:spcBef>
            </a:pPr>
            <a:r>
              <a:rPr lang="en-US" altLang="en-US" sz="2000" b="1" dirty="0"/>
              <a:t>Type of Sample</a:t>
            </a:r>
            <a:r>
              <a:rPr lang="en-US" altLang="en-US" sz="2000" dirty="0"/>
              <a:t> – Either a </a:t>
            </a:r>
            <a:r>
              <a:rPr lang="en-US" altLang="en-US" sz="2000" b="1" dirty="0"/>
              <a:t>probability sample </a:t>
            </a:r>
            <a:r>
              <a:rPr lang="en-US" altLang="en-US" sz="2000" dirty="0"/>
              <a:t>in which respondents have a known and equal chance of being selected or </a:t>
            </a:r>
            <a:r>
              <a:rPr lang="en-US" altLang="en-US" sz="2000" b="1" dirty="0"/>
              <a:t>non-probability sample </a:t>
            </a:r>
            <a:r>
              <a:rPr lang="en-US" altLang="en-US" sz="2000" dirty="0"/>
              <a:t>in which respondents have an unknown chance of selection. </a:t>
            </a:r>
          </a:p>
          <a:p>
            <a:pPr>
              <a:spcBef>
                <a:spcPts val="1200"/>
              </a:spcBef>
            </a:pPr>
            <a:r>
              <a:rPr lang="en-US" altLang="en-US" sz="2000" b="1" dirty="0"/>
              <a:t>Sample Size </a:t>
            </a:r>
            <a:r>
              <a:rPr lang="en-US" altLang="en-US" sz="2000" dirty="0"/>
              <a:t>– determining how many respondents are required to produce accurate results.</a:t>
            </a:r>
          </a:p>
        </p:txBody>
      </p:sp>
    </p:spTree>
    <p:extLst>
      <p:ext uri="{BB962C8B-B14F-4D97-AF65-F5344CB8AC3E}">
        <p14:creationId xmlns:p14="http://schemas.microsoft.com/office/powerpoint/2010/main" val="1658176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0478"/>
            <a:ext cx="8229600" cy="546628"/>
          </a:xfrm>
        </p:spPr>
        <p:txBody>
          <a:bodyPr/>
          <a:lstStyle/>
          <a:p>
            <a:r>
              <a:rPr lang="en-US" dirty="0"/>
              <a:t>Data Collection Methods </a:t>
            </a:r>
          </a:p>
        </p:txBody>
      </p:sp>
      <p:pic>
        <p:nvPicPr>
          <p:cNvPr id="5122" name="Picture 2" descr="Figure 4.7 Data Collection Methods&#10;A diagram shows three different types of data collection  methods.&#10;The methods shown are:&#10;○ Observation&#10;   • Behaviour of respondent is observed by personal, mechanical, or electronic means&#10;○ Experiments&#10;   • The manipulation of variables under controlled conditions to observe respondents' reactions&#10;  • Good for testing marketing influences (for example product formula changes, package design alternatives, advertising copy tests&#10;○ Survey&#10;  • A systematic collection of data made by communicating with a representative sample, usually by using a questionnaire&#10;  • Disguised or undisguised, structured or unstructured formats are used."/>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0" y="778922"/>
            <a:ext cx="6858000" cy="6056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330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046C4-CA28-42D0-880F-814AE2320F33}"/>
              </a:ext>
            </a:extLst>
          </p:cNvPr>
          <p:cNvSpPr>
            <a:spLocks noGrp="1"/>
          </p:cNvSpPr>
          <p:nvPr>
            <p:ph type="title"/>
          </p:nvPr>
        </p:nvSpPr>
        <p:spPr/>
        <p:txBody>
          <a:bodyPr/>
          <a:lstStyle/>
          <a:p>
            <a:r>
              <a:rPr lang="en-US" dirty="0"/>
              <a:t>Qualitative vs. Quantitative?</a:t>
            </a:r>
          </a:p>
        </p:txBody>
      </p:sp>
      <p:sp>
        <p:nvSpPr>
          <p:cNvPr id="3" name="Content Placeholder 2">
            <a:extLst>
              <a:ext uri="{FF2B5EF4-FFF2-40B4-BE49-F238E27FC236}">
                <a16:creationId xmlns:a16="http://schemas.microsoft.com/office/drawing/2014/main" id="{485E88B3-BD5E-4204-BF54-EF0D84921779}"/>
              </a:ext>
            </a:extLst>
          </p:cNvPr>
          <p:cNvSpPr>
            <a:spLocks noGrp="1"/>
          </p:cNvSpPr>
          <p:nvPr>
            <p:ph idx="1"/>
          </p:nvPr>
        </p:nvSpPr>
        <p:spPr>
          <a:xfrm>
            <a:off x="609600" y="1600201"/>
            <a:ext cx="9144000" cy="4525963"/>
          </a:xfrm>
        </p:spPr>
        <p:txBody>
          <a:bodyPr/>
          <a:lstStyle/>
          <a:p>
            <a:pPr marL="0" indent="0">
              <a:buNone/>
            </a:pPr>
            <a:r>
              <a:rPr lang="en-US" altLang="en-US" dirty="0"/>
              <a:t>? Data collected from </a:t>
            </a:r>
            <a:r>
              <a:rPr lang="en-US" altLang="en-US" b="1" u="sng" dirty="0"/>
              <a:t>small samples</a:t>
            </a:r>
            <a:r>
              <a:rPr lang="en-US" altLang="en-US" b="1" dirty="0"/>
              <a:t> </a:t>
            </a:r>
            <a:r>
              <a:rPr lang="en-US" altLang="en-US" dirty="0"/>
              <a:t>in a controlled environment (e.g., a </a:t>
            </a:r>
            <a:r>
              <a:rPr lang="en-US" altLang="en-US" b="1" dirty="0"/>
              <a:t>focus group</a:t>
            </a:r>
            <a:r>
              <a:rPr lang="en-US" altLang="en-US" dirty="0"/>
              <a:t>). </a:t>
            </a:r>
          </a:p>
          <a:p>
            <a:pPr marL="0" indent="0">
              <a:buNone/>
            </a:pPr>
            <a:r>
              <a:rPr lang="en-US" altLang="en-US" dirty="0"/>
              <a:t>? Data collected from </a:t>
            </a:r>
            <a:r>
              <a:rPr lang="en-US" altLang="en-US" b="1" u="sng" dirty="0"/>
              <a:t>large samples</a:t>
            </a:r>
            <a:r>
              <a:rPr lang="en-US" altLang="en-US" dirty="0"/>
              <a:t>. Analysis and interpretation rely on numbers and percentages obtained from data collected from a structured questionnaire. </a:t>
            </a:r>
          </a:p>
          <a:p>
            <a:endParaRPr lang="en-US" dirty="0"/>
          </a:p>
        </p:txBody>
      </p:sp>
      <p:sp>
        <p:nvSpPr>
          <p:cNvPr id="4" name="Rectangle 3">
            <a:extLst>
              <a:ext uri="{FF2B5EF4-FFF2-40B4-BE49-F238E27FC236}">
                <a16:creationId xmlns:a16="http://schemas.microsoft.com/office/drawing/2014/main" id="{2CDB6ABE-ACC7-43D1-9F2C-13BB9B20F778}"/>
              </a:ext>
            </a:extLst>
          </p:cNvPr>
          <p:cNvSpPr/>
          <p:nvPr/>
        </p:nvSpPr>
        <p:spPr>
          <a:xfrm>
            <a:off x="762000" y="4065821"/>
            <a:ext cx="6930102" cy="1200329"/>
          </a:xfrm>
          <a:prstGeom prst="rect">
            <a:avLst/>
          </a:prstGeom>
          <a:noFill/>
        </p:spPr>
        <p:txBody>
          <a:bodyPr wrap="none" lIns="91440" tIns="45720" rIns="91440" bIns="45720">
            <a:spAutoFit/>
          </a:bodyPr>
          <a:lstStyle/>
          <a:p>
            <a:pPr algn="ct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attitudes vs. who, what, when, </a:t>
            </a:r>
            <a:b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how many, how often</a:t>
            </a:r>
          </a:p>
        </p:txBody>
      </p:sp>
      <p:sp>
        <p:nvSpPr>
          <p:cNvPr id="5" name="Content Placeholder 3">
            <a:extLst>
              <a:ext uri="{FF2B5EF4-FFF2-40B4-BE49-F238E27FC236}">
                <a16:creationId xmlns:a16="http://schemas.microsoft.com/office/drawing/2014/main" id="{8E5A6A8F-8C6B-43F8-BAE8-B11A6075E05A}"/>
              </a:ext>
            </a:extLst>
          </p:cNvPr>
          <p:cNvSpPr txBox="1">
            <a:spLocks/>
          </p:cNvSpPr>
          <p:nvPr/>
        </p:nvSpPr>
        <p:spPr>
          <a:xfrm>
            <a:off x="612732" y="1333500"/>
            <a:ext cx="9521868" cy="4792664"/>
          </a:xfrm>
          <a:prstGeom prst="rect">
            <a:avLst/>
          </a:prstGeom>
          <a:solidFill>
            <a:schemeClr val="bg1"/>
          </a:solidFill>
          <a:ln>
            <a:solidFill>
              <a:schemeClr val="tx1"/>
            </a:solidFill>
          </a:ln>
        </p:spPr>
        <p:txBody>
          <a:bodyPr vert="horz" lIns="45720" tIns="45720" rIns="45720" bIns="45720" numCol="2" spcCol="274320" rtlCol="0">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b="1" dirty="0"/>
              <a:t>Qualitative Research</a:t>
            </a:r>
          </a:p>
          <a:p>
            <a:pPr marL="228600" indent="-228600">
              <a:spcBef>
                <a:spcPts val="900"/>
              </a:spcBef>
              <a:buClrTx/>
            </a:pPr>
            <a:r>
              <a:rPr lang="en-US" sz="2000" dirty="0"/>
              <a:t>Collected from a small sample group</a:t>
            </a:r>
          </a:p>
          <a:p>
            <a:pPr marL="228600" indent="-228600">
              <a:spcBef>
                <a:spcPts val="600"/>
              </a:spcBef>
              <a:buClrTx/>
            </a:pPr>
            <a:r>
              <a:rPr lang="en-US" sz="2000" dirty="0"/>
              <a:t>Question format is unstructured</a:t>
            </a:r>
          </a:p>
          <a:p>
            <a:pPr marL="228600" indent="-228600">
              <a:spcBef>
                <a:spcPts val="600"/>
              </a:spcBef>
              <a:buClrTx/>
            </a:pPr>
            <a:r>
              <a:rPr lang="en-US" sz="2000" dirty="0"/>
              <a:t>Questions deal with why people act, do, purchase, etc.</a:t>
            </a:r>
          </a:p>
          <a:p>
            <a:pPr marL="228600" indent="-228600">
              <a:spcBef>
                <a:spcPts val="600"/>
              </a:spcBef>
              <a:buClrTx/>
            </a:pPr>
            <a:r>
              <a:rPr lang="en-US" sz="2000" dirty="0"/>
              <a:t>Small sample poses reliability (of data) problems</a:t>
            </a:r>
          </a:p>
          <a:p>
            <a:pPr marL="0" indent="0">
              <a:spcBef>
                <a:spcPts val="15000"/>
              </a:spcBef>
              <a:buFont typeface="Arial" panose="020B0604020202020204" pitchFamily="34" charset="0"/>
              <a:buNone/>
            </a:pPr>
            <a:r>
              <a:rPr lang="en-US" b="1" dirty="0"/>
              <a:t>Quantitative Research</a:t>
            </a:r>
          </a:p>
          <a:p>
            <a:pPr marL="228600" indent="-228600">
              <a:spcBef>
                <a:spcPts val="900"/>
              </a:spcBef>
              <a:buClrTx/>
            </a:pPr>
            <a:r>
              <a:rPr lang="en-US" sz="2000" dirty="0"/>
              <a:t>Collected data from a truly</a:t>
            </a:r>
          </a:p>
          <a:p>
            <a:pPr marL="228600" indent="-228600">
              <a:spcBef>
                <a:spcPts val="600"/>
              </a:spcBef>
              <a:buClrTx/>
            </a:pPr>
            <a:r>
              <a:rPr lang="en-US" sz="2000" dirty="0"/>
              <a:t>representative sample (e.g., 200–300 people who represent a specified target market)</a:t>
            </a:r>
          </a:p>
          <a:p>
            <a:pPr marL="228600" indent="-228600">
              <a:spcBef>
                <a:spcPts val="600"/>
              </a:spcBef>
              <a:buClrTx/>
            </a:pPr>
            <a:r>
              <a:rPr lang="en-US" sz="2000" dirty="0"/>
              <a:t>Structured format (e.g., questionnaire with predetermined responses) is common</a:t>
            </a:r>
          </a:p>
          <a:p>
            <a:pPr marL="228600" indent="-228600">
              <a:spcBef>
                <a:spcPts val="600"/>
              </a:spcBef>
              <a:buClrTx/>
            </a:pPr>
            <a:r>
              <a:rPr lang="en-US" sz="2000" dirty="0"/>
              <a:t>Questions deal with “what,” “when,” “who,” “how many,” and “how often”</a:t>
            </a:r>
          </a:p>
          <a:p>
            <a:pPr marL="228600" indent="-228600">
              <a:spcBef>
                <a:spcPts val="600"/>
              </a:spcBef>
              <a:buClrTx/>
            </a:pPr>
            <a:r>
              <a:rPr lang="en-US" sz="2000" dirty="0"/>
              <a:t>Data are statistically reliable; degree of error can be calculated</a:t>
            </a:r>
          </a:p>
        </p:txBody>
      </p:sp>
      <p:sp>
        <p:nvSpPr>
          <p:cNvPr id="6" name="Content Placeholder 2">
            <a:extLst>
              <a:ext uri="{FF2B5EF4-FFF2-40B4-BE49-F238E27FC236}">
                <a16:creationId xmlns:a16="http://schemas.microsoft.com/office/drawing/2014/main" id="{CD8039DE-BACB-41F1-8476-8352039977E0}"/>
              </a:ext>
            </a:extLst>
          </p:cNvPr>
          <p:cNvSpPr txBox="1">
            <a:spLocks/>
          </p:cNvSpPr>
          <p:nvPr/>
        </p:nvSpPr>
        <p:spPr>
          <a:xfrm>
            <a:off x="539586" y="6365671"/>
            <a:ext cx="8382000" cy="3810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800" b="1">
                <a:solidFill>
                  <a:srgbClr val="C00000"/>
                </a:solidFill>
              </a:rPr>
              <a:t>Figure 4.9</a:t>
            </a:r>
            <a:r>
              <a:rPr lang="en-US" sz="1800">
                <a:solidFill>
                  <a:srgbClr val="C00000"/>
                </a:solidFill>
              </a:rPr>
              <a:t> Comparing Qualitative and Quantitative Research</a:t>
            </a:r>
            <a:endParaRPr lang="en-US" sz="1800" dirty="0">
              <a:solidFill>
                <a:srgbClr val="C00000"/>
              </a:solidFill>
            </a:endParaRPr>
          </a:p>
        </p:txBody>
      </p:sp>
    </p:spTree>
    <p:extLst>
      <p:ext uri="{BB962C8B-B14F-4D97-AF65-F5344CB8AC3E}">
        <p14:creationId xmlns:p14="http://schemas.microsoft.com/office/powerpoint/2010/main" val="113423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Methodology</a:t>
            </a:r>
          </a:p>
        </p:txBody>
      </p:sp>
      <p:sp>
        <p:nvSpPr>
          <p:cNvPr id="4" name="Content Placeholder 3"/>
          <p:cNvSpPr>
            <a:spLocks noGrp="1"/>
          </p:cNvSpPr>
          <p:nvPr>
            <p:ph idx="13"/>
          </p:nvPr>
        </p:nvSpPr>
        <p:spPr>
          <a:xfrm>
            <a:off x="762000" y="1722120"/>
            <a:ext cx="2667000" cy="731520"/>
          </a:xfrm>
        </p:spPr>
        <p:txBody>
          <a:bodyPr/>
          <a:lstStyle/>
          <a:p>
            <a:pPr algn="ctr">
              <a:spcBef>
                <a:spcPts val="0"/>
              </a:spcBef>
              <a:defRPr/>
            </a:pPr>
            <a:r>
              <a:rPr lang="en-US" b="1" dirty="0"/>
              <a:t>Personal Interview</a:t>
            </a:r>
          </a:p>
        </p:txBody>
      </p:sp>
      <p:sp>
        <p:nvSpPr>
          <p:cNvPr id="6" name="Content Placeholder 5"/>
          <p:cNvSpPr>
            <a:spLocks noGrp="1"/>
          </p:cNvSpPr>
          <p:nvPr>
            <p:ph idx="15"/>
          </p:nvPr>
        </p:nvSpPr>
        <p:spPr>
          <a:xfrm>
            <a:off x="762000" y="2819400"/>
            <a:ext cx="2667000" cy="731520"/>
          </a:xfrm>
        </p:spPr>
        <p:txBody>
          <a:bodyPr/>
          <a:lstStyle/>
          <a:p>
            <a:pPr algn="ctr">
              <a:spcBef>
                <a:spcPts val="0"/>
              </a:spcBef>
              <a:defRPr/>
            </a:pPr>
            <a:r>
              <a:rPr lang="en-US" b="1" dirty="0"/>
              <a:t>Telephone</a:t>
            </a:r>
          </a:p>
        </p:txBody>
      </p:sp>
      <p:sp>
        <p:nvSpPr>
          <p:cNvPr id="8" name="Content Placeholder 7"/>
          <p:cNvSpPr>
            <a:spLocks noGrp="1"/>
          </p:cNvSpPr>
          <p:nvPr>
            <p:ph idx="17"/>
          </p:nvPr>
        </p:nvSpPr>
        <p:spPr>
          <a:xfrm>
            <a:off x="762000" y="3962400"/>
            <a:ext cx="2667000" cy="731520"/>
          </a:xfrm>
        </p:spPr>
        <p:txBody>
          <a:bodyPr/>
          <a:lstStyle/>
          <a:p>
            <a:pPr algn="ctr"/>
            <a:r>
              <a:rPr lang="en-US" b="1" dirty="0"/>
              <a:t>Mail</a:t>
            </a:r>
          </a:p>
        </p:txBody>
      </p:sp>
      <p:sp>
        <p:nvSpPr>
          <p:cNvPr id="10" name="Content Placeholder 9"/>
          <p:cNvSpPr>
            <a:spLocks noGrp="1"/>
          </p:cNvSpPr>
          <p:nvPr>
            <p:ph idx="19"/>
          </p:nvPr>
        </p:nvSpPr>
        <p:spPr>
          <a:xfrm>
            <a:off x="762000" y="5105400"/>
            <a:ext cx="2667000" cy="731520"/>
          </a:xfrm>
        </p:spPr>
        <p:txBody>
          <a:bodyPr/>
          <a:lstStyle/>
          <a:p>
            <a:pPr algn="ctr"/>
            <a:r>
              <a:rPr lang="en-US" b="1" dirty="0"/>
              <a:t>Online</a:t>
            </a:r>
          </a:p>
        </p:txBody>
      </p:sp>
      <p:sp>
        <p:nvSpPr>
          <p:cNvPr id="11" name="Content Placeholder 10"/>
          <p:cNvSpPr>
            <a:spLocks noGrp="1"/>
          </p:cNvSpPr>
          <p:nvPr>
            <p:ph idx="20"/>
          </p:nvPr>
        </p:nvSpPr>
        <p:spPr>
          <a:xfrm>
            <a:off x="5105400" y="2057400"/>
            <a:ext cx="4876800" cy="3246120"/>
          </a:xfrm>
        </p:spPr>
        <p:txBody>
          <a:bodyPr/>
          <a:lstStyle/>
          <a:p>
            <a:pPr marL="0" indent="0">
              <a:spcBef>
                <a:spcPts val="3000"/>
              </a:spcBef>
              <a:buNone/>
              <a:defRPr/>
            </a:pPr>
            <a:r>
              <a:rPr lang="en-US" dirty="0"/>
              <a:t>Which option to use depends on: </a:t>
            </a:r>
          </a:p>
          <a:p>
            <a:pPr marL="457200" indent="-457200">
              <a:spcBef>
                <a:spcPts val="3000"/>
              </a:spcBef>
              <a:buFont typeface="+mj-lt"/>
              <a:buAutoNum type="arabicPeriod"/>
              <a:defRPr/>
            </a:pPr>
            <a:r>
              <a:rPr lang="en-US" i="1" dirty="0"/>
              <a:t>Nature of information sought</a:t>
            </a:r>
          </a:p>
          <a:p>
            <a:pPr marL="457200" indent="-457200">
              <a:spcBef>
                <a:spcPts val="3000"/>
              </a:spcBef>
              <a:buFont typeface="+mj-lt"/>
              <a:buAutoNum type="arabicPeriod"/>
              <a:defRPr/>
            </a:pPr>
            <a:r>
              <a:rPr lang="en-US" i="1" dirty="0"/>
              <a:t>Cost and time constraints</a:t>
            </a:r>
          </a:p>
          <a:p>
            <a:pPr marL="457200" indent="-457200">
              <a:spcBef>
                <a:spcPts val="3000"/>
              </a:spcBef>
              <a:buFont typeface="+mj-lt"/>
              <a:buAutoNum type="arabicPeriod"/>
              <a:defRPr/>
            </a:pPr>
            <a:r>
              <a:rPr lang="en-US" i="1" dirty="0"/>
              <a:t>Location of respondent</a:t>
            </a:r>
          </a:p>
        </p:txBody>
      </p:sp>
    </p:spTree>
    <p:extLst>
      <p:ext uri="{BB962C8B-B14F-4D97-AF65-F5344CB8AC3E}">
        <p14:creationId xmlns:p14="http://schemas.microsoft.com/office/powerpoint/2010/main" val="3956983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24176"/>
            <a:ext cx="8229600" cy="546628"/>
          </a:xfrm>
        </p:spPr>
        <p:txBody>
          <a:bodyPr/>
          <a:lstStyle/>
          <a:p>
            <a:r>
              <a:rPr lang="en-US" dirty="0"/>
              <a:t>Data Transfer and Processing</a:t>
            </a:r>
          </a:p>
        </p:txBody>
      </p:sp>
      <p:sp>
        <p:nvSpPr>
          <p:cNvPr id="4" name="Content Placeholder 3"/>
          <p:cNvSpPr>
            <a:spLocks noGrp="1"/>
          </p:cNvSpPr>
          <p:nvPr>
            <p:ph idx="13"/>
          </p:nvPr>
        </p:nvSpPr>
        <p:spPr>
          <a:xfrm>
            <a:off x="838200" y="1143000"/>
            <a:ext cx="2667000" cy="731520"/>
          </a:xfrm>
        </p:spPr>
        <p:txBody>
          <a:bodyPr/>
          <a:lstStyle/>
          <a:p>
            <a:pPr algn="ctr">
              <a:spcBef>
                <a:spcPts val="0"/>
              </a:spcBef>
              <a:defRPr/>
            </a:pPr>
            <a:r>
              <a:rPr lang="en-US" b="1" dirty="0"/>
              <a:t>Editing</a:t>
            </a:r>
          </a:p>
        </p:txBody>
      </p:sp>
      <p:sp>
        <p:nvSpPr>
          <p:cNvPr id="14" name="Right Arrow 13" descr="Right Arrow"/>
          <p:cNvSpPr/>
          <p:nvPr/>
        </p:nvSpPr>
        <p:spPr>
          <a:xfrm>
            <a:off x="3657535" y="1404298"/>
            <a:ext cx="762000" cy="266700"/>
          </a:xfrm>
          <a:prstGeom prst="rightArrow">
            <a:avLst/>
          </a:prstGeom>
          <a:solidFill>
            <a:srgbClr val="224B5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5" name="Content Placeholder 4"/>
          <p:cNvSpPr>
            <a:spLocks noGrp="1"/>
          </p:cNvSpPr>
          <p:nvPr>
            <p:ph idx="14"/>
          </p:nvPr>
        </p:nvSpPr>
        <p:spPr>
          <a:xfrm>
            <a:off x="4648200" y="1139868"/>
            <a:ext cx="4419600" cy="731520"/>
          </a:xfrm>
        </p:spPr>
        <p:txBody>
          <a:bodyPr/>
          <a:lstStyle/>
          <a:p>
            <a:pPr marL="0" indent="0">
              <a:buNone/>
            </a:pPr>
            <a:r>
              <a:rPr lang="en-US" altLang="en-US" sz="2000" i="1" dirty="0"/>
              <a:t>Questionnaires are reviewed for consistency and completeness. </a:t>
            </a:r>
          </a:p>
        </p:txBody>
      </p:sp>
      <p:sp>
        <p:nvSpPr>
          <p:cNvPr id="12" name="Down Arrow 11" descr="Down Arrow"/>
          <p:cNvSpPr/>
          <p:nvPr/>
        </p:nvSpPr>
        <p:spPr>
          <a:xfrm>
            <a:off x="2016036" y="1918648"/>
            <a:ext cx="265176" cy="548640"/>
          </a:xfrm>
          <a:prstGeom prst="downArrow">
            <a:avLst/>
          </a:prstGeom>
          <a:solidFill>
            <a:srgbClr val="224B5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b="1">
              <a:solidFill>
                <a:schemeClr val="bg1"/>
              </a:solidFill>
            </a:endParaRPr>
          </a:p>
        </p:txBody>
      </p:sp>
      <p:sp>
        <p:nvSpPr>
          <p:cNvPr id="6" name="Content Placeholder 5"/>
          <p:cNvSpPr>
            <a:spLocks noGrp="1"/>
          </p:cNvSpPr>
          <p:nvPr>
            <p:ph idx="15"/>
          </p:nvPr>
        </p:nvSpPr>
        <p:spPr>
          <a:xfrm>
            <a:off x="838200" y="2545080"/>
            <a:ext cx="2667000" cy="731520"/>
          </a:xfrm>
        </p:spPr>
        <p:txBody>
          <a:bodyPr/>
          <a:lstStyle/>
          <a:p>
            <a:pPr algn="ctr"/>
            <a:r>
              <a:rPr lang="en-US" b="1" dirty="0"/>
              <a:t>Data Transfer</a:t>
            </a:r>
          </a:p>
        </p:txBody>
      </p:sp>
      <p:sp>
        <p:nvSpPr>
          <p:cNvPr id="15" name="Right Arrow 14" descr="Right Arrow"/>
          <p:cNvSpPr/>
          <p:nvPr/>
        </p:nvSpPr>
        <p:spPr>
          <a:xfrm>
            <a:off x="3657535" y="2792390"/>
            <a:ext cx="762000" cy="266700"/>
          </a:xfrm>
          <a:prstGeom prst="rightArrow">
            <a:avLst/>
          </a:prstGeom>
          <a:solidFill>
            <a:srgbClr val="224B5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Content Placeholder 6"/>
          <p:cNvSpPr>
            <a:spLocks noGrp="1"/>
          </p:cNvSpPr>
          <p:nvPr>
            <p:ph idx="16"/>
          </p:nvPr>
        </p:nvSpPr>
        <p:spPr>
          <a:xfrm>
            <a:off x="4648200" y="2304476"/>
            <a:ext cx="4419600" cy="914400"/>
          </a:xfrm>
        </p:spPr>
        <p:txBody>
          <a:bodyPr/>
          <a:lstStyle/>
          <a:p>
            <a:pPr marL="0" indent="0">
              <a:buNone/>
            </a:pPr>
            <a:r>
              <a:rPr lang="en-US" altLang="en-US" sz="2000" i="1" dirty="0"/>
              <a:t>Responses to questions are transferred to a computer (if from a paper-based interview). </a:t>
            </a:r>
          </a:p>
        </p:txBody>
      </p:sp>
      <p:sp>
        <p:nvSpPr>
          <p:cNvPr id="13" name="Down Arrow 12" descr="Down Arrow"/>
          <p:cNvSpPr/>
          <p:nvPr/>
        </p:nvSpPr>
        <p:spPr>
          <a:xfrm>
            <a:off x="2012950" y="3340109"/>
            <a:ext cx="265176" cy="548640"/>
          </a:xfrm>
          <a:prstGeom prst="downArrow">
            <a:avLst/>
          </a:prstGeom>
          <a:solidFill>
            <a:srgbClr val="224B5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b="1">
              <a:solidFill>
                <a:schemeClr val="bg1"/>
              </a:solidFill>
            </a:endParaRPr>
          </a:p>
        </p:txBody>
      </p:sp>
      <p:sp>
        <p:nvSpPr>
          <p:cNvPr id="8" name="Content Placeholder 7"/>
          <p:cNvSpPr>
            <a:spLocks noGrp="1"/>
          </p:cNvSpPr>
          <p:nvPr>
            <p:ph idx="17"/>
          </p:nvPr>
        </p:nvSpPr>
        <p:spPr>
          <a:xfrm>
            <a:off x="838200" y="3941472"/>
            <a:ext cx="2667000" cy="731520"/>
          </a:xfrm>
        </p:spPr>
        <p:txBody>
          <a:bodyPr/>
          <a:lstStyle/>
          <a:p>
            <a:pPr algn="ctr"/>
            <a:r>
              <a:rPr lang="en-US" b="1" dirty="0"/>
              <a:t>Tabulation</a:t>
            </a:r>
          </a:p>
        </p:txBody>
      </p:sp>
      <p:sp>
        <p:nvSpPr>
          <p:cNvPr id="16" name="Right Arrow 15" descr="Right Arrow"/>
          <p:cNvSpPr/>
          <p:nvPr/>
        </p:nvSpPr>
        <p:spPr>
          <a:xfrm>
            <a:off x="3665495" y="4215738"/>
            <a:ext cx="762000" cy="266700"/>
          </a:xfrm>
          <a:prstGeom prst="rightArrow">
            <a:avLst/>
          </a:prstGeom>
          <a:solidFill>
            <a:srgbClr val="224B5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9" name="Content Placeholder 8"/>
          <p:cNvSpPr>
            <a:spLocks noGrp="1"/>
          </p:cNvSpPr>
          <p:nvPr>
            <p:ph idx="18"/>
          </p:nvPr>
        </p:nvSpPr>
        <p:spPr>
          <a:xfrm>
            <a:off x="4648200" y="3472268"/>
            <a:ext cx="4419600" cy="1569720"/>
          </a:xfrm>
        </p:spPr>
        <p:txBody>
          <a:bodyPr/>
          <a:lstStyle/>
          <a:p>
            <a:pPr marL="0" indent="0">
              <a:buNone/>
            </a:pPr>
            <a:r>
              <a:rPr lang="en-US" altLang="en-US" sz="2000" i="1" dirty="0"/>
              <a:t>Responses are counted for each question producing a </a:t>
            </a:r>
            <a:r>
              <a:rPr lang="en-US" altLang="en-US" sz="2000" b="1" i="1" dirty="0"/>
              <a:t>frequency distribution</a:t>
            </a:r>
            <a:r>
              <a:rPr lang="en-US" altLang="en-US" sz="2000" i="1" dirty="0"/>
              <a:t>. Numerous cross-tabulations are also made (analysis by demographic characteristic</a:t>
            </a:r>
            <a:r>
              <a:rPr lang="en-US" altLang="en-US" sz="2000" dirty="0"/>
              <a:t>.</a:t>
            </a:r>
          </a:p>
        </p:txBody>
      </p:sp>
    </p:spTree>
    <p:extLst>
      <p:ext uri="{BB962C8B-B14F-4D97-AF65-F5344CB8AC3E}">
        <p14:creationId xmlns:p14="http://schemas.microsoft.com/office/powerpoint/2010/main" val="856493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71959"/>
            <a:ext cx="8229600" cy="1080028"/>
          </a:xfrm>
        </p:spPr>
        <p:txBody>
          <a:bodyPr/>
          <a:lstStyle/>
          <a:p>
            <a:r>
              <a:rPr lang="en-US" dirty="0"/>
              <a:t>Data Analysis &amp; Interpretation</a:t>
            </a:r>
          </a:p>
        </p:txBody>
      </p:sp>
      <p:sp>
        <p:nvSpPr>
          <p:cNvPr id="4" name="Content Placeholder 3"/>
          <p:cNvSpPr>
            <a:spLocks noGrp="1"/>
          </p:cNvSpPr>
          <p:nvPr>
            <p:ph idx="13"/>
          </p:nvPr>
        </p:nvSpPr>
        <p:spPr>
          <a:xfrm>
            <a:off x="869515" y="2133600"/>
            <a:ext cx="2667000" cy="731520"/>
          </a:xfrm>
        </p:spPr>
        <p:txBody>
          <a:bodyPr/>
          <a:lstStyle/>
          <a:p>
            <a:pPr algn="ctr">
              <a:spcBef>
                <a:spcPts val="0"/>
              </a:spcBef>
              <a:defRPr/>
            </a:pPr>
            <a:r>
              <a:rPr lang="en-US" b="1" dirty="0"/>
              <a:t>Data Analysis</a:t>
            </a:r>
          </a:p>
        </p:txBody>
      </p:sp>
      <p:sp>
        <p:nvSpPr>
          <p:cNvPr id="14" name="Right Arrow 13" descr="Right Arrow"/>
          <p:cNvSpPr/>
          <p:nvPr/>
        </p:nvSpPr>
        <p:spPr>
          <a:xfrm>
            <a:off x="3577459" y="2356512"/>
            <a:ext cx="762000" cy="266700"/>
          </a:xfrm>
          <a:prstGeom prst="rightArrow">
            <a:avLst/>
          </a:prstGeom>
          <a:solidFill>
            <a:srgbClr val="224B5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5" name="Content Placeholder 4"/>
          <p:cNvSpPr>
            <a:spLocks noGrp="1"/>
          </p:cNvSpPr>
          <p:nvPr>
            <p:ph idx="14"/>
          </p:nvPr>
        </p:nvSpPr>
        <p:spPr>
          <a:xfrm>
            <a:off x="4679515" y="2188192"/>
            <a:ext cx="4419600" cy="731520"/>
          </a:xfrm>
        </p:spPr>
        <p:txBody>
          <a:bodyPr/>
          <a:lstStyle/>
          <a:p>
            <a:pPr marL="0" indent="0">
              <a:buNone/>
            </a:pPr>
            <a:r>
              <a:rPr lang="en-US" altLang="en-US" sz="2000" i="1" dirty="0"/>
              <a:t>An evaluation of each question to record observations. </a:t>
            </a:r>
          </a:p>
        </p:txBody>
      </p:sp>
      <p:sp>
        <p:nvSpPr>
          <p:cNvPr id="12" name="Down Arrow 11" descr="Down Arrow"/>
          <p:cNvSpPr/>
          <p:nvPr/>
        </p:nvSpPr>
        <p:spPr>
          <a:xfrm>
            <a:off x="2047351" y="2909248"/>
            <a:ext cx="265176" cy="548640"/>
          </a:xfrm>
          <a:prstGeom prst="downArrow">
            <a:avLst/>
          </a:prstGeom>
          <a:solidFill>
            <a:srgbClr val="224B5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b="1">
              <a:solidFill>
                <a:schemeClr val="bg1"/>
              </a:solidFill>
            </a:endParaRPr>
          </a:p>
        </p:txBody>
      </p:sp>
      <p:sp>
        <p:nvSpPr>
          <p:cNvPr id="6" name="Content Placeholder 5"/>
          <p:cNvSpPr>
            <a:spLocks noGrp="1"/>
          </p:cNvSpPr>
          <p:nvPr>
            <p:ph idx="15"/>
          </p:nvPr>
        </p:nvSpPr>
        <p:spPr>
          <a:xfrm>
            <a:off x="869515" y="3535680"/>
            <a:ext cx="2667000" cy="731520"/>
          </a:xfrm>
        </p:spPr>
        <p:txBody>
          <a:bodyPr/>
          <a:lstStyle/>
          <a:p>
            <a:pPr algn="ctr">
              <a:spcBef>
                <a:spcPts val="0"/>
              </a:spcBef>
              <a:defRPr/>
            </a:pPr>
            <a:r>
              <a:rPr lang="en-US" b="1" dirty="0"/>
              <a:t>Interpretation</a:t>
            </a:r>
          </a:p>
        </p:txBody>
      </p:sp>
      <p:sp>
        <p:nvSpPr>
          <p:cNvPr id="15" name="Right Arrow 14" descr="Right Arrow"/>
          <p:cNvSpPr/>
          <p:nvPr/>
        </p:nvSpPr>
        <p:spPr>
          <a:xfrm>
            <a:off x="3577459" y="3744604"/>
            <a:ext cx="762000" cy="266700"/>
          </a:xfrm>
          <a:prstGeom prst="rightArrow">
            <a:avLst/>
          </a:prstGeom>
          <a:solidFill>
            <a:srgbClr val="224B5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Content Placeholder 6"/>
          <p:cNvSpPr>
            <a:spLocks noGrp="1"/>
          </p:cNvSpPr>
          <p:nvPr>
            <p:ph idx="16"/>
          </p:nvPr>
        </p:nvSpPr>
        <p:spPr>
          <a:xfrm>
            <a:off x="4679515" y="3352800"/>
            <a:ext cx="4419600" cy="914400"/>
          </a:xfrm>
        </p:spPr>
        <p:txBody>
          <a:bodyPr/>
          <a:lstStyle/>
          <a:p>
            <a:pPr marL="0" indent="0">
              <a:buNone/>
            </a:pPr>
            <a:r>
              <a:rPr lang="en-US" altLang="en-US" sz="2000" i="1" dirty="0"/>
              <a:t>An assessment of accumulated data in relation to the problem, objectives, and hypotheses of the study. </a:t>
            </a:r>
          </a:p>
        </p:txBody>
      </p:sp>
    </p:spTree>
    <p:extLst>
      <p:ext uri="{BB962C8B-B14F-4D97-AF65-F5344CB8AC3E}">
        <p14:creationId xmlns:p14="http://schemas.microsoft.com/office/powerpoint/2010/main" val="1040202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Collection and Consumer Privacy</a:t>
            </a:r>
          </a:p>
        </p:txBody>
      </p:sp>
      <p:sp>
        <p:nvSpPr>
          <p:cNvPr id="3" name="Content Placeholder 2"/>
          <p:cNvSpPr>
            <a:spLocks noGrp="1"/>
          </p:cNvSpPr>
          <p:nvPr>
            <p:ph idx="1"/>
          </p:nvPr>
        </p:nvSpPr>
        <p:spPr/>
        <p:txBody>
          <a:bodyPr/>
          <a:lstStyle/>
          <a:p>
            <a:pPr>
              <a:spcBef>
                <a:spcPts val="3600"/>
              </a:spcBef>
              <a:defRPr/>
            </a:pPr>
            <a:r>
              <a:rPr lang="en-US" dirty="0">
                <a:ea typeface="ＭＳ Ｐゴシック" charset="0"/>
              </a:rPr>
              <a:t>In the age of technology, retailers can develop an individual customer profile and deliver offers of interest to that individual. It is an efficient way to market.</a:t>
            </a:r>
          </a:p>
          <a:p>
            <a:pPr>
              <a:spcBef>
                <a:spcPts val="3600"/>
              </a:spcBef>
              <a:defRPr/>
            </a:pPr>
            <a:r>
              <a:rPr lang="en-US" b="1" dirty="0">
                <a:ea typeface="ＭＳ Ｐゴシック" charset="0"/>
              </a:rPr>
              <a:t>CRM </a:t>
            </a:r>
            <a:r>
              <a:rPr lang="en-US" dirty="0">
                <a:ea typeface="ＭＳ Ｐゴシック" charset="0"/>
              </a:rPr>
              <a:t>- </a:t>
            </a:r>
            <a:r>
              <a:rPr lang="en-US" altLang="en-US" dirty="0"/>
              <a:t>to devise efficient marketing strategies that will attract customers, retain customers, and extend the value of customers over the lifetime of the relationship</a:t>
            </a:r>
            <a:r>
              <a:rPr lang="en-US" dirty="0">
                <a:ea typeface="ＭＳ Ｐゴシック" charset="0"/>
              </a:rPr>
              <a:t> </a:t>
            </a:r>
          </a:p>
          <a:p>
            <a:pPr>
              <a:spcBef>
                <a:spcPts val="3600"/>
              </a:spcBef>
              <a:defRPr/>
            </a:pPr>
            <a:r>
              <a:rPr lang="en-US" b="1" dirty="0">
                <a:ea typeface="ＭＳ Ｐゴシック" charset="0"/>
              </a:rPr>
              <a:t>Personal Information Protection and Electronic Documents Act</a:t>
            </a:r>
            <a:r>
              <a:rPr lang="en-US" dirty="0">
                <a:ea typeface="ＭＳ Ｐゴシック" charset="0"/>
              </a:rPr>
              <a:t> (PIPEDA) offers a list of guiding principles for businesses to follow.</a:t>
            </a:r>
          </a:p>
        </p:txBody>
      </p:sp>
    </p:spTree>
    <p:extLst>
      <p:ext uri="{BB962C8B-B14F-4D97-AF65-F5344CB8AC3E}">
        <p14:creationId xmlns:p14="http://schemas.microsoft.com/office/powerpoint/2010/main" val="1229554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Thursday: Chapter 5 – Consumer Buying </a:t>
            </a:r>
            <a:r>
              <a:rPr lang="en-US" dirty="0" err="1" smtClean="0"/>
              <a:t>Behaviour</a:t>
            </a:r>
            <a:endParaRPr lang="en-US" dirty="0"/>
          </a:p>
        </p:txBody>
      </p:sp>
      <p:pic>
        <p:nvPicPr>
          <p:cNvPr id="4" name="Content Placeholder 3" descr="Orange juice PNG imag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43200" y="1143000"/>
            <a:ext cx="6248400" cy="5738582"/>
          </a:xfrm>
        </p:spPr>
      </p:pic>
    </p:spTree>
    <p:extLst>
      <p:ext uri="{BB962C8B-B14F-4D97-AF65-F5344CB8AC3E}">
        <p14:creationId xmlns:p14="http://schemas.microsoft.com/office/powerpoint/2010/main" val="35043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DDD23CC-2FFA-4B52-9295-44300CE17DD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51389" b="53610"/>
          <a:stretch/>
        </p:blipFill>
        <p:spPr>
          <a:xfrm>
            <a:off x="533400" y="609600"/>
            <a:ext cx="9867900" cy="2819400"/>
          </a:xfrm>
        </p:spPr>
      </p:pic>
      <p:pic>
        <p:nvPicPr>
          <p:cNvPr id="6" name="Content Placeholder 4">
            <a:extLst>
              <a:ext uri="{FF2B5EF4-FFF2-40B4-BE49-F238E27FC236}">
                <a16:creationId xmlns:a16="http://schemas.microsoft.com/office/drawing/2014/main" id="{F4D1641C-7F07-49CB-9986-98659943504C}"/>
              </a:ext>
            </a:extLst>
          </p:cNvPr>
          <p:cNvPicPr>
            <a:picLocks noChangeAspect="1"/>
          </p:cNvPicPr>
          <p:nvPr/>
        </p:nvPicPr>
        <p:blipFill rotWithShape="1">
          <a:blip r:embed="rId3">
            <a:extLst>
              <a:ext uri="{28A0092B-C50C-407E-A947-70E740481C1C}">
                <a14:useLocalDpi xmlns:a14="http://schemas.microsoft.com/office/drawing/2010/main" val="0"/>
              </a:ext>
            </a:extLst>
          </a:blip>
          <a:srcRect l="54167" r="22222"/>
          <a:stretch/>
        </p:blipFill>
        <p:spPr>
          <a:xfrm>
            <a:off x="7162800" y="3124200"/>
            <a:ext cx="2590800" cy="3285220"/>
          </a:xfrm>
          <a:prstGeom prst="rect">
            <a:avLst/>
          </a:prstGeom>
        </p:spPr>
      </p:pic>
      <p:sp>
        <p:nvSpPr>
          <p:cNvPr id="7" name="Rectangle 6">
            <a:extLst>
              <a:ext uri="{FF2B5EF4-FFF2-40B4-BE49-F238E27FC236}">
                <a16:creationId xmlns:a16="http://schemas.microsoft.com/office/drawing/2014/main" id="{0B930176-1AC4-404B-93A0-17FA3D6C2546}"/>
              </a:ext>
            </a:extLst>
          </p:cNvPr>
          <p:cNvSpPr/>
          <p:nvPr/>
        </p:nvSpPr>
        <p:spPr>
          <a:xfrm>
            <a:off x="533400" y="3429000"/>
            <a:ext cx="6517159" cy="2585323"/>
          </a:xfrm>
          <a:prstGeom prst="rect">
            <a:avLst/>
          </a:prstGeom>
          <a:noFill/>
        </p:spPr>
        <p:txBody>
          <a:bodyPr wrap="squar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Pairs: go online to Dynamic Study Module</a:t>
            </a:r>
          </a:p>
        </p:txBody>
      </p:sp>
    </p:spTree>
    <p:extLst>
      <p:ext uri="{BB962C8B-B14F-4D97-AF65-F5344CB8AC3E}">
        <p14:creationId xmlns:p14="http://schemas.microsoft.com/office/powerpoint/2010/main" val="891238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a:t>
            </a:r>
            <a:endParaRPr lang="en-US" b="0" dirty="0"/>
          </a:p>
        </p:txBody>
      </p:sp>
      <p:sp>
        <p:nvSpPr>
          <p:cNvPr id="3" name="Content Placeholder 2"/>
          <p:cNvSpPr>
            <a:spLocks noGrp="1"/>
          </p:cNvSpPr>
          <p:nvPr>
            <p:ph idx="1"/>
          </p:nvPr>
        </p:nvSpPr>
        <p:spPr>
          <a:xfrm>
            <a:off x="609600" y="1447801"/>
            <a:ext cx="10896600" cy="1828799"/>
          </a:xfrm>
        </p:spPr>
        <p:txBody>
          <a:bodyPr/>
          <a:lstStyle/>
          <a:p>
            <a:pPr marL="457200" indent="-457200">
              <a:buSzPct val="100000"/>
              <a:buFont typeface="+mj-lt"/>
              <a:buAutoNum type="arabicPeriod"/>
            </a:pPr>
            <a:r>
              <a:rPr lang="en-US" altLang="en-US" dirty="0"/>
              <a:t>Define marketing research and identify the ways in which marketing research findings are used.</a:t>
            </a:r>
          </a:p>
          <a:p>
            <a:pPr marL="457200" indent="-457200">
              <a:buSzPct val="100000"/>
              <a:buFont typeface="+mj-lt"/>
              <a:buAutoNum type="arabicPeriod"/>
            </a:pPr>
            <a:r>
              <a:rPr lang="en-US" altLang="en-US" dirty="0"/>
              <a:t>Outline the basic stages in the marketing research  process. </a:t>
            </a:r>
          </a:p>
          <a:p>
            <a:pPr marL="457200" indent="-457200">
              <a:buSzPct val="100000"/>
              <a:buFont typeface="+mj-lt"/>
              <a:buAutoNum type="arabicPeriod"/>
            </a:pPr>
            <a:r>
              <a:rPr lang="en-US" altLang="en-US" dirty="0"/>
              <a:t>Describe secondary data sources available to marketing organizations.</a:t>
            </a:r>
          </a:p>
        </p:txBody>
      </p:sp>
      <p:sp>
        <p:nvSpPr>
          <p:cNvPr id="4" name="Content Placeholder 2">
            <a:extLst>
              <a:ext uri="{FF2B5EF4-FFF2-40B4-BE49-F238E27FC236}">
                <a16:creationId xmlns:a16="http://schemas.microsoft.com/office/drawing/2014/main" id="{8E1EA6E1-BC92-412E-9B33-0707D318F01D}"/>
              </a:ext>
            </a:extLst>
          </p:cNvPr>
          <p:cNvSpPr txBox="1">
            <a:spLocks/>
          </p:cNvSpPr>
          <p:nvPr/>
        </p:nvSpPr>
        <p:spPr>
          <a:xfrm>
            <a:off x="579328" y="3578269"/>
            <a:ext cx="10698271" cy="2590800"/>
          </a:xfrm>
          <a:prstGeom prst="rect">
            <a:avLst/>
          </a:prstGeom>
        </p:spPr>
        <p:txBody>
          <a:bodyPr vert="horz" lIns="0" tIns="0" rIns="0" bIns="0" rtlCol="0">
            <a:noAutofit/>
          </a:bodyPr>
          <a:lstStyle>
            <a:lvl1pPr marL="118872" indent="-118872" algn="l" defTabSz="914400" rtl="0" eaLnBrk="1" latinLnBrk="0" hangingPunct="1">
              <a:spcBef>
                <a:spcPts val="1500"/>
              </a:spcBef>
              <a:buClr>
                <a:srgbClr val="007FA3"/>
              </a:buClr>
              <a:buSzPct val="25000"/>
              <a:buFont typeface="Arial" panose="020B0604020202020204" pitchFamily="34" charset="0"/>
              <a:buChar char="•"/>
              <a:defRPr lang="en-US" sz="2400" kern="1200" dirty="0" smtClean="0">
                <a:solidFill>
                  <a:schemeClr val="tx1"/>
                </a:solidFill>
                <a:latin typeface="+mn-lt"/>
                <a:ea typeface="+mn-ea"/>
                <a:cs typeface="+mn-cs"/>
              </a:defRPr>
            </a:lvl1pPr>
            <a:lvl2pPr marL="569913" indent="-285750" algn="l" defTabSz="914400" rtl="0" eaLnBrk="1" latinLnBrk="0" hangingPunct="1">
              <a:spcBef>
                <a:spcPts val="600"/>
              </a:spcBef>
              <a:buClr>
                <a:srgbClr val="007FA3"/>
              </a:buClr>
              <a:buFont typeface="Arial" panose="020B0604020202020204" pitchFamily="34" charset="0"/>
              <a:buChar char="–"/>
              <a:defRPr lang="en-US" sz="2000" kern="1200" dirty="0" smtClean="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lang="en-US" sz="2000" kern="1200" dirty="0" smtClean="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lang="en-US" sz="2000" kern="1200" dirty="0" smtClean="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lang="en-US" sz="2000" kern="1200" dirty="0" smtClean="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lang="en-US" sz="2000" kern="1200" dirty="0" smtClean="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lang="en-US" sz="2000" kern="1200" dirty="0" smtClean="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lang="en-US" sz="2000" kern="1200" dirty="0" smtClean="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lang="en-US" sz="2000" kern="1200" dirty="0">
                <a:solidFill>
                  <a:schemeClr val="tx1"/>
                </a:solidFill>
                <a:latin typeface="+mn-lt"/>
                <a:ea typeface="+mn-ea"/>
                <a:cs typeface="+mn-cs"/>
              </a:defRPr>
            </a:lvl9pPr>
          </a:lstStyle>
          <a:p>
            <a:pPr marL="457200" indent="-457200">
              <a:buSzPct val="100000"/>
              <a:buFont typeface="+mj-lt"/>
              <a:buAutoNum type="arabicPeriod" startAt="4"/>
            </a:pPr>
            <a:r>
              <a:rPr lang="en-US" altLang="en-US" dirty="0"/>
              <a:t>Explain the steps and methodologies used for collecting primary data. </a:t>
            </a:r>
          </a:p>
          <a:p>
            <a:pPr marL="457200" indent="-457200">
              <a:buSzPct val="100000"/>
              <a:buFont typeface="+mj-lt"/>
              <a:buAutoNum type="arabicPeriod" startAt="4"/>
            </a:pPr>
            <a:r>
              <a:rPr lang="en-US" altLang="en-US" dirty="0"/>
              <a:t>Describe the role and impact of information collection on customer relationship marketing strategies. </a:t>
            </a:r>
          </a:p>
          <a:p>
            <a:pPr marL="457200" indent="-457200">
              <a:buSzPct val="100000"/>
              <a:buFont typeface="+mj-lt"/>
              <a:buAutoNum type="arabicPeriod" startAt="4"/>
            </a:pPr>
            <a:r>
              <a:rPr lang="en-US" altLang="en-US" dirty="0"/>
              <a:t>Identify key issues associated with the collection and use of information about consumers.</a:t>
            </a:r>
          </a:p>
        </p:txBody>
      </p:sp>
    </p:spTree>
    <p:extLst>
      <p:ext uri="{BB962C8B-B14F-4D97-AF65-F5344CB8AC3E}">
        <p14:creationId xmlns:p14="http://schemas.microsoft.com/office/powerpoint/2010/main" val="2025565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Flashcard Challenge</a:t>
            </a:r>
          </a:p>
        </p:txBody>
      </p:sp>
    </p:spTree>
    <p:extLst>
      <p:ext uri="{BB962C8B-B14F-4D97-AF65-F5344CB8AC3E}">
        <p14:creationId xmlns:p14="http://schemas.microsoft.com/office/powerpoint/2010/main" val="492069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7E9D940-40D8-4C2A-9A72-8EE38EE8A14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62200" y="457200"/>
            <a:ext cx="6954220" cy="4191585"/>
          </a:xfrm>
        </p:spPr>
      </p:pic>
      <p:sp>
        <p:nvSpPr>
          <p:cNvPr id="6" name="Rectangle 5">
            <a:extLst>
              <a:ext uri="{FF2B5EF4-FFF2-40B4-BE49-F238E27FC236}">
                <a16:creationId xmlns:a16="http://schemas.microsoft.com/office/drawing/2014/main" id="{A751A006-B325-4EB4-829C-729EB7866963}"/>
              </a:ext>
            </a:extLst>
          </p:cNvPr>
          <p:cNvSpPr/>
          <p:nvPr/>
        </p:nvSpPr>
        <p:spPr>
          <a:xfrm>
            <a:off x="1371600" y="4876800"/>
            <a:ext cx="8338783" cy="1815882"/>
          </a:xfrm>
          <a:prstGeom prst="rect">
            <a:avLst/>
          </a:prstGeom>
          <a:noFill/>
        </p:spPr>
        <p:txBody>
          <a:bodyPr wrap="square" lIns="91440" tIns="45720" rIns="91440" bIns="45720">
            <a:spAutoFit/>
          </a:bodyPr>
          <a:lstStyle/>
          <a:p>
            <a:pPr algn="ctr"/>
            <a:r>
              <a:rPr lang="en-US" sz="2800" b="0" cap="none" spc="0" dirty="0">
                <a:ln w="0"/>
                <a:solidFill>
                  <a:schemeClr val="accent1"/>
                </a:solidFill>
                <a:effectLst>
                  <a:outerShdw blurRad="38100" dist="25400" dir="5400000" algn="ctr" rotWithShape="0">
                    <a:srgbClr val="6E747A">
                      <a:alpha val="43000"/>
                    </a:srgbClr>
                  </a:outerShdw>
                </a:effectLst>
              </a:rPr>
              <a:t>Many experts believe online research will replace the need for focus groups as well as methods for collecting quantitative information.</a:t>
            </a:r>
          </a:p>
          <a:p>
            <a:pPr algn="ctr"/>
            <a:r>
              <a:rPr lang="en-US" sz="2800" dirty="0">
                <a:ln w="0"/>
                <a:solidFill>
                  <a:srgbClr val="C00000"/>
                </a:solidFill>
                <a:effectLst>
                  <a:outerShdw blurRad="38100" dist="25400" dir="5400000" algn="ctr" rotWithShape="0">
                    <a:srgbClr val="6E747A">
                      <a:alpha val="43000"/>
                    </a:srgbClr>
                  </a:outerShdw>
                </a:effectLst>
              </a:rPr>
              <a:t>Pairs: discussion / research. Agree or Disagree?</a:t>
            </a:r>
            <a:endParaRPr lang="en-US" sz="2800" b="0" cap="none" spc="0" dirty="0">
              <a:ln w="0"/>
              <a:solidFill>
                <a:srgbClr val="C0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88613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of Marketing Research</a:t>
            </a:r>
          </a:p>
        </p:txBody>
      </p:sp>
      <p:sp>
        <p:nvSpPr>
          <p:cNvPr id="4" name="Content Placeholder 3"/>
          <p:cNvSpPr>
            <a:spLocks noGrp="1"/>
          </p:cNvSpPr>
          <p:nvPr>
            <p:ph idx="13"/>
          </p:nvPr>
        </p:nvSpPr>
        <p:spPr>
          <a:xfrm>
            <a:off x="2008496" y="2667000"/>
            <a:ext cx="2362200" cy="914400"/>
          </a:xfrm>
        </p:spPr>
        <p:txBody>
          <a:bodyPr vert="horz" lIns="91440" tIns="91440" rIns="91440" bIns="91440" rtlCol="0" anchor="ctr" anchorCtr="0">
            <a:noAutofit/>
          </a:bodyPr>
          <a:lstStyle/>
          <a:p>
            <a:pPr algn="ctr">
              <a:spcBef>
                <a:spcPts val="0"/>
              </a:spcBef>
              <a:defRPr/>
            </a:pPr>
            <a:r>
              <a:rPr lang="en-US" b="1" dirty="0"/>
              <a:t>Market Analysis</a:t>
            </a:r>
          </a:p>
        </p:txBody>
      </p:sp>
      <p:sp>
        <p:nvSpPr>
          <p:cNvPr id="12" name="Right Arrow 11" descr="Right Arrow"/>
          <p:cNvSpPr/>
          <p:nvPr/>
        </p:nvSpPr>
        <p:spPr>
          <a:xfrm>
            <a:off x="4419600" y="2974644"/>
            <a:ext cx="762000" cy="266700"/>
          </a:xfrm>
          <a:prstGeom prst="rightArrow">
            <a:avLst/>
          </a:prstGeom>
          <a:solidFill>
            <a:srgbClr val="224B5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5" name="Content Placeholder 4"/>
          <p:cNvSpPr>
            <a:spLocks noGrp="1"/>
          </p:cNvSpPr>
          <p:nvPr>
            <p:ph idx="14"/>
          </p:nvPr>
        </p:nvSpPr>
        <p:spPr>
          <a:xfrm>
            <a:off x="5486400" y="2735240"/>
            <a:ext cx="5562600" cy="731520"/>
          </a:xfrm>
        </p:spPr>
        <p:txBody>
          <a:bodyPr/>
          <a:lstStyle/>
          <a:p>
            <a:pPr marL="0" indent="0">
              <a:buNone/>
            </a:pPr>
            <a:r>
              <a:rPr lang="en-US" altLang="en-US" i="1" dirty="0"/>
              <a:t>Information about the </a:t>
            </a:r>
            <a:r>
              <a:rPr lang="en-US" altLang="en-US" b="1" i="1" dirty="0"/>
              <a:t>marketplace</a:t>
            </a:r>
            <a:r>
              <a:rPr lang="en-US" altLang="en-US" i="1" dirty="0"/>
              <a:t>.</a:t>
            </a:r>
          </a:p>
        </p:txBody>
      </p:sp>
      <p:sp>
        <p:nvSpPr>
          <p:cNvPr id="6" name="Content Placeholder 5"/>
          <p:cNvSpPr>
            <a:spLocks noGrp="1"/>
          </p:cNvSpPr>
          <p:nvPr>
            <p:ph idx="15"/>
          </p:nvPr>
        </p:nvSpPr>
        <p:spPr>
          <a:xfrm>
            <a:off x="2008496" y="3886200"/>
            <a:ext cx="2362200" cy="914400"/>
          </a:xfrm>
        </p:spPr>
        <p:txBody>
          <a:bodyPr vert="horz" lIns="91440" tIns="91440" rIns="91440" bIns="91440" rtlCol="0" anchor="ctr" anchorCtr="0">
            <a:noAutofit/>
          </a:bodyPr>
          <a:lstStyle/>
          <a:p>
            <a:pPr algn="ctr">
              <a:spcBef>
                <a:spcPts val="0"/>
              </a:spcBef>
              <a:defRPr/>
            </a:pPr>
            <a:r>
              <a:rPr lang="en-US" b="1" dirty="0"/>
              <a:t>Product Research</a:t>
            </a:r>
          </a:p>
        </p:txBody>
      </p:sp>
      <p:sp>
        <p:nvSpPr>
          <p:cNvPr id="13" name="Right Arrow 12" descr="Right Arrow"/>
          <p:cNvSpPr/>
          <p:nvPr/>
        </p:nvSpPr>
        <p:spPr>
          <a:xfrm>
            <a:off x="4419600" y="4204648"/>
            <a:ext cx="762000" cy="266700"/>
          </a:xfrm>
          <a:prstGeom prst="rightArrow">
            <a:avLst/>
          </a:prstGeom>
          <a:solidFill>
            <a:srgbClr val="224B5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Content Placeholder 6"/>
          <p:cNvSpPr>
            <a:spLocks noGrp="1"/>
          </p:cNvSpPr>
          <p:nvPr>
            <p:ph idx="16"/>
          </p:nvPr>
        </p:nvSpPr>
        <p:spPr>
          <a:xfrm>
            <a:off x="5486400" y="3954440"/>
            <a:ext cx="4648200" cy="731520"/>
          </a:xfrm>
        </p:spPr>
        <p:txBody>
          <a:bodyPr/>
          <a:lstStyle/>
          <a:p>
            <a:pPr marL="0" indent="0">
              <a:buNone/>
            </a:pPr>
            <a:r>
              <a:rPr lang="en-US" altLang="en-US" i="1" dirty="0"/>
              <a:t>Information about how people </a:t>
            </a:r>
            <a:r>
              <a:rPr lang="en-US" altLang="en-US" b="1" i="1" dirty="0"/>
              <a:t>perceive products.</a:t>
            </a:r>
          </a:p>
        </p:txBody>
      </p:sp>
      <p:sp>
        <p:nvSpPr>
          <p:cNvPr id="8" name="Content Placeholder 7"/>
          <p:cNvSpPr>
            <a:spLocks noGrp="1"/>
          </p:cNvSpPr>
          <p:nvPr>
            <p:ph idx="17"/>
          </p:nvPr>
        </p:nvSpPr>
        <p:spPr>
          <a:xfrm>
            <a:off x="2008496" y="5105400"/>
            <a:ext cx="2362200" cy="914400"/>
          </a:xfrm>
        </p:spPr>
        <p:txBody>
          <a:bodyPr vert="horz" lIns="91440" tIns="91440" rIns="91440" bIns="91440" rtlCol="0" anchor="ctr" anchorCtr="0">
            <a:noAutofit/>
          </a:bodyPr>
          <a:lstStyle/>
          <a:p>
            <a:pPr algn="ctr">
              <a:spcBef>
                <a:spcPts val="0"/>
              </a:spcBef>
              <a:defRPr/>
            </a:pPr>
            <a:r>
              <a:rPr lang="en-US" b="1" dirty="0"/>
              <a:t>Consumer Analysis</a:t>
            </a:r>
          </a:p>
        </p:txBody>
      </p:sp>
      <p:sp>
        <p:nvSpPr>
          <p:cNvPr id="14" name="Right Arrow 13" descr="Right Arrow"/>
          <p:cNvSpPr/>
          <p:nvPr/>
        </p:nvSpPr>
        <p:spPr>
          <a:xfrm>
            <a:off x="4419600" y="5423848"/>
            <a:ext cx="762000" cy="266700"/>
          </a:xfrm>
          <a:prstGeom prst="rightArrow">
            <a:avLst/>
          </a:prstGeom>
          <a:solidFill>
            <a:srgbClr val="224B5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9" name="Content Placeholder 8"/>
          <p:cNvSpPr>
            <a:spLocks noGrp="1"/>
          </p:cNvSpPr>
          <p:nvPr>
            <p:ph idx="18"/>
          </p:nvPr>
        </p:nvSpPr>
        <p:spPr>
          <a:xfrm>
            <a:off x="5486400" y="5204120"/>
            <a:ext cx="4648200" cy="731520"/>
          </a:xfrm>
        </p:spPr>
        <p:txBody>
          <a:bodyPr/>
          <a:lstStyle/>
          <a:p>
            <a:pPr marL="0" indent="0">
              <a:buNone/>
            </a:pPr>
            <a:r>
              <a:rPr lang="en-US" altLang="en-US" i="1" dirty="0"/>
              <a:t>Information about the </a:t>
            </a:r>
            <a:r>
              <a:rPr lang="en-US" altLang="en-US" b="1" i="1" dirty="0"/>
              <a:t>needs and motivations of consumers</a:t>
            </a:r>
            <a:r>
              <a:rPr lang="en-US" altLang="en-US" i="1" dirty="0"/>
              <a:t>.</a:t>
            </a:r>
          </a:p>
        </p:txBody>
      </p:sp>
    </p:spTree>
    <p:extLst>
      <p:ext uri="{BB962C8B-B14F-4D97-AF65-F5344CB8AC3E}">
        <p14:creationId xmlns:p14="http://schemas.microsoft.com/office/powerpoint/2010/main" val="271095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15372"/>
            <a:ext cx="8229600" cy="546628"/>
          </a:xfrm>
        </p:spPr>
        <p:txBody>
          <a:bodyPr/>
          <a:lstStyle/>
          <a:p>
            <a:r>
              <a:rPr lang="en-US" dirty="0"/>
              <a:t>Marketing Research Process</a:t>
            </a:r>
          </a:p>
        </p:txBody>
      </p:sp>
      <p:pic>
        <p:nvPicPr>
          <p:cNvPr id="2050" name="Picture 2" descr="Figure 4.2 Marketing Research Process&#10;A diagram shows the marketing research process. &#10;Various steps of the marketing research process are shown as follows: &#10;• Problem awareness&#10;• Exploratory research&#10;• Primary research&#10;• Data analysis and interpretation&#10;• Recommendations and implement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1092910"/>
            <a:ext cx="6553200" cy="5545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110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5372"/>
            <a:ext cx="10972800" cy="851428"/>
          </a:xfrm>
        </p:spPr>
        <p:txBody>
          <a:bodyPr/>
          <a:lstStyle/>
          <a:p>
            <a:r>
              <a:rPr lang="en-US" dirty="0" smtClean="0"/>
              <a:t>Cadbury Adams Canada</a:t>
            </a:r>
            <a:endParaRPr lang="en-US" dirty="0"/>
          </a:p>
        </p:txBody>
      </p:sp>
      <p:sp>
        <p:nvSpPr>
          <p:cNvPr id="3" name="Content Placeholder 2"/>
          <p:cNvSpPr>
            <a:spLocks noGrp="1"/>
          </p:cNvSpPr>
          <p:nvPr>
            <p:ph idx="1"/>
          </p:nvPr>
        </p:nvSpPr>
        <p:spPr>
          <a:xfrm>
            <a:off x="586563" y="1257966"/>
            <a:ext cx="10972800" cy="5447634"/>
          </a:xfrm>
        </p:spPr>
        <p:txBody>
          <a:bodyPr/>
          <a:lstStyle/>
          <a:p>
            <a:pPr marL="0" indent="0">
              <a:buNone/>
            </a:pPr>
            <a:r>
              <a:rPr lang="en-US" dirty="0" smtClean="0"/>
              <a:t>Evaluate the opportunity to launch a new chocolate bar in Canada: </a:t>
            </a:r>
            <a:r>
              <a:rPr lang="en-US" b="1" dirty="0" smtClean="0"/>
              <a:t>Boost</a:t>
            </a:r>
          </a:p>
          <a:p>
            <a:r>
              <a:rPr lang="en-US" dirty="0" smtClean="0"/>
              <a:t>Competes in the “eat now” segment of chocolate </a:t>
            </a:r>
            <a:r>
              <a:rPr lang="en-US" dirty="0" err="1" smtClean="0"/>
              <a:t>marget</a:t>
            </a:r>
            <a:r>
              <a:rPr lang="en-US" dirty="0" smtClean="0"/>
              <a:t>; segment consists of regular size, thick and thin chocolate bars. Popular brands are Reese Peanut Butter Cups, Kit Kat, </a:t>
            </a:r>
            <a:r>
              <a:rPr lang="en-US" dirty="0" err="1" smtClean="0"/>
              <a:t>Caramilk</a:t>
            </a:r>
            <a:r>
              <a:rPr lang="en-US" dirty="0" smtClean="0"/>
              <a:t>, Oh Henry. High competition.</a:t>
            </a:r>
          </a:p>
          <a:p>
            <a:r>
              <a:rPr lang="en-US" dirty="0" smtClean="0"/>
              <a:t>Boost offers a slightly higher level of glucose than most other brans; brand name and sugar content is distinguishing means.</a:t>
            </a:r>
          </a:p>
          <a:p>
            <a:r>
              <a:rPr lang="en-US" b="1" dirty="0" smtClean="0"/>
              <a:t>Your Role: Develop a fundamental marketing research proposal that will uncover information to shed light on decision to proceed or not proceed with product.</a:t>
            </a:r>
          </a:p>
          <a:p>
            <a:r>
              <a:rPr lang="en-US" b="1" dirty="0" smtClean="0">
                <a:solidFill>
                  <a:srgbClr val="C00000"/>
                </a:solidFill>
              </a:rPr>
              <a:t>Is there room in the market for another bar, </a:t>
            </a:r>
            <a:br>
              <a:rPr lang="en-US" b="1" dirty="0" smtClean="0">
                <a:solidFill>
                  <a:srgbClr val="C00000"/>
                </a:solidFill>
              </a:rPr>
            </a:br>
            <a:r>
              <a:rPr lang="en-US" b="1" dirty="0" smtClean="0">
                <a:solidFill>
                  <a:srgbClr val="C00000"/>
                </a:solidFill>
              </a:rPr>
              <a:t>and who will the primary buyer be for this product?</a:t>
            </a:r>
          </a:p>
          <a:p>
            <a:r>
              <a:rPr lang="en-US" sz="2000" i="1" dirty="0" err="1" smtClean="0">
                <a:solidFill>
                  <a:srgbClr val="C00000"/>
                </a:solidFill>
              </a:rPr>
              <a:t>Pg</a:t>
            </a:r>
            <a:r>
              <a:rPr lang="en-US" sz="2000" i="1" dirty="0" smtClean="0">
                <a:solidFill>
                  <a:srgbClr val="C00000"/>
                </a:solidFill>
              </a:rPr>
              <a:t> 100 </a:t>
            </a:r>
            <a:endParaRPr lang="en-US" sz="2000" i="1" dirty="0"/>
          </a:p>
        </p:txBody>
      </p:sp>
      <p:pic>
        <p:nvPicPr>
          <p:cNvPr id="4" name="Picture 3" descr="Boost (chocolate bar)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1385" y="5029200"/>
            <a:ext cx="2742662" cy="12959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31442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Exploratory Research and the Funneling Process</a:t>
            </a:r>
          </a:p>
        </p:txBody>
      </p:sp>
      <p:pic>
        <p:nvPicPr>
          <p:cNvPr id="3074" name="Picture 2" descr="Figure 4.3 Exploratory Research and the Funnelling Process&#10;A diagram shows the funnelling process of exploratory research.&#10;The components in various segments of the funnel from top to bottom are as follows: &#10;• Top (first) segment: Product, price, marketing communications, and distribution&#10;• Second segment: Personal selling, advertising, sales promotion, public relations, events and sponsorships&#10;• Third segment: Creative and media&#10;• Fourth segment: Appeal techniques and effectiveness&#10;• Last segment: Humorous style and alternative styles&#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800" b="24082"/>
          <a:stretch/>
        </p:blipFill>
        <p:spPr bwMode="auto">
          <a:xfrm>
            <a:off x="401006" y="1524000"/>
            <a:ext cx="6380793" cy="52649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igure 4.3 Exploratory Research and the Funnelling Process&#10;A diagram shows the funnelling process of exploratory research.&#10;The components in various segments of the funnel from top to bottom are as follows: &#10;• Top (first) segment: Product, price, marketing communications, and distribution&#10;• Second segment: Personal selling, advertising, sales promotion, public relations, events and sponsorships&#10;• Third segment: Creative and media&#10;• Fourth segment: Appeal techniques and effectiveness&#10;• Last segment: Humorous style and alternative styles&#10;">
            <a:extLst>
              <a:ext uri="{FF2B5EF4-FFF2-40B4-BE49-F238E27FC236}">
                <a16:creationId xmlns:a16="http://schemas.microsoft.com/office/drawing/2014/main" id="{F59F9E99-353E-408E-B843-A11C1283057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5989" b="5014"/>
          <a:stretch/>
        </p:blipFill>
        <p:spPr bwMode="auto">
          <a:xfrm>
            <a:off x="5486400" y="4419600"/>
            <a:ext cx="6905454" cy="1371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D1E2210-6129-4F89-AAEA-455ECDFE2033}"/>
              </a:ext>
            </a:extLst>
          </p:cNvPr>
          <p:cNvSpPr/>
          <p:nvPr/>
        </p:nvSpPr>
        <p:spPr>
          <a:xfrm>
            <a:off x="6781799" y="1976263"/>
            <a:ext cx="3929335" cy="175432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cap="none" spc="0" dirty="0">
                <a:ln/>
                <a:solidFill>
                  <a:schemeClr val="accent3"/>
                </a:solidFill>
                <a:effectLst/>
              </a:rPr>
              <a:t>divide subject into manageable variables</a:t>
            </a:r>
          </a:p>
        </p:txBody>
      </p:sp>
    </p:spTree>
    <p:extLst>
      <p:ext uri="{BB962C8B-B14F-4D97-AF65-F5344CB8AC3E}">
        <p14:creationId xmlns:p14="http://schemas.microsoft.com/office/powerpoint/2010/main" val="339583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4306"/>
            <a:ext cx="8229600" cy="546628"/>
          </a:xfrm>
        </p:spPr>
        <p:txBody>
          <a:bodyPr/>
          <a:lstStyle/>
          <a:p>
            <a:r>
              <a:rPr lang="en-US" dirty="0"/>
              <a:t>Secondary Data: Pros and Cons</a:t>
            </a:r>
          </a:p>
        </p:txBody>
      </p:sp>
      <p:sp>
        <p:nvSpPr>
          <p:cNvPr id="4" name="Content Placeholder 3"/>
          <p:cNvSpPr>
            <a:spLocks noGrp="1"/>
          </p:cNvSpPr>
          <p:nvPr>
            <p:ph idx="1"/>
          </p:nvPr>
        </p:nvSpPr>
        <p:spPr>
          <a:xfrm>
            <a:off x="838200" y="6263194"/>
            <a:ext cx="8305800" cy="381000"/>
          </a:xfrm>
        </p:spPr>
        <p:txBody>
          <a:bodyPr/>
          <a:lstStyle/>
          <a:p>
            <a:pPr marL="0" indent="0">
              <a:buNone/>
            </a:pPr>
            <a:r>
              <a:rPr lang="en-US" sz="1800" b="1" dirty="0">
                <a:solidFill>
                  <a:srgbClr val="C00000"/>
                </a:solidFill>
              </a:rPr>
              <a:t>Figure 4.5</a:t>
            </a:r>
            <a:r>
              <a:rPr lang="en-US" sz="1800" dirty="0">
                <a:solidFill>
                  <a:srgbClr val="C00000"/>
                </a:solidFill>
              </a:rPr>
              <a:t> Secondary Data and Online Database Information</a:t>
            </a:r>
            <a:endParaRPr lang="en-CA" sz="1800" dirty="0">
              <a:solidFill>
                <a:srgbClr val="C00000"/>
              </a:solidFill>
            </a:endParaRPr>
          </a:p>
        </p:txBody>
      </p:sp>
      <p:sp>
        <p:nvSpPr>
          <p:cNvPr id="5" name="Content Placeholder 4"/>
          <p:cNvSpPr>
            <a:spLocks noGrp="1"/>
          </p:cNvSpPr>
          <p:nvPr>
            <p:ph idx="13"/>
          </p:nvPr>
        </p:nvSpPr>
        <p:spPr>
          <a:xfrm>
            <a:off x="847594" y="1189373"/>
            <a:ext cx="10734805" cy="4678027"/>
          </a:xfrm>
          <a:ln>
            <a:solidFill>
              <a:schemeClr val="tx1"/>
            </a:solidFill>
          </a:ln>
        </p:spPr>
        <p:txBody>
          <a:bodyPr vert="horz" lIns="45720" tIns="45720" rIns="45720" bIns="45720" numCol="2" spcCol="274320" rtlCol="0">
            <a:noAutofit/>
          </a:bodyPr>
          <a:lstStyle/>
          <a:p>
            <a:pPr marL="0" indent="0">
              <a:spcBef>
                <a:spcPts val="1200"/>
              </a:spcBef>
              <a:buNone/>
            </a:pPr>
            <a:r>
              <a:rPr lang="en-US" sz="1600" b="1" dirty="0"/>
              <a:t>Advantages</a:t>
            </a:r>
          </a:p>
          <a:p>
            <a:pPr marL="287338" indent="-287338">
              <a:spcBef>
                <a:spcPts val="600"/>
              </a:spcBef>
              <a:buClrTx/>
              <a:buFont typeface="+mj-lt"/>
              <a:buAutoNum type="arabicPeriod"/>
            </a:pPr>
            <a:r>
              <a:rPr lang="en-US" sz="1600" dirty="0"/>
              <a:t>Information is inexpensive or obtainable at no cost.</a:t>
            </a:r>
          </a:p>
          <a:p>
            <a:pPr marL="287338" indent="-287338">
              <a:spcBef>
                <a:spcPts val="600"/>
              </a:spcBef>
              <a:buClrTx/>
              <a:buFont typeface="+mj-lt"/>
              <a:buAutoNum type="arabicPeriod"/>
            </a:pPr>
            <a:r>
              <a:rPr lang="en-US" sz="1600" dirty="0"/>
              <a:t>Information is readily available.</a:t>
            </a:r>
          </a:p>
          <a:p>
            <a:pPr marL="287338" indent="-287338">
              <a:spcBef>
                <a:spcPts val="600"/>
              </a:spcBef>
              <a:buClrTx/>
              <a:buFont typeface="+mj-lt"/>
              <a:buAutoNum type="arabicPeriod"/>
            </a:pPr>
            <a:r>
              <a:rPr lang="en-US" sz="1600" dirty="0"/>
              <a:t>Possibly the only source of information (e.g., census data).</a:t>
            </a:r>
          </a:p>
          <a:p>
            <a:pPr marL="287338" indent="-287338">
              <a:spcBef>
                <a:spcPts val="600"/>
              </a:spcBef>
              <a:buClrTx/>
              <a:buFont typeface="+mj-lt"/>
              <a:buAutoNum type="arabicPeriod"/>
            </a:pPr>
            <a:r>
              <a:rPr lang="en-US" sz="1600" dirty="0"/>
              <a:t>Useful in exploratory research stage where information is assessed to identify a problem.</a:t>
            </a:r>
          </a:p>
          <a:p>
            <a:pPr marL="0" indent="0">
              <a:buNone/>
            </a:pPr>
            <a:r>
              <a:rPr lang="en-US" sz="1600" b="1" dirty="0"/>
              <a:t>Disadvantages</a:t>
            </a:r>
          </a:p>
          <a:p>
            <a:pPr marL="287338" indent="-287338">
              <a:spcBef>
                <a:spcPts val="600"/>
              </a:spcBef>
              <a:buClrTx/>
              <a:buFont typeface="+mj-lt"/>
              <a:buAutoNum type="arabicPeriod"/>
            </a:pPr>
            <a:r>
              <a:rPr lang="en-US" sz="1600" dirty="0"/>
              <a:t>The data do not resolve the specific problem under investigation (e.g., data were compiled for another problem or purpose).</a:t>
            </a:r>
          </a:p>
          <a:p>
            <a:pPr marL="287338" indent="-287338">
              <a:spcBef>
                <a:spcPts val="2400"/>
              </a:spcBef>
              <a:buClrTx/>
              <a:buFont typeface="+mj-lt"/>
              <a:buAutoNum type="arabicPeriod"/>
            </a:pPr>
            <a:r>
              <a:rPr lang="en-US" sz="1600" dirty="0"/>
              <a:t>Reliability and accuracy of data are questionable.</a:t>
            </a:r>
          </a:p>
          <a:p>
            <a:pPr marL="287338" indent="-287338">
              <a:spcBef>
                <a:spcPts val="600"/>
              </a:spcBef>
              <a:buClrTx/>
              <a:buFont typeface="+mj-lt"/>
              <a:buAutoNum type="arabicPeriod"/>
            </a:pPr>
            <a:r>
              <a:rPr lang="en-US" sz="1600" dirty="0"/>
              <a:t>Information can be outdated, even obsolete, for the intended situation.</a:t>
            </a:r>
          </a:p>
          <a:p>
            <a:pPr marL="0" indent="0">
              <a:buNone/>
            </a:pPr>
            <a:r>
              <a:rPr lang="en-US" sz="1600" b="1" dirty="0"/>
              <a:t>Information from an Online Database</a:t>
            </a:r>
          </a:p>
          <a:p>
            <a:pPr marL="0" indent="0">
              <a:spcBef>
                <a:spcPts val="1200"/>
              </a:spcBef>
              <a:buNone/>
            </a:pPr>
            <a:r>
              <a:rPr lang="en-US" sz="1600" b="1" dirty="0"/>
              <a:t>Advantages</a:t>
            </a:r>
          </a:p>
          <a:p>
            <a:pPr marL="287338" indent="-287338">
              <a:spcBef>
                <a:spcPts val="600"/>
              </a:spcBef>
              <a:buClrTx/>
              <a:buFont typeface="+mj-lt"/>
              <a:buAutoNum type="arabicPeriod"/>
            </a:pPr>
            <a:r>
              <a:rPr lang="en-US" sz="1600" dirty="0"/>
              <a:t>Data are available very quickly (on the spot).</a:t>
            </a:r>
          </a:p>
          <a:p>
            <a:pPr marL="287338" indent="-287338">
              <a:spcBef>
                <a:spcPts val="600"/>
              </a:spcBef>
              <a:buClrTx/>
              <a:buFont typeface="+mj-lt"/>
              <a:buAutoNum type="arabicPeriod"/>
            </a:pPr>
            <a:r>
              <a:rPr lang="en-US" sz="1600" dirty="0"/>
              <a:t>Identification of relevant data occurs quickly.</a:t>
            </a:r>
          </a:p>
          <a:p>
            <a:pPr marL="0" indent="0">
              <a:buNone/>
            </a:pPr>
            <a:r>
              <a:rPr lang="en-US" sz="1600" b="1" dirty="0"/>
              <a:t>Disadvantages</a:t>
            </a:r>
          </a:p>
          <a:p>
            <a:pPr marL="287338" indent="-287338">
              <a:spcBef>
                <a:spcPts val="600"/>
              </a:spcBef>
              <a:buClrTx/>
              <a:buFont typeface="+mj-lt"/>
              <a:buAutoNum type="arabicPeriod"/>
            </a:pPr>
            <a:r>
              <a:rPr lang="en-US" sz="1600" dirty="0"/>
              <a:t>Amount of data available is overwhelming (discourages use of data).</a:t>
            </a:r>
          </a:p>
          <a:p>
            <a:pPr marL="287338" indent="-287338">
              <a:spcBef>
                <a:spcPts val="600"/>
              </a:spcBef>
              <a:buClrTx/>
              <a:buFont typeface="+mj-lt"/>
              <a:buAutoNum type="arabicPeriod"/>
            </a:pPr>
            <a:r>
              <a:rPr lang="en-US" sz="1600" dirty="0"/>
              <a:t>Hidden costs associated with retrieval and distribution of data (e.g., cost per hour for computer time).</a:t>
            </a:r>
            <a:endParaRPr lang="en-CA" sz="1600" dirty="0"/>
          </a:p>
        </p:txBody>
      </p:sp>
    </p:spTree>
    <p:extLst>
      <p:ext uri="{BB962C8B-B14F-4D97-AF65-F5344CB8AC3E}">
        <p14:creationId xmlns:p14="http://schemas.microsoft.com/office/powerpoint/2010/main" val="1405690674"/>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8284</TotalTime>
  <Words>1568</Words>
  <Application>Microsoft Office PowerPoint</Application>
  <PresentationFormat>Widescreen</PresentationFormat>
  <Paragraphs>180</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ＭＳ Ｐゴシック</vt:lpstr>
      <vt:lpstr>Arial</vt:lpstr>
      <vt:lpstr>Times New Roman</vt:lpstr>
      <vt:lpstr>Verdana</vt:lpstr>
      <vt:lpstr>Wingdings</vt:lpstr>
      <vt:lpstr>508 Lecture</vt:lpstr>
      <vt:lpstr>PowerPoint Presentation</vt:lpstr>
      <vt:lpstr>Learning Objective</vt:lpstr>
      <vt:lpstr>Chapter Flashcard Challenge</vt:lpstr>
      <vt:lpstr>PowerPoint Presentation</vt:lpstr>
      <vt:lpstr>Scope of Marketing Research</vt:lpstr>
      <vt:lpstr>Marketing Research Process</vt:lpstr>
      <vt:lpstr>Cadbury Adams Canada</vt:lpstr>
      <vt:lpstr>Exploratory Research and the Funneling Process</vt:lpstr>
      <vt:lpstr>Secondary Data: Pros and Cons</vt:lpstr>
      <vt:lpstr>Primary Research Steps</vt:lpstr>
      <vt:lpstr>Sample Design</vt:lpstr>
      <vt:lpstr>Data Collection Methods </vt:lpstr>
      <vt:lpstr>Qualitative vs. Quantitative?</vt:lpstr>
      <vt:lpstr>Survey Methodology</vt:lpstr>
      <vt:lpstr>Data Transfer and Processing</vt:lpstr>
      <vt:lpstr>Data Analysis &amp; Interpretation</vt:lpstr>
      <vt:lpstr>Information Collection and Consumer Privacy</vt:lpstr>
      <vt:lpstr>Thursday: Chapter 5 – Consumer Buying Behaviour</vt:lpstr>
      <vt:lpstr>PowerPoint Presentation</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 Marketing, Third Edition</dc:title>
  <dc:subject>Marketing</dc:subject>
  <dc:creator>Keith J. Tuckwell and Marina Jaffey</dc:creator>
  <cp:keywords>Marketing</cp:keywords>
  <cp:lastModifiedBy>Pamela Nelson</cp:lastModifiedBy>
  <cp:revision>936</cp:revision>
  <dcterms:created xsi:type="dcterms:W3CDTF">2014-07-14T20:04:21Z</dcterms:created>
  <dcterms:modified xsi:type="dcterms:W3CDTF">2019-01-29T19:28:59Z</dcterms:modified>
  <cp:category>Marketing</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682740</vt:lpwstr>
  </property>
  <property fmtid="{D5CDD505-2E9C-101B-9397-08002B2CF9AE}" pid="3" name="Offisync_UpdateToken">
    <vt:lpwstr>1</vt:lpwstr>
  </property>
  <property fmtid="{D5CDD505-2E9C-101B-9397-08002B2CF9AE}" pid="4" name="Jive_VersionGuid">
    <vt:lpwstr>7b502893-ac4a-4309-967d-6eb652f6b574</vt:lpwstr>
  </property>
  <property fmtid="{D5CDD505-2E9C-101B-9397-08002B2CF9AE}" pid="5" name="Offisync_ProviderInitializationData">
    <vt:lpwstr>https://neo.pearson.com</vt:lpwstr>
  </property>
  <property fmtid="{D5CDD505-2E9C-101B-9397-08002B2CF9AE}" pid="6" name="Offisync_ServerID">
    <vt:lpwstr>7e960520-0e88-4f05-9fa0-24079b61e486</vt:lpwstr>
  </property>
  <property fmtid="{D5CDD505-2E9C-101B-9397-08002B2CF9AE}" pid="7" name="Jive_LatestUserAccountName">
    <vt:lpwstr>sumit.gupta</vt:lpwstr>
  </property>
</Properties>
</file>