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80" r:id="rId2"/>
    <p:sldId id="328" r:id="rId3"/>
    <p:sldId id="330" r:id="rId4"/>
    <p:sldId id="329" r:id="rId5"/>
    <p:sldId id="332" r:id="rId6"/>
    <p:sldId id="333" r:id="rId7"/>
    <p:sldId id="331" r:id="rId8"/>
    <p:sldId id="334" r:id="rId9"/>
    <p:sldId id="335" r:id="rId10"/>
    <p:sldId id="336" r:id="rId11"/>
    <p:sldId id="337" r:id="rId12"/>
    <p:sldId id="338" r:id="rId13"/>
    <p:sldId id="322" r:id="rId14"/>
    <p:sldId id="33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2B795A19-B667-4BFB-9A52-AFF2707D2336}">
          <p14:sldIdLst>
            <p14:sldId id="280"/>
            <p14:sldId id="328"/>
            <p14:sldId id="330"/>
            <p14:sldId id="329"/>
            <p14:sldId id="332"/>
            <p14:sldId id="333"/>
            <p14:sldId id="331"/>
            <p14:sldId id="334"/>
            <p14:sldId id="335"/>
            <p14:sldId id="336"/>
            <p14:sldId id="337"/>
            <p14:sldId id="338"/>
            <p14:sldId id="322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86314" autoAdjust="0"/>
  </p:normalViewPr>
  <p:slideViewPr>
    <p:cSldViewPr snapToGrid="0">
      <p:cViewPr varScale="1">
        <p:scale>
          <a:sx n="59" d="100"/>
          <a:sy n="59" d="100"/>
        </p:scale>
        <p:origin x="15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244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MP.OC\NetworkFiles\Home\KLO\300102\300102592\2018-2019\BUAD116\0-GRADEBOOK-116-08-%20W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EXAM 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circle"/>
            <c:size val="6"/>
            <c:spPr>
              <a:solidFill>
                <a:schemeClr val="accent1"/>
              </a:solidFill>
              <a:ln w="22225">
                <a:solidFill>
                  <a:schemeClr val="lt1"/>
                </a:solidFill>
                <a:round/>
              </a:ln>
              <a:effectLst/>
            </c:spPr>
          </c:marker>
          <c:yVal>
            <c:numRef>
              <c:f>Grades!$H$5:$H$50</c:f>
              <c:numCache>
                <c:formatCode>General</c:formatCode>
                <c:ptCount val="46"/>
                <c:pt idx="0">
                  <c:v>71</c:v>
                </c:pt>
                <c:pt idx="1">
                  <c:v>60</c:v>
                </c:pt>
                <c:pt idx="2">
                  <c:v>63</c:v>
                </c:pt>
                <c:pt idx="3">
                  <c:v>80</c:v>
                </c:pt>
                <c:pt idx="4">
                  <c:v>83</c:v>
                </c:pt>
                <c:pt idx="5">
                  <c:v>71</c:v>
                </c:pt>
                <c:pt idx="6">
                  <c:v>83</c:v>
                </c:pt>
                <c:pt idx="7">
                  <c:v>69</c:v>
                </c:pt>
                <c:pt idx="8">
                  <c:v>69</c:v>
                </c:pt>
                <c:pt idx="9">
                  <c:v>63</c:v>
                </c:pt>
                <c:pt idx="10">
                  <c:v>89</c:v>
                </c:pt>
                <c:pt idx="11">
                  <c:v>77</c:v>
                </c:pt>
                <c:pt idx="12">
                  <c:v>60</c:v>
                </c:pt>
                <c:pt idx="13">
                  <c:v>74</c:v>
                </c:pt>
                <c:pt idx="14">
                  <c:v>63</c:v>
                </c:pt>
                <c:pt idx="15">
                  <c:v>57</c:v>
                </c:pt>
                <c:pt idx="16">
                  <c:v>57</c:v>
                </c:pt>
                <c:pt idx="17">
                  <c:v>69</c:v>
                </c:pt>
                <c:pt idx="18">
                  <c:v>74</c:v>
                </c:pt>
                <c:pt idx="19">
                  <c:v>66</c:v>
                </c:pt>
                <c:pt idx="20">
                  <c:v>83</c:v>
                </c:pt>
                <c:pt idx="21">
                  <c:v>46</c:v>
                </c:pt>
                <c:pt idx="22">
                  <c:v>94</c:v>
                </c:pt>
                <c:pt idx="23">
                  <c:v>78</c:v>
                </c:pt>
                <c:pt idx="25">
                  <c:v>91</c:v>
                </c:pt>
                <c:pt idx="26">
                  <c:v>60</c:v>
                </c:pt>
                <c:pt idx="27">
                  <c:v>60</c:v>
                </c:pt>
                <c:pt idx="29">
                  <c:v>74</c:v>
                </c:pt>
                <c:pt idx="30">
                  <c:v>74</c:v>
                </c:pt>
                <c:pt idx="31">
                  <c:v>89</c:v>
                </c:pt>
                <c:pt idx="32">
                  <c:v>69</c:v>
                </c:pt>
                <c:pt idx="33">
                  <c:v>43</c:v>
                </c:pt>
                <c:pt idx="34">
                  <c:v>63</c:v>
                </c:pt>
                <c:pt idx="35">
                  <c:v>86</c:v>
                </c:pt>
                <c:pt idx="36">
                  <c:v>54</c:v>
                </c:pt>
                <c:pt idx="38">
                  <c:v>71</c:v>
                </c:pt>
                <c:pt idx="39">
                  <c:v>75</c:v>
                </c:pt>
                <c:pt idx="40">
                  <c:v>49</c:v>
                </c:pt>
                <c:pt idx="41">
                  <c:v>54</c:v>
                </c:pt>
                <c:pt idx="42">
                  <c:v>54</c:v>
                </c:pt>
                <c:pt idx="43">
                  <c:v>51</c:v>
                </c:pt>
                <c:pt idx="44">
                  <c:v>66</c:v>
                </c:pt>
                <c:pt idx="45">
                  <c:v>40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9CD-42E1-85CA-9B42D3FED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6786616"/>
        <c:axId val="506787272"/>
      </c:scatterChart>
      <c:valAx>
        <c:axId val="506786616"/>
        <c:scaling>
          <c:orientation val="minMax"/>
        </c:scaling>
        <c:delete val="1"/>
        <c:axPos val="b"/>
        <c:majorTickMark val="none"/>
        <c:minorTickMark val="none"/>
        <c:tickLblPos val="nextTo"/>
        <c:crossAx val="506787272"/>
        <c:crosses val="autoZero"/>
        <c:crossBetween val="midCat"/>
      </c:valAx>
      <c:valAx>
        <c:axId val="506787272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7866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7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>
            <a:alpha val="25000"/>
          </a:schemeClr>
        </a:solidFill>
        <a:round/>
      </a:ln>
    </cs:spPr>
    <cs:defRPr sz="900" b="0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gradFill>
          <a:gsLst>
            <a:gs pos="79000">
              <a:schemeClr val="phClr"/>
            </a:gs>
            <a:gs pos="0">
              <a:schemeClr val="lt1">
                <a:alpha val="6000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t>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t>1/24/2019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90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268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When I call your name please put up your hand… </a:t>
            </a:r>
            <a:r>
              <a:rPr lang="en-US" dirty="0" smtClean="0"/>
              <a:t>wait until I am done before moving to your partner.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911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23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EE21AF-CD56-4824-977F-ECC56393CEF3}" type="slidenum">
              <a:rPr lang="en-CA"/>
              <a:pPr/>
              <a:t>14</a:t>
            </a:fld>
            <a:endParaRPr lang="en-CA" dirty="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1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81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39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- 7 of you (41%) got both B and D correct; 8 B only and 14 D only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11 (25%) got B correct;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10 (23%) get E correct.  What is the</a:t>
            </a:r>
            <a:r>
              <a:rPr lang="en-US" baseline="0" dirty="0" smtClean="0"/>
              <a:t> correct answer?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55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Electronic communication – STATE COURSE &amp; SECTION – BUAD 116 is enough</a:t>
            </a:r>
            <a:r>
              <a:rPr lang="en-US" b="1" baseline="0" dirty="0" smtClean="0"/>
              <a:t> this term, but GOOD HABIT is to include section for ALL PROFS.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63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Workshare: if shared equally, mark 50/50 on cover page. MUST EQUAL 100%.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17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baseline="0" dirty="0" smtClean="0"/>
              <a:t> information and DETAIL in the project outline. Read Thoroughly.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906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</a:t>
            </a:r>
            <a:r>
              <a:rPr lang="en-US" baseline="0" dirty="0" smtClean="0"/>
              <a:t> information and DETAIL in the project outline. Read Thoroughly.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896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Additional</a:t>
            </a:r>
            <a:r>
              <a:rPr lang="en-US" baseline="0" dirty="0" smtClean="0"/>
              <a:t> information and DETAIL in the project outline. Read Thoroughly.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16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7270" y="82899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7" name="Rectangle 6"/>
          <p:cNvSpPr/>
          <p:nvPr/>
        </p:nvSpPr>
        <p:spPr bwMode="grayWhite">
          <a:xfrm>
            <a:off x="65313" y="987251"/>
            <a:ext cx="8995329" cy="15273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0" name="Rectangle 9"/>
          <p:cNvSpPr/>
          <p:nvPr/>
        </p:nvSpPr>
        <p:spPr>
          <a:xfrm>
            <a:off x="62933" y="894711"/>
            <a:ext cx="8997710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1" name="Rectangle 10"/>
          <p:cNvSpPr/>
          <p:nvPr/>
        </p:nvSpPr>
        <p:spPr>
          <a:xfrm>
            <a:off x="62933" y="2485316"/>
            <a:ext cx="8997710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4904" y="1015291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195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solidFill>
            <a:schemeClr val="accent1">
              <a:lumMod val="75000"/>
            </a:schemeClr>
          </a:solidFill>
        </p:spPr>
        <p:txBody>
          <a:bodyPr lIns="0" tIns="0" rIns="0" bIns="0">
            <a:noAutofit/>
          </a:bodyPr>
          <a:lstStyle>
            <a:lvl1pPr>
              <a:defRPr sz="105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earning Objective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61244" y="1393640"/>
            <a:ext cx="8559228" cy="4824536"/>
          </a:xfrm>
        </p:spPr>
        <p:txBody>
          <a:bodyPr/>
          <a:lstStyle>
            <a:lvl1pPr>
              <a:defRPr sz="2800"/>
            </a:lvl1pPr>
            <a:lvl2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/>
            </a:lvl2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-1" y="0"/>
            <a:ext cx="9144000" cy="975935"/>
          </a:xfrm>
          <a:solidFill>
            <a:srgbClr val="38649C"/>
          </a:solidFill>
        </p:spPr>
        <p:txBody>
          <a:bodyPr>
            <a:noAutofit/>
          </a:bodyPr>
          <a:lstStyle>
            <a:lvl1pPr algn="ctr">
              <a:defRPr sz="3200" b="0">
                <a:solidFill>
                  <a:schemeClr val="bg1"/>
                </a:solidFill>
                <a:latin typeface="Liberation Sans"/>
                <a:cs typeface="Liberation Sans"/>
              </a:defRPr>
            </a:lvl1pPr>
          </a:lstStyle>
          <a:p>
            <a:r>
              <a:rPr lang="en-CA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675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7" name="Rectangle 6"/>
          <p:cNvSpPr/>
          <p:nvPr/>
        </p:nvSpPr>
        <p:spPr>
          <a:xfrm flipV="1">
            <a:off x="69413" y="2376830"/>
            <a:ext cx="9013515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8" name="Rectangle 7"/>
          <p:cNvSpPr/>
          <p:nvPr/>
        </p:nvSpPr>
        <p:spPr>
          <a:xfrm>
            <a:off x="69147" y="2341477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 anchor="b" anchorCtr="0"/>
          <a:lstStyle>
            <a:lvl1pPr algn="l">
              <a:buNone/>
              <a:defRPr sz="3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18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18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3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3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2" name="Rectangle 11"/>
          <p:cNvSpPr/>
          <p:nvPr/>
        </p:nvSpPr>
        <p:spPr>
          <a:xfrm>
            <a:off x="68509" y="4650476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3" name="Rectangle 12"/>
          <p:cNvSpPr/>
          <p:nvPr/>
        </p:nvSpPr>
        <p:spPr>
          <a:xfrm>
            <a:off x="68511" y="4773226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1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20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 smtClean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 smtClean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05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1/24/2019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ts val="435"/>
        </a:spcBef>
        <a:buClr>
          <a:schemeClr val="accent1">
            <a:lumMod val="75000"/>
          </a:schemeClr>
        </a:buClr>
        <a:buSzPct val="85000"/>
        <a:buFont typeface="Wingdings 2"/>
        <a:buChar char="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71450" algn="l" rtl="0" eaLnBrk="1" latinLnBrk="0" hangingPunct="1">
        <a:spcBef>
          <a:spcPts val="278"/>
        </a:spcBef>
        <a:buClr>
          <a:schemeClr val="accent2">
            <a:lumMod val="75000"/>
          </a:schemeClr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indent="-171450" algn="l" rtl="0" eaLnBrk="1" latinLnBrk="0" hangingPunct="1">
        <a:spcBef>
          <a:spcPts val="278"/>
        </a:spcBef>
        <a:buClr>
          <a:schemeClr val="accent1">
            <a:lumMod val="60000"/>
            <a:lumOff val="40000"/>
          </a:schemeClr>
        </a:buClr>
        <a:buSzPct val="8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71450" algn="l" rtl="0" eaLnBrk="1" latinLnBrk="0" hangingPunct="1">
        <a:spcBef>
          <a:spcPts val="278"/>
        </a:spcBef>
        <a:buClr>
          <a:schemeClr val="accent3"/>
        </a:buClr>
        <a:buSzPct val="80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78"/>
        </a:spcBef>
        <a:buClr>
          <a:schemeClr val="accent3">
            <a:lumMod val="75000"/>
          </a:schemeClr>
        </a:buClr>
        <a:buFontTx/>
        <a:buChar char="o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71450" algn="l" rtl="0" eaLnBrk="1" latinLnBrk="0" hangingPunct="1">
        <a:spcBef>
          <a:spcPts val="278"/>
        </a:spcBef>
        <a:buClr>
          <a:schemeClr val="accent3"/>
        </a:buClr>
        <a:buChar char="•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71450" algn="l" rtl="0" eaLnBrk="1" latinLnBrk="0" hangingPunct="1">
        <a:spcBef>
          <a:spcPts val="278"/>
        </a:spcBef>
        <a:buClr>
          <a:schemeClr val="accent2"/>
        </a:buClr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71450" algn="l" rtl="0" eaLnBrk="1" latinLnBrk="0" hangingPunct="1">
        <a:spcBef>
          <a:spcPts val="278"/>
        </a:spcBef>
        <a:buClr>
          <a:schemeClr val="accent1">
            <a:lumMod val="75000"/>
          </a:schemeClr>
        </a:buClr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1894523" indent="-214313" algn="l" rtl="0" eaLnBrk="1" latinLnBrk="0" hangingPunct="1">
        <a:spcBef>
          <a:spcPts val="278"/>
        </a:spcBef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348064" y="1015291"/>
            <a:ext cx="4256439" cy="1470025"/>
          </a:xfrm>
        </p:spPr>
        <p:txBody>
          <a:bodyPr/>
          <a:lstStyle/>
          <a:p>
            <a:r>
              <a:rPr lang="en-US" dirty="0" smtClean="0"/>
              <a:t>THURSDAY JAN 24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348064" y="2871628"/>
            <a:ext cx="4575297" cy="311141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rtl="0" eaLnBrk="1" latinLnBrk="0" hangingPunct="1">
              <a:spcBef>
                <a:spcPts val="435"/>
              </a:spcBef>
              <a:buClr>
                <a:schemeClr val="accent1">
                  <a:lumMod val="75000"/>
                </a:schemeClr>
              </a:buClr>
              <a:buSzPct val="85000"/>
              <a:buFont typeface="Wingdings 2"/>
              <a:buNone/>
              <a:defRPr kumimoji="0" sz="19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ctr" rtl="0" eaLnBrk="1" latinLnBrk="0" hangingPunct="1">
              <a:spcBef>
                <a:spcPts val="278"/>
              </a:spcBef>
              <a:buClr>
                <a:schemeClr val="accent2">
                  <a:lumMod val="75000"/>
                </a:schemeClr>
              </a:buClr>
              <a:buSzPct val="85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rtl="0" eaLnBrk="1" latinLnBrk="0" hangingPunct="1">
              <a:spcBef>
                <a:spcPts val="278"/>
              </a:spcBef>
              <a:buClr>
                <a:schemeClr val="accent1">
                  <a:lumMod val="60000"/>
                  <a:lumOff val="40000"/>
                </a:schemeClr>
              </a:buClr>
              <a:buSzPct val="85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rtl="0" eaLnBrk="1" latinLnBrk="0" hangingPunct="1">
              <a:spcBef>
                <a:spcPts val="278"/>
              </a:spcBef>
              <a:buClr>
                <a:schemeClr val="accent3"/>
              </a:buClr>
              <a:buSzPct val="80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rtl="0" eaLnBrk="1" latinLnBrk="0" hangingPunct="1">
              <a:spcBef>
                <a:spcPts val="278"/>
              </a:spcBef>
              <a:buClr>
                <a:schemeClr val="accent3">
                  <a:lumMod val="75000"/>
                </a:schemeClr>
              </a:buClr>
              <a:buFontTx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rtl="0" eaLnBrk="1" latinLnBrk="0" hangingPunct="1">
              <a:spcBef>
                <a:spcPts val="278"/>
              </a:spcBef>
              <a:buClr>
                <a:schemeClr val="accent3"/>
              </a:buClr>
              <a:buNone/>
              <a:defRPr kumimoji="0"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rtl="0" eaLnBrk="1" latinLnBrk="0" hangingPunct="1">
              <a:spcBef>
                <a:spcPts val="278"/>
              </a:spcBef>
              <a:buClr>
                <a:schemeClr val="accent2"/>
              </a:buClr>
              <a:buNone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rtl="0" eaLnBrk="1" latinLnBrk="0" hangingPunct="1">
              <a:spcBef>
                <a:spcPts val="278"/>
              </a:spcBef>
              <a:buClr>
                <a:schemeClr val="accent1">
                  <a:lumMod val="75000"/>
                </a:schemeClr>
              </a:buClr>
              <a:buNone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rtl="0" eaLnBrk="1" latinLnBrk="0" hangingPunct="1">
              <a:spcBef>
                <a:spcPts val="278"/>
              </a:spcBef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None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dirty="0" smtClean="0"/>
              <a:t>AGENDA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 smtClean="0"/>
              <a:t>Exam 1 Review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 smtClean="0"/>
              <a:t>Term Project </a:t>
            </a:r>
          </a:p>
          <a:p>
            <a:pPr marL="685800" lvl="1" indent="-342900" algn="l">
              <a:buFont typeface="Arial" panose="020B0604020202020204" pitchFamily="34" charset="0"/>
              <a:buChar char="•"/>
            </a:pPr>
            <a:r>
              <a:rPr lang="en-US" sz="2450" dirty="0" smtClean="0"/>
              <a:t>Assignments and Evaluation</a:t>
            </a:r>
          </a:p>
          <a:p>
            <a:pPr marL="685800" lvl="1" indent="-342900" algn="l">
              <a:buFont typeface="Arial" panose="020B0604020202020204" pitchFamily="34" charset="0"/>
              <a:buChar char="•"/>
            </a:pPr>
            <a:r>
              <a:rPr lang="en-US" sz="2450" dirty="0" smtClean="0"/>
              <a:t>Individuals and Pairings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 smtClean="0"/>
              <a:t>Part 1 working time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 smtClean="0"/>
              <a:t>Next Class</a:t>
            </a:r>
          </a:p>
        </p:txBody>
      </p:sp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3: Promotion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23" y="1771417"/>
            <a:ext cx="9455091" cy="386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71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4: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Professional presentation </a:t>
            </a:r>
          </a:p>
          <a:p>
            <a:r>
              <a:rPr lang="en-US" dirty="0" smtClean="0"/>
              <a:t>between 4 and 5 minutes (min/max)</a:t>
            </a:r>
          </a:p>
          <a:p>
            <a:r>
              <a:rPr lang="en-US" dirty="0" smtClean="0"/>
              <a:t>Highlighting main points from Parts 1 through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3865407"/>
            <a:ext cx="6535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Pairings Introductions!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96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321"/>
          <a:stretch/>
        </p:blipFill>
        <p:spPr>
          <a:xfrm>
            <a:off x="341568" y="358988"/>
            <a:ext cx="1418468" cy="6286545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1" r="52076"/>
          <a:stretch/>
        </p:blipFill>
        <p:spPr>
          <a:xfrm>
            <a:off x="1508874" y="358988"/>
            <a:ext cx="3301408" cy="6286545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81" r="43036"/>
          <a:stretch/>
        </p:blipFill>
        <p:spPr>
          <a:xfrm>
            <a:off x="4637314" y="273167"/>
            <a:ext cx="1278168" cy="6372366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16" r="7179"/>
          <a:stretch/>
        </p:blipFill>
        <p:spPr>
          <a:xfrm>
            <a:off x="5861958" y="273167"/>
            <a:ext cx="3004456" cy="63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9714" y="3771900"/>
            <a:ext cx="7772400" cy="1143000"/>
          </a:xfrm>
        </p:spPr>
        <p:txBody>
          <a:bodyPr/>
          <a:lstStyle/>
          <a:p>
            <a:r>
              <a:rPr lang="en-US" dirty="0" smtClean="0"/>
              <a:t>Next Class: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045028" y="4990647"/>
            <a:ext cx="7641771" cy="127362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Chapter 4 Marketing Intelligence</a:t>
            </a:r>
          </a:p>
          <a:p>
            <a:r>
              <a:rPr lang="en-US" sz="2800" dirty="0" smtClean="0"/>
              <a:t>Chapter 4 Moodle Quiz </a:t>
            </a:r>
            <a:br>
              <a:rPr lang="en-US" sz="2800" dirty="0" smtClean="0"/>
            </a:br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979714" y="198438"/>
            <a:ext cx="7772400" cy="9445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979714" y="1142999"/>
            <a:ext cx="7641771" cy="3004457"/>
          </a:xfrm>
          <a:prstGeom prst="rect">
            <a:avLst/>
          </a:prstGeom>
        </p:spPr>
        <p:txBody>
          <a:bodyPr>
            <a:normAutofit/>
          </a:bodyPr>
          <a:lstStyle>
            <a:lvl1pPr marL="205740" indent="-205740" algn="l" rtl="0" eaLnBrk="1" latinLnBrk="0" hangingPunct="1">
              <a:spcBef>
                <a:spcPts val="435"/>
              </a:spcBef>
              <a:buClr>
                <a:schemeClr val="accent1">
                  <a:lumMod val="75000"/>
                </a:schemeClr>
              </a:buClr>
              <a:buSzPct val="85000"/>
              <a:buFont typeface="Wingdings 2"/>
              <a:buChar char=""/>
              <a:defRPr kumimoji="0"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71450" algn="l" rtl="0" eaLnBrk="1" latinLnBrk="0" hangingPunct="1">
              <a:spcBef>
                <a:spcPts val="278"/>
              </a:spcBef>
              <a:buClr>
                <a:schemeClr val="accent2">
                  <a:lumMod val="75000"/>
                </a:schemeClr>
              </a:buClr>
              <a:buSzPct val="8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17220" indent="-171450" algn="l" rtl="0" eaLnBrk="1" latinLnBrk="0" hangingPunct="1">
              <a:spcBef>
                <a:spcPts val="278"/>
              </a:spcBef>
              <a:buClr>
                <a:schemeClr val="accent1">
                  <a:lumMod val="60000"/>
                  <a:lumOff val="40000"/>
                </a:schemeClr>
              </a:buClr>
              <a:buSzPct val="85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60" indent="-171450" algn="l" rtl="0" eaLnBrk="1" latinLnBrk="0" hangingPunct="1">
              <a:spcBef>
                <a:spcPts val="278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-171450" algn="l" rtl="0" eaLnBrk="1" latinLnBrk="0" hangingPunct="1">
              <a:spcBef>
                <a:spcPts val="278"/>
              </a:spcBef>
              <a:buClr>
                <a:schemeClr val="accent3">
                  <a:lumMod val="75000"/>
                </a:schemeClr>
              </a:buClr>
              <a:buFontTx/>
              <a:buChar char="o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34440" indent="-171450" algn="l" rtl="0" eaLnBrk="1" latinLnBrk="0" hangingPunct="1">
              <a:spcBef>
                <a:spcPts val="278"/>
              </a:spcBef>
              <a:buClr>
                <a:schemeClr val="accent3"/>
              </a:buClr>
              <a:buChar char="•"/>
              <a:defRPr kumimoji="0"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71450" algn="l" rtl="0" eaLnBrk="1" latinLnBrk="0" hangingPunct="1">
              <a:spcBef>
                <a:spcPts val="278"/>
              </a:spcBef>
              <a:buClr>
                <a:schemeClr val="accent2"/>
              </a:buClr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" indent="-171450" algn="l" rtl="0" eaLnBrk="1" latinLnBrk="0" hangingPunct="1">
              <a:spcBef>
                <a:spcPts val="278"/>
              </a:spcBef>
              <a:buClr>
                <a:schemeClr val="accent1">
                  <a:lumMod val="75000"/>
                </a:schemeClr>
              </a:buClr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94523" indent="-214313" algn="l" rtl="0" eaLnBrk="1" latinLnBrk="0" hangingPunct="1">
              <a:spcBef>
                <a:spcPts val="278"/>
              </a:spcBef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Product </a:t>
            </a:r>
            <a:r>
              <a:rPr lang="en-US" sz="2800" dirty="0" smtClean="0"/>
              <a:t>ideas (next slide)</a:t>
            </a:r>
            <a:endParaRPr lang="en-US" sz="2800" dirty="0" smtClean="0"/>
          </a:p>
          <a:p>
            <a:r>
              <a:rPr lang="en-US" sz="2800" dirty="0" smtClean="0"/>
              <a:t>How you will work together</a:t>
            </a:r>
          </a:p>
          <a:p>
            <a:pPr lvl="1"/>
            <a:r>
              <a:rPr lang="en-US" sz="2650" dirty="0" smtClean="0"/>
              <a:t>Contact information</a:t>
            </a:r>
          </a:p>
          <a:p>
            <a:pPr lvl="1"/>
            <a:r>
              <a:rPr lang="en-US" sz="2650" dirty="0" smtClean="0"/>
              <a:t>Task assignments (strengths?)</a:t>
            </a:r>
          </a:p>
          <a:p>
            <a:pPr lvl="1"/>
            <a:r>
              <a:rPr lang="en-US" sz="2650" dirty="0" smtClean="0"/>
              <a:t>Next steps</a:t>
            </a:r>
            <a:br>
              <a:rPr lang="en-US" sz="2650" dirty="0" smtClean="0"/>
            </a:br>
            <a:endParaRPr lang="en-US" sz="265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474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business ideas come from?</a:t>
            </a:r>
            <a:endParaRPr lang="en-CA" dirty="0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600199"/>
            <a:ext cx="7405007" cy="43597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800" dirty="0" smtClean="0"/>
              <a:t>Brainstorming</a:t>
            </a:r>
            <a:endParaRPr lang="en-CA" sz="2800" dirty="0"/>
          </a:p>
          <a:p>
            <a:pPr marL="662940" lvl="1" indent="-457200"/>
            <a:r>
              <a:rPr lang="en-CA" sz="2650" dirty="0"/>
              <a:t>Trends – Reflect change and change creates opportunities</a:t>
            </a:r>
          </a:p>
          <a:p>
            <a:pPr marL="662940" lvl="1" indent="-457200"/>
            <a:r>
              <a:rPr lang="en-CA" sz="2650" dirty="0"/>
              <a:t>Problems or pain points – Discovered through first </a:t>
            </a:r>
            <a:r>
              <a:rPr lang="en-CA" sz="2650" dirty="0" smtClean="0"/>
              <a:t>hand </a:t>
            </a:r>
            <a:r>
              <a:rPr lang="en-CA" sz="2650" dirty="0"/>
              <a:t>work or customer experiences</a:t>
            </a:r>
          </a:p>
          <a:p>
            <a:pPr marL="662940" lvl="1" indent="-457200"/>
            <a:r>
              <a:rPr lang="en-CA" sz="2650" dirty="0" smtClean="0"/>
              <a:t>Others?</a:t>
            </a:r>
          </a:p>
          <a:p>
            <a:pPr marL="662940" lvl="1" indent="-457200"/>
            <a:endParaRPr lang="en-CA" sz="2650" dirty="0" smtClean="0"/>
          </a:p>
          <a:p>
            <a:pPr marL="0" indent="0">
              <a:buNone/>
            </a:pPr>
            <a:r>
              <a:rPr lang="en-CA" sz="2800" dirty="0" smtClean="0"/>
              <a:t>Use the remainder of this class time to brainstorm ideas and get to know each other.</a:t>
            </a:r>
            <a:endParaRPr lang="en-CA" sz="2800" dirty="0"/>
          </a:p>
          <a:p>
            <a:pPr marL="629841" lvl="1" indent="-371475"/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9318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9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2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uiExpand="1" build="p"/>
      <p:bldP spid="82949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1: External Marketing Environment &amp; Strategic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Average grade = 68%</a:t>
            </a:r>
          </a:p>
          <a:p>
            <a:r>
              <a:rPr lang="en-US" dirty="0" smtClean="0"/>
              <a:t>Highest grade = 94%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104805"/>
              </p:ext>
            </p:extLst>
          </p:nvPr>
        </p:nvGraphicFramePr>
        <p:xfrm>
          <a:off x="1179871" y="2362200"/>
          <a:ext cx="6858000" cy="4097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05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 questions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3232"/>
          </a:xfrm>
        </p:spPr>
        <p:txBody>
          <a:bodyPr/>
          <a:lstStyle/>
          <a:p>
            <a:r>
              <a:rPr lang="en-US" dirty="0" smtClean="0"/>
              <a:t>+ 2 to everyone’s grade (if you answered correctly you received a bonus!)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185763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Multiple answer questions (4)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3101079"/>
            <a:ext cx="7772400" cy="18838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05740" indent="-205740" algn="l" rtl="0" eaLnBrk="1" latinLnBrk="0" hangingPunct="1">
              <a:spcBef>
                <a:spcPts val="435"/>
              </a:spcBef>
              <a:buClr>
                <a:schemeClr val="accent1">
                  <a:lumMod val="75000"/>
                </a:schemeClr>
              </a:buClr>
              <a:buSzPct val="85000"/>
              <a:buFont typeface="Wingdings 2"/>
              <a:buChar char=""/>
              <a:defRPr kumimoji="0"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71450" algn="l" rtl="0" eaLnBrk="1" latinLnBrk="0" hangingPunct="1">
              <a:spcBef>
                <a:spcPts val="278"/>
              </a:spcBef>
              <a:buClr>
                <a:schemeClr val="accent2">
                  <a:lumMod val="75000"/>
                </a:schemeClr>
              </a:buClr>
              <a:buSzPct val="8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17220" indent="-171450" algn="l" rtl="0" eaLnBrk="1" latinLnBrk="0" hangingPunct="1">
              <a:spcBef>
                <a:spcPts val="278"/>
              </a:spcBef>
              <a:buClr>
                <a:schemeClr val="accent1">
                  <a:lumMod val="60000"/>
                  <a:lumOff val="40000"/>
                </a:schemeClr>
              </a:buClr>
              <a:buSzPct val="85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60" indent="-171450" algn="l" rtl="0" eaLnBrk="1" latinLnBrk="0" hangingPunct="1">
              <a:spcBef>
                <a:spcPts val="278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-171450" algn="l" rtl="0" eaLnBrk="1" latinLnBrk="0" hangingPunct="1">
              <a:spcBef>
                <a:spcPts val="278"/>
              </a:spcBef>
              <a:buClr>
                <a:schemeClr val="accent3">
                  <a:lumMod val="75000"/>
                </a:schemeClr>
              </a:buClr>
              <a:buFontTx/>
              <a:buChar char="o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34440" indent="-171450" algn="l" rtl="0" eaLnBrk="1" latinLnBrk="0" hangingPunct="1">
              <a:spcBef>
                <a:spcPts val="278"/>
              </a:spcBef>
              <a:buClr>
                <a:schemeClr val="accent3"/>
              </a:buClr>
              <a:buChar char="•"/>
              <a:defRPr kumimoji="0"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80" indent="-171450" algn="l" rtl="0" eaLnBrk="1" latinLnBrk="0" hangingPunct="1">
              <a:spcBef>
                <a:spcPts val="278"/>
              </a:spcBef>
              <a:buClr>
                <a:schemeClr val="accent2"/>
              </a:buClr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" indent="-171450" algn="l" rtl="0" eaLnBrk="1" latinLnBrk="0" hangingPunct="1">
              <a:spcBef>
                <a:spcPts val="278"/>
              </a:spcBef>
              <a:buClr>
                <a:schemeClr val="accent1">
                  <a:lumMod val="75000"/>
                </a:schemeClr>
              </a:buClr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94523" indent="-214313" algn="l" rtl="0" eaLnBrk="1" latinLnBrk="0" hangingPunct="1">
              <a:spcBef>
                <a:spcPts val="278"/>
              </a:spcBef>
              <a:buClr>
                <a:schemeClr val="accent3">
                  <a:lumMod val="50000"/>
                </a:schemeClr>
              </a:buClr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.5 if you got ½ of proper answer</a:t>
            </a:r>
          </a:p>
          <a:p>
            <a:endParaRPr lang="en-US" dirty="0"/>
          </a:p>
          <a:p>
            <a:r>
              <a:rPr lang="en-US" dirty="0" smtClean="0"/>
              <a:t>I will not be keeping that format for future.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26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92" y="562036"/>
            <a:ext cx="7358033" cy="173472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354107" y="861853"/>
            <a:ext cx="2241755" cy="3385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Social / Cultural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5717" y="1370398"/>
            <a:ext cx="1720645" cy="3385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nicname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12" y="2689282"/>
            <a:ext cx="8104721" cy="1558198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1150373" y="3193240"/>
            <a:ext cx="250723" cy="24334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41" y="4586748"/>
            <a:ext cx="8223812" cy="1739210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1061883" y="6011644"/>
            <a:ext cx="250723" cy="24334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23187" y="5956807"/>
            <a:ext cx="1720645" cy="3385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Market segment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165122" y="1135494"/>
            <a:ext cx="250723" cy="24334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187244" y="1720453"/>
            <a:ext cx="250723" cy="24334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7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7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Exam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Thursday, </a:t>
            </a:r>
            <a:r>
              <a:rPr lang="en-US" dirty="0"/>
              <a:t>February 7 </a:t>
            </a:r>
            <a:endParaRPr lang="en-US" dirty="0" smtClean="0"/>
          </a:p>
          <a:p>
            <a:r>
              <a:rPr lang="en-US" dirty="0" smtClean="0"/>
              <a:t>Chapter 4 – Marketing Intelligence</a:t>
            </a:r>
          </a:p>
          <a:p>
            <a:r>
              <a:rPr lang="en-US" dirty="0" smtClean="0"/>
              <a:t>Chapter 5 – Consumer Buying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 smtClean="0"/>
              <a:t>Chapter 6 – B2B Buying </a:t>
            </a:r>
            <a:r>
              <a:rPr lang="en-US" dirty="0" err="1" smtClean="0"/>
              <a:t>Behaviour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Exams worth 50% of Final Grade</a:t>
            </a:r>
          </a:p>
          <a:p>
            <a:r>
              <a:rPr lang="en-US" b="1" dirty="0"/>
              <a:t>Exam #5 – Pricing – 10%</a:t>
            </a:r>
          </a:p>
          <a:p>
            <a:r>
              <a:rPr lang="en-US" b="1" dirty="0"/>
              <a:t>Exams #1, 2, 3, 4, 6 – lowest grade dropped; remaining averaged – 40</a:t>
            </a:r>
            <a:r>
              <a:rPr lang="en-US" b="1" dirty="0" smtClean="0"/>
              <a:t>%</a:t>
            </a:r>
            <a:endParaRPr lang="en-US" dirty="0"/>
          </a:p>
          <a:p>
            <a:r>
              <a:rPr lang="en-US" b="1" dirty="0" smtClean="0"/>
              <a:t>Must achieve minimum 50% on final (averaged) Exam grade to pass course</a:t>
            </a:r>
          </a:p>
        </p:txBody>
      </p:sp>
      <p:sp>
        <p:nvSpPr>
          <p:cNvPr id="4" name="Rectangle 3"/>
          <p:cNvSpPr/>
          <p:nvPr/>
        </p:nvSpPr>
        <p:spPr>
          <a:xfrm>
            <a:off x="337480" y="5126632"/>
            <a:ext cx="84690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Communication with Pamela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748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Project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94619"/>
            <a:ext cx="3534129" cy="457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826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Pairings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Individual </a:t>
            </a:r>
            <a:r>
              <a:rPr lang="en-US" b="1" dirty="0" smtClean="0"/>
              <a:t>grade</a:t>
            </a:r>
          </a:p>
          <a:p>
            <a:r>
              <a:rPr lang="en-US" dirty="0" smtClean="0"/>
              <a:t>Pairs Project – workshare notations</a:t>
            </a:r>
          </a:p>
          <a:p>
            <a:r>
              <a:rPr lang="en-US" dirty="0" smtClean="0"/>
              <a:t>Preliminary Pairings as noted:</a:t>
            </a:r>
          </a:p>
          <a:p>
            <a:pPr lvl="1"/>
            <a:r>
              <a:rPr lang="en-US" dirty="0" smtClean="0"/>
              <a:t>Find your partner</a:t>
            </a:r>
          </a:p>
          <a:p>
            <a:pPr lvl="1"/>
            <a:r>
              <a:rPr lang="en-US" dirty="0" smtClean="0"/>
              <a:t>If not here, may re-assign</a:t>
            </a:r>
          </a:p>
          <a:p>
            <a:endParaRPr lang="en-US" dirty="0"/>
          </a:p>
          <a:p>
            <a:r>
              <a:rPr lang="en-US" dirty="0" smtClean="0"/>
              <a:t>Due Dates (changed) *revised schedule on Moodle</a:t>
            </a:r>
          </a:p>
          <a:p>
            <a:pPr lvl="1"/>
            <a:r>
              <a:rPr lang="en-US" dirty="0" smtClean="0"/>
              <a:t>Part 1: March 7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Part 2: March 21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1"/>
            <a:r>
              <a:rPr lang="en-US" dirty="0" smtClean="0"/>
              <a:t>Part 3: Sunday April 7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Ample working time (scheduled class times) </a:t>
            </a:r>
            <a:r>
              <a:rPr lang="en-US" dirty="0"/>
              <a:t>after Exams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1: Product/Placement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51" y="1772104"/>
            <a:ext cx="9489007" cy="387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53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2: Pricing</a:t>
            </a:r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39" y="1471338"/>
            <a:ext cx="9306998" cy="453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plan presentat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lan presentation.potx" id="{B0CF94B3-F59B-427A-A620-6B86E9154593}" vid="{92489599-94E0-42FA-BFD7-90FE9B56D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1800</TotalTime>
  <Words>508</Words>
  <Application>Microsoft Office PowerPoint</Application>
  <PresentationFormat>On-screen Show (4:3)</PresentationFormat>
  <Paragraphs>96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Liberation Sans</vt:lpstr>
      <vt:lpstr>Wingdings 2</vt:lpstr>
      <vt:lpstr>Business plan presentation</vt:lpstr>
      <vt:lpstr>THURSDAY JAN 24</vt:lpstr>
      <vt:lpstr>Exam 1: External Marketing Environment &amp; Strategic Planning</vt:lpstr>
      <vt:lpstr>Chapter 4 questions (2)</vt:lpstr>
      <vt:lpstr>PowerPoint Presentation</vt:lpstr>
      <vt:lpstr>Next Exam #2</vt:lpstr>
      <vt:lpstr>Term Project</vt:lpstr>
      <vt:lpstr>Project Pairings</vt:lpstr>
      <vt:lpstr>Part 1: Product/Placement</vt:lpstr>
      <vt:lpstr>Part 2: Pricing</vt:lpstr>
      <vt:lpstr>Part 3: Promotion</vt:lpstr>
      <vt:lpstr>Part 4: Presentation</vt:lpstr>
      <vt:lpstr>PowerPoint Presentation</vt:lpstr>
      <vt:lpstr>Next Class:</vt:lpstr>
      <vt:lpstr>Where do business ideas come from?</vt:lpstr>
    </vt:vector>
  </TitlesOfParts>
  <Company>Okanagan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Nelson</dc:creator>
  <cp:lastModifiedBy>Pamela Nelson</cp:lastModifiedBy>
  <cp:revision>90</cp:revision>
  <dcterms:created xsi:type="dcterms:W3CDTF">2018-08-16T21:35:23Z</dcterms:created>
  <dcterms:modified xsi:type="dcterms:W3CDTF">2019-01-24T18:12:15Z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