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9" r:id="rId2"/>
    <p:sldId id="298" r:id="rId3"/>
    <p:sldId id="293" r:id="rId4"/>
    <p:sldId id="261" r:id="rId5"/>
    <p:sldId id="264" r:id="rId6"/>
    <p:sldId id="292" r:id="rId7"/>
    <p:sldId id="265" r:id="rId8"/>
    <p:sldId id="275" r:id="rId9"/>
    <p:sldId id="295" r:id="rId10"/>
    <p:sldId id="284" r:id="rId11"/>
    <p:sldId id="302" r:id="rId12"/>
    <p:sldId id="299" r:id="rId13"/>
    <p:sldId id="296" r:id="rId14"/>
    <p:sldId id="287" r:id="rId15"/>
    <p:sldId id="291" r:id="rId16"/>
    <p:sldId id="297" r:id="rId17"/>
    <p:sldId id="268" r:id="rId18"/>
    <p:sldId id="269" r:id="rId19"/>
    <p:sldId id="270" r:id="rId20"/>
    <p:sldId id="294" r:id="rId21"/>
    <p:sldId id="272" r:id="rId22"/>
    <p:sldId id="273"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56BD3A-2D00-4C07-9511-5C27096832BA}">
          <p14:sldIdLst>
            <p14:sldId id="259"/>
            <p14:sldId id="298"/>
            <p14:sldId id="293"/>
            <p14:sldId id="261"/>
            <p14:sldId id="264"/>
            <p14:sldId id="292"/>
            <p14:sldId id="265"/>
            <p14:sldId id="275"/>
            <p14:sldId id="295"/>
            <p14:sldId id="284"/>
            <p14:sldId id="302"/>
            <p14:sldId id="299"/>
            <p14:sldId id="296"/>
            <p14:sldId id="287"/>
            <p14:sldId id="291"/>
          </p14:sldIdLst>
        </p14:section>
        <p14:section name="Strategies" id="{5099BED1-5460-48A9-9D0E-B9F81375C3EB}">
          <p14:sldIdLst>
            <p14:sldId id="297"/>
            <p14:sldId id="268"/>
            <p14:sldId id="269"/>
            <p14:sldId id="270"/>
            <p14:sldId id="294"/>
            <p14:sldId id="272"/>
            <p14:sldId id="273"/>
            <p14:sldId id="3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50"/>
    <a:srgbClr val="007FA3"/>
    <a:srgbClr val="8C0000"/>
    <a:srgbClr val="C5F3FF"/>
    <a:srgbClr val="DCD8DC"/>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66788" autoAdjust="0"/>
  </p:normalViewPr>
  <p:slideViewPr>
    <p:cSldViewPr>
      <p:cViewPr varScale="1">
        <p:scale>
          <a:sx n="45" d="100"/>
          <a:sy n="45" d="100"/>
        </p:scale>
        <p:origin x="594" y="48"/>
      </p:cViewPr>
      <p:guideLst>
        <p:guide orient="horz" pos="2160"/>
        <p:guide pos="3840"/>
      </p:guideLst>
    </p:cSldViewPr>
  </p:slideViewPr>
  <p:outlineViewPr>
    <p:cViewPr>
      <p:scale>
        <a:sx n="33" d="100"/>
        <a:sy n="33" d="100"/>
      </p:scale>
      <p:origin x="0" y="14886"/>
    </p:cViewPr>
  </p:outlineViewPr>
  <p:notesTextViewPr>
    <p:cViewPr>
      <p:scale>
        <a:sx n="1" d="1"/>
        <a:sy n="1" d="1"/>
      </p:scale>
      <p:origin x="0" y="0"/>
    </p:cViewPr>
  </p:notesTextViewPr>
  <p:sorterViewPr>
    <p:cViewPr varScale="1">
      <p:scale>
        <a:sx n="1" d="1"/>
        <a:sy n="1" d="1"/>
      </p:scale>
      <p:origin x="0" y="-5880"/>
    </p:cViewPr>
  </p:sorterViewPr>
  <p:notesViewPr>
    <p:cSldViewPr>
      <p:cViewPr varScale="1">
        <p:scale>
          <a:sx n="66" d="100"/>
          <a:sy n="66" d="100"/>
        </p:scale>
        <p:origin x="-325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68785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Market Penetration: improve the market position </a:t>
            </a:r>
            <a:r>
              <a:rPr lang="en-US" altLang="en-US" dirty="0" smtClean="0"/>
              <a:t>of </a:t>
            </a:r>
            <a:r>
              <a:rPr lang="en-US" altLang="en-US" u="sng" dirty="0" smtClean="0"/>
              <a:t>existing products </a:t>
            </a:r>
            <a:r>
              <a:rPr lang="en-US" altLang="en-US" dirty="0" smtClean="0"/>
              <a:t>in </a:t>
            </a:r>
            <a:r>
              <a:rPr lang="en-US" altLang="en-US" u="sng" dirty="0" smtClean="0"/>
              <a:t>existing markets</a:t>
            </a:r>
            <a:r>
              <a:rPr lang="en-US" altLang="en-US" dirty="0" smtClean="0"/>
              <a:t>.</a:t>
            </a:r>
          </a:p>
          <a:p>
            <a:pPr eaLnBrk="1" hangingPunct="1"/>
            <a:r>
              <a:rPr lang="en-US" altLang="en-US" b="1" dirty="0" smtClean="0"/>
              <a:t>Market Development: </a:t>
            </a:r>
            <a:r>
              <a:rPr lang="en-US" altLang="en-US" dirty="0" smtClean="0"/>
              <a:t>market </a:t>
            </a:r>
            <a:r>
              <a:rPr lang="en-US" altLang="en-US" u="sng" dirty="0" smtClean="0"/>
              <a:t>existing products </a:t>
            </a:r>
            <a:r>
              <a:rPr lang="en-US" altLang="en-US" dirty="0" smtClean="0"/>
              <a:t>to </a:t>
            </a:r>
            <a:r>
              <a:rPr lang="en-US" altLang="en-US" u="sng" dirty="0" smtClean="0"/>
              <a:t>new target markets</a:t>
            </a:r>
            <a:r>
              <a:rPr lang="en-US" altLang="en-US" dirty="0" smtClean="0"/>
              <a:t>.</a:t>
            </a:r>
          </a:p>
          <a:p>
            <a:pPr eaLnBrk="1" hangingPunct="1"/>
            <a:r>
              <a:rPr lang="en-US" altLang="en-US" b="1" dirty="0" smtClean="0"/>
              <a:t>Product Development: </a:t>
            </a:r>
            <a:r>
              <a:rPr lang="en-US" altLang="en-US" u="sng" dirty="0" smtClean="0"/>
              <a:t>new products or modifies existing products </a:t>
            </a:r>
            <a:r>
              <a:rPr lang="en-US" altLang="en-US" dirty="0" smtClean="0"/>
              <a:t>to </a:t>
            </a:r>
            <a:r>
              <a:rPr lang="en-US" altLang="en-US" u="sng" dirty="0" smtClean="0"/>
              <a:t>current customers</a:t>
            </a:r>
            <a:r>
              <a:rPr lang="en-US" altLang="en-US" dirty="0" smtClean="0"/>
              <a:t>.</a:t>
            </a:r>
          </a:p>
          <a:p>
            <a:pPr eaLnBrk="1" hangingPunct="1"/>
            <a:r>
              <a:rPr lang="en-US" altLang="en-US" b="1" dirty="0" smtClean="0"/>
              <a:t>Diversification:</a:t>
            </a:r>
            <a:r>
              <a:rPr lang="en-US" altLang="en-US" dirty="0" smtClean="0"/>
              <a:t> invests its resources in a totally new direction (e.g., a new industry or market).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92732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LO3</a:t>
            </a:r>
          </a:p>
          <a:p>
            <a:pPr eaLnBrk="1" hangingPunct="1"/>
            <a:r>
              <a:rPr lang="en-US" altLang="en-US" b="1" dirty="0" smtClean="0"/>
              <a:t>Marketing Plan Content</a:t>
            </a:r>
          </a:p>
          <a:p>
            <a:pPr eaLnBrk="1" hangingPunct="1"/>
            <a:endParaRPr lang="en-US" altLang="en-US" dirty="0" smtClean="0"/>
          </a:p>
          <a:p>
            <a:pPr eaLnBrk="1" hangingPunct="1"/>
            <a:r>
              <a:rPr lang="en-US" altLang="en-US" b="1" dirty="0" smtClean="0"/>
              <a:t>Marketing Plan Background—Situation Analysis:  </a:t>
            </a:r>
            <a:r>
              <a:rPr lang="en-US" altLang="en-US" dirty="0" smtClean="0"/>
              <a:t>As a preliminary step to marketing planning, a variety of information is compiled and analyzed and summarized in the front section of the marketing plan. These trends and this information were discussed in detail in previous chapters.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728459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WHICH STRATEGY</a:t>
            </a:r>
            <a:r>
              <a:rPr lang="en-US" baseline="0" dirty="0" smtClean="0"/>
              <a:t> FITS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 FIRM decides to sell off or close up some product lines or divisions.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 FIRM decides to work with another FIRM to achieve common goal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 FIRM buys another profitable firm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 FIRM introduces new offerings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 FIRM focuses on growing market share with existing offerings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 FIRM owns many businesses at many levels in the distribution channel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 FIRM owns many businesses at one level of distribution channel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Divestment</a:t>
            </a:r>
            <a:r>
              <a:rPr lang="en-US" baseline="0" dirty="0" smtClean="0"/>
              <a:t>: </a:t>
            </a:r>
            <a:r>
              <a:rPr lang="en-US" altLang="en-US" dirty="0" smtClean="0"/>
              <a:t>Removing an entire division of a company through sale or liquidation.)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Strategic Alliance: </a:t>
            </a:r>
            <a:r>
              <a:rPr lang="en-US" altLang="en-US" dirty="0" smtClean="0"/>
              <a:t>A relationship between two or more companies who decide to work together to achieve common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Acquisition</a:t>
            </a:r>
            <a:r>
              <a:rPr lang="en-US" altLang="en-US" dirty="0" smtClean="0"/>
              <a:t>: A company acquires other companies that represent profitable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New products </a:t>
            </a:r>
            <a:r>
              <a:rPr lang="en-US" altLang="en-US" dirty="0" smtClean="0"/>
              <a:t>in new markets produce new revenue streams for a company.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Penetration</a:t>
            </a:r>
            <a:r>
              <a:rPr lang="en-US" altLang="en-US" dirty="0" smtClean="0"/>
              <a:t>: A strategy that calls for aggressive and progressive action to achieve growth among existing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Vertical</a:t>
            </a:r>
            <a:r>
              <a:rPr lang="en-US" altLang="en-US" b="1" baseline="0" dirty="0" smtClean="0"/>
              <a:t> Integration: </a:t>
            </a:r>
            <a:r>
              <a:rPr lang="en-US" altLang="en-US" dirty="0" smtClean="0"/>
              <a:t>The company owns and operates businesses at different levels of the channel of distribution.</a:t>
            </a:r>
          </a:p>
          <a:p>
            <a:r>
              <a:rPr lang="en-US" b="1" dirty="0" smtClean="0"/>
              <a:t>Horizontal: </a:t>
            </a:r>
            <a:r>
              <a:rPr lang="en-US" altLang="en-US" dirty="0" smtClean="0"/>
              <a:t>A corporation operates many companies at the same level of the channel.</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3321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LO6</a:t>
            </a:r>
          </a:p>
          <a:p>
            <a:pPr eaLnBrk="1" hangingPunct="1"/>
            <a:r>
              <a:rPr lang="en-US" altLang="en-US" b="1" dirty="0" smtClean="0"/>
              <a:t>Control and Evaluation Procedures</a:t>
            </a:r>
          </a:p>
          <a:p>
            <a:pPr eaLnBrk="1" hangingPunct="1"/>
            <a:r>
              <a:rPr lang="en-US" altLang="en-US" dirty="0" smtClean="0"/>
              <a:t>Fig 3.4</a:t>
            </a:r>
          </a:p>
          <a:p>
            <a:pPr eaLnBrk="1" hangingPunct="1"/>
            <a:r>
              <a:rPr lang="en-US" altLang="en-US" b="1" dirty="0" smtClean="0"/>
              <a:t>Marketing Activity Reviews </a:t>
            </a:r>
            <a:r>
              <a:rPr lang="en-US" altLang="en-US" dirty="0" smtClean="0"/>
              <a:t>The effectiveness of a marketing plan is measured against a few key indicators: sales volume, market share, and profit. Activity reviews typically occur on a quarterly basis and often involve a gathering of brand managers, sales managers, and some senior marketing executives. Planning cycles that have activity reviews built in give an organization the opportunity to make strategic adjustments during the course of a year.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0730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02091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LO2</a:t>
            </a:r>
          </a:p>
          <a:p>
            <a:pPr eaLnBrk="1" hangingPunct="1"/>
            <a:r>
              <a:rPr lang="en-US" altLang="en-US" b="1" dirty="0" smtClean="0"/>
              <a:t>Corporate Planning</a:t>
            </a:r>
          </a:p>
          <a:p>
            <a:pPr eaLnBrk="1" hangingPunct="1"/>
            <a:endParaRPr lang="en-US" altLang="en-US" dirty="0" smtClean="0"/>
          </a:p>
          <a:p>
            <a:pPr eaLnBrk="1" hangingPunct="1"/>
            <a:r>
              <a:rPr lang="en-US" altLang="en-US" b="1" dirty="0" smtClean="0"/>
              <a:t>Penetration Strategy: </a:t>
            </a:r>
            <a:r>
              <a:rPr lang="en-US" altLang="en-US" dirty="0" smtClean="0"/>
              <a:t>calls for aggressive and progressive action on the part of an organization. Growth is achieved by building existing businesses (either company divisions or product lines). PepsiCo implements a penetration strategy across its various product lines in its two operating divisions in Canada. </a:t>
            </a:r>
          </a:p>
          <a:p>
            <a:pPr eaLnBrk="1" hangingPunct="1"/>
            <a:endParaRPr lang="en-US" altLang="en-US" dirty="0" smtClean="0"/>
          </a:p>
          <a:p>
            <a:pPr eaLnBrk="1" hangingPunct="1"/>
            <a:r>
              <a:rPr lang="en-US" altLang="en-US" dirty="0" smtClean="0"/>
              <a:t>PepsiCo Beverages Canada includes brands such as Pepsi and Diet Pepsi, Gatorade, and Tropicana. PepsiCo Foods Canada includes all Quaker brands and salty snack foods such as Doritos, Tostitos, Sun Chips, and Frito Lay. </a:t>
            </a:r>
          </a:p>
          <a:p>
            <a:pPr eaLnBrk="1" hangingPunct="1"/>
            <a:r>
              <a:rPr lang="en-US" altLang="en-US" dirty="0" smtClean="0"/>
              <a:t>Marketing managers devise annual marketing plans that are designed to improve the business performance of all of these brands and to penetrate the market further by increasing market share. PepsiCo wants to stay ahead of its competitors and maintain a strong presence among consumers.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793080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LO2</a:t>
            </a:r>
          </a:p>
          <a:p>
            <a:pPr eaLnBrk="1" hangingPunct="1"/>
            <a:r>
              <a:rPr lang="en-US" altLang="en-US" b="1" dirty="0" smtClean="0"/>
              <a:t>Corporate Planning  </a:t>
            </a:r>
          </a:p>
          <a:p>
            <a:pPr eaLnBrk="1" hangingPunct="1"/>
            <a:endParaRPr lang="en-US" altLang="en-US" b="1" dirty="0" smtClean="0"/>
          </a:p>
          <a:p>
            <a:pPr eaLnBrk="1" hangingPunct="1"/>
            <a:r>
              <a:rPr lang="en-US" altLang="en-US" b="1" dirty="0" smtClean="0"/>
              <a:t>Acquisition Strategy:</a:t>
            </a:r>
            <a:r>
              <a:rPr lang="en-US" altLang="en-US" dirty="0" smtClean="0"/>
              <a:t> involves the purchase of another company or parts of another company. A strategy based on acquisition allows a company to enter an attractive market quickly, and it may be less costly in the long term. It may also be a strategy to gain more market share in the industry an organization presently competes in. In contrast, the time required to develop new products can be extensive and the financial commitment considerable. </a:t>
            </a:r>
          </a:p>
          <a:p>
            <a:pPr eaLnBrk="1" hangingPunct="1"/>
            <a:endParaRPr lang="en-US" altLang="en-US" dirty="0" smtClean="0"/>
          </a:p>
          <a:p>
            <a:pPr eaLnBrk="1" hangingPunct="1"/>
            <a:r>
              <a:rPr lang="en-US" altLang="en-US" dirty="0" smtClean="0"/>
              <a:t>A company will acquire another company because they see it as a good corporate </a:t>
            </a:r>
            <a:r>
              <a:rPr lang="ja-JP" altLang="en-US" dirty="0" smtClean="0"/>
              <a:t>“</a:t>
            </a:r>
            <a:r>
              <a:rPr lang="en-US" altLang="ja-JP" dirty="0" smtClean="0"/>
              <a:t>fit.</a:t>
            </a:r>
            <a:r>
              <a:rPr lang="ja-JP" altLang="en-US" dirty="0" smtClean="0"/>
              <a:t>”</a:t>
            </a:r>
            <a:r>
              <a:rPr lang="en-US" altLang="ja-JP" dirty="0" smtClean="0"/>
              <a:t> Both examples cited above appear to be good fits for the acquiring organization. The acquisitions were in industries where the acquiring organizations were firmly established and highly experienced.</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42034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LO2</a:t>
            </a:r>
          </a:p>
          <a:p>
            <a:pPr eaLnBrk="1" hangingPunct="1"/>
            <a:r>
              <a:rPr lang="en-US" altLang="en-US" b="1" dirty="0" smtClean="0"/>
              <a:t>Corporate Planning</a:t>
            </a:r>
          </a:p>
          <a:p>
            <a:pPr eaLnBrk="1" hangingPunct="1"/>
            <a:endParaRPr lang="en-US" altLang="en-US" b="1" dirty="0" smtClean="0"/>
          </a:p>
          <a:p>
            <a:pPr eaLnBrk="1" hangingPunct="1"/>
            <a:r>
              <a:rPr lang="en-US" altLang="en-US" dirty="0" smtClean="0"/>
              <a:t>New-Products Strategy A new-products strategy requires considerable investment in research and development. Such a strategy also requires financial commitment over an extended period, as it takes considerable time to develop a new product. And the odds of successfully marketing a new product remain low.</a:t>
            </a:r>
          </a:p>
          <a:p>
            <a:pPr eaLnBrk="1" hangingPunct="1"/>
            <a:r>
              <a:rPr lang="en-US" altLang="en-US" dirty="0" smtClean="0"/>
              <a:t>To demonstrate, Kraft developed and successfully launched a completely new </a:t>
            </a:r>
            <a:r>
              <a:rPr lang="ja-JP" altLang="en-US" dirty="0" smtClean="0"/>
              <a:t>“</a:t>
            </a:r>
            <a:r>
              <a:rPr lang="en-US" altLang="ja-JP" dirty="0" smtClean="0"/>
              <a:t>liquid water enhancer</a:t>
            </a:r>
            <a:r>
              <a:rPr lang="ja-JP" altLang="en-US" dirty="0" smtClean="0"/>
              <a:t>”</a:t>
            </a:r>
            <a:r>
              <a:rPr lang="en-US" altLang="ja-JP" dirty="0" smtClean="0"/>
              <a:t> called Mio. Mio is packaged in a squeezable container small enough to carry in a purse or pocket. Users squeeze as little or as much as they like into a glass of water. With some good advertising Mio skyrocketed out of the gate. North American sales were expected to reach $200 million in 2013. </a:t>
            </a:r>
          </a:p>
          <a:p>
            <a:pPr eaLnBrk="1" hangingPunct="1"/>
            <a:endParaRPr lang="en-US" altLang="en-US" dirty="0" smtClean="0"/>
          </a:p>
          <a:p>
            <a:pPr eaLnBrk="1" hangingPunct="1"/>
            <a:r>
              <a:rPr lang="en-US" altLang="en-US" dirty="0" smtClean="0"/>
              <a:t>Mio was specifically targeted at millennials, a generation of consumers who like to personalize things. Mio was a good fit for their lifestyle—it embraced their sense of individuality. Kraft CEO Tony Vernon called Mio </a:t>
            </a:r>
            <a:r>
              <a:rPr lang="ja-JP" altLang="en-US" dirty="0" smtClean="0"/>
              <a:t>“</a:t>
            </a:r>
            <a:r>
              <a:rPr lang="en-US" altLang="ja-JP" dirty="0" smtClean="0"/>
              <a:t>One of our most successful new products ever.</a:t>
            </a:r>
            <a:r>
              <a:rPr lang="ja-JP" altLang="en-US" dirty="0" smtClean="0"/>
              <a:t>”</a:t>
            </a:r>
            <a:r>
              <a:rPr lang="en-US" altLang="ja-JP" dirty="0" smtClean="0"/>
              <a:t>(3) Eyeing the success of Mio, Coca-Cola launched a similar beverage called Dasani Drops, a zero-calorie liquid beverage enhancer. </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2843426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r>
              <a:rPr lang="en-US" altLang="en-US" b="1" dirty="0" smtClean="0"/>
              <a:t>LO2</a:t>
            </a:r>
          </a:p>
          <a:p>
            <a:pPr eaLnBrk="1" hangingPunct="1">
              <a:lnSpc>
                <a:spcPct val="90000"/>
              </a:lnSpc>
            </a:pPr>
            <a:r>
              <a:rPr lang="en-US" altLang="en-US" b="1" dirty="0" smtClean="0"/>
              <a:t>Corporate Planning</a:t>
            </a:r>
          </a:p>
          <a:p>
            <a:pPr eaLnBrk="1" hangingPunct="1">
              <a:lnSpc>
                <a:spcPct val="90000"/>
              </a:lnSpc>
            </a:pPr>
            <a:endParaRPr lang="en-US" altLang="en-US" dirty="0" smtClean="0"/>
          </a:p>
          <a:p>
            <a:pPr eaLnBrk="1" hangingPunct="1">
              <a:lnSpc>
                <a:spcPct val="90000"/>
              </a:lnSpc>
            </a:pPr>
            <a:r>
              <a:rPr lang="en-US" altLang="en-US" dirty="0" smtClean="0"/>
              <a:t>In a </a:t>
            </a:r>
            <a:r>
              <a:rPr lang="en-US" altLang="en-US" b="1" dirty="0" smtClean="0"/>
              <a:t>vertical integration strategy</a:t>
            </a:r>
            <a:r>
              <a:rPr lang="en-US" altLang="en-US" dirty="0" smtClean="0"/>
              <a:t>, one organization in the channel of distribution owns and operates organizations in other levels of the channel. </a:t>
            </a:r>
          </a:p>
          <a:p>
            <a:pPr eaLnBrk="1" hangingPunct="1">
              <a:lnSpc>
                <a:spcPct val="90000"/>
              </a:lnSpc>
            </a:pPr>
            <a:endParaRPr lang="en-US" altLang="en-US" dirty="0" smtClean="0"/>
          </a:p>
          <a:p>
            <a:pPr eaLnBrk="1" hangingPunct="1">
              <a:lnSpc>
                <a:spcPct val="90000"/>
              </a:lnSpc>
            </a:pPr>
            <a:r>
              <a:rPr lang="en-US" altLang="en-US" dirty="0" smtClean="0"/>
              <a:t>For example, Apple Computer traditionally marketed its range of computer products and accessories through an independent dealer network and various catalogue merchants, but in an attempt to get closer to its customers, the company decided to open its own retail network. Owning and operating retail stores was not Apple</a:t>
            </a:r>
            <a:r>
              <a:rPr lang="ja-JP" altLang="en-US" dirty="0" smtClean="0"/>
              <a:t>’</a:t>
            </a:r>
            <a:r>
              <a:rPr lang="en-US" altLang="ja-JP" dirty="0" smtClean="0"/>
              <a:t>s area of expertise. </a:t>
            </a:r>
          </a:p>
          <a:p>
            <a:pPr eaLnBrk="1" hangingPunct="1">
              <a:lnSpc>
                <a:spcPct val="90000"/>
              </a:lnSpc>
            </a:pPr>
            <a:endParaRPr lang="en-US" altLang="en-US" dirty="0" smtClean="0"/>
          </a:p>
          <a:p>
            <a:pPr eaLnBrk="1" hangingPunct="1">
              <a:lnSpc>
                <a:spcPct val="90000"/>
              </a:lnSpc>
            </a:pPr>
            <a:r>
              <a:rPr lang="en-US" altLang="en-US" dirty="0" smtClean="0"/>
              <a:t>The venture would be costly and the company risked alienating existing retailers who had been loyal to the brand. Nonetheless, Apple saw the benefit of getting closer to its customers. </a:t>
            </a:r>
          </a:p>
          <a:p>
            <a:pPr eaLnBrk="1" hangingPunct="1">
              <a:lnSpc>
                <a:spcPct val="90000"/>
              </a:lnSpc>
            </a:pPr>
            <a:endParaRPr lang="en-US" altLang="en-US" dirty="0" smtClean="0"/>
          </a:p>
          <a:p>
            <a:pPr eaLnBrk="1" hangingPunct="1">
              <a:lnSpc>
                <a:spcPct val="90000"/>
              </a:lnSpc>
            </a:pPr>
            <a:r>
              <a:rPr lang="en-US" altLang="en-US" dirty="0" smtClean="0"/>
              <a:t>Apple opened its first store in 2001. By 2010 Apple retail stores had reached $9.1 billion in sales revenue and $2.3 billion in profit. The retail division contributes significant value to the overall success of the company. The stores are well designed (much like their products) and offer daily exposure to Apple</a:t>
            </a:r>
            <a:r>
              <a:rPr lang="ja-JP" altLang="en-US" dirty="0" smtClean="0"/>
              <a:t>’</a:t>
            </a:r>
            <a:r>
              <a:rPr lang="en-US" altLang="ja-JP" dirty="0" smtClean="0"/>
              <a:t>s products in an inviting environment, an environment that is more socially oriented than sales oriented.6</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820604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90000"/>
              </a:lnSpc>
            </a:pPr>
            <a:r>
              <a:rPr lang="en-US" altLang="en-US" b="1" dirty="0" smtClean="0"/>
              <a:t>LO2</a:t>
            </a:r>
          </a:p>
          <a:p>
            <a:pPr>
              <a:lnSpc>
                <a:spcPct val="90000"/>
              </a:lnSpc>
            </a:pPr>
            <a:r>
              <a:rPr lang="en-US" altLang="en-US" b="1" dirty="0" smtClean="0"/>
              <a:t>Corporate Planning</a:t>
            </a:r>
          </a:p>
          <a:p>
            <a:pPr>
              <a:lnSpc>
                <a:spcPct val="90000"/>
              </a:lnSpc>
            </a:pPr>
            <a:endParaRPr lang="en-US" altLang="en-US" b="1" dirty="0" smtClean="0"/>
          </a:p>
          <a:p>
            <a:pPr>
              <a:lnSpc>
                <a:spcPct val="90000"/>
              </a:lnSpc>
            </a:pPr>
            <a:r>
              <a:rPr lang="en-US" altLang="en-US" dirty="0" smtClean="0"/>
              <a:t>In a </a:t>
            </a:r>
            <a:r>
              <a:rPr lang="en-US" altLang="en-US" b="1" dirty="0" smtClean="0"/>
              <a:t>horizontal integration strategy</a:t>
            </a:r>
            <a:r>
              <a:rPr lang="en-US" altLang="en-US" dirty="0" smtClean="0"/>
              <a:t>, one organization owns and operates several companies at the same level in the channel of distribution. The objective of horizontal integration is to control greater market share within a certain segment of a market. </a:t>
            </a:r>
          </a:p>
          <a:p>
            <a:pPr>
              <a:lnSpc>
                <a:spcPct val="90000"/>
              </a:lnSpc>
            </a:pPr>
            <a:endParaRPr lang="en-US" altLang="en-US" dirty="0" smtClean="0"/>
          </a:p>
          <a:p>
            <a:pPr>
              <a:lnSpc>
                <a:spcPct val="90000"/>
              </a:lnSpc>
            </a:pPr>
            <a:r>
              <a:rPr lang="en-US" altLang="en-US" dirty="0" smtClean="0"/>
              <a:t>For example, Cara Operations, a Canadian restaurant chain, owns and operates many different restaurant chains in Canada that embrace fast food and casual dining experiences. Its original stable of restaurants included Harvey</a:t>
            </a:r>
            <a:r>
              <a:rPr lang="ja-JP" altLang="en-US" smtClean="0"/>
              <a:t>’</a:t>
            </a:r>
            <a:r>
              <a:rPr lang="en-US" altLang="ja-JP" dirty="0" smtClean="0"/>
              <a:t>s, Swiss Chalet, Kelsey</a:t>
            </a:r>
            <a:r>
              <a:rPr lang="ja-JP" altLang="en-US" smtClean="0"/>
              <a:t>’</a:t>
            </a:r>
            <a:r>
              <a:rPr lang="en-US" altLang="ja-JP" dirty="0" smtClean="0"/>
              <a:t>s, Montana</a:t>
            </a:r>
            <a:r>
              <a:rPr lang="ja-JP" altLang="en-US" smtClean="0"/>
              <a:t>’</a:t>
            </a:r>
            <a:r>
              <a:rPr lang="en-US" altLang="ja-JP" dirty="0" smtClean="0"/>
              <a:t>s, and Milestones. </a:t>
            </a:r>
          </a:p>
          <a:p>
            <a:pPr>
              <a:lnSpc>
                <a:spcPct val="90000"/>
              </a:lnSpc>
            </a:pPr>
            <a:endParaRPr lang="en-US" altLang="en-US" dirty="0" smtClean="0"/>
          </a:p>
          <a:p>
            <a:pPr>
              <a:lnSpc>
                <a:spcPct val="90000"/>
              </a:lnSpc>
            </a:pPr>
            <a:r>
              <a:rPr lang="en-US" altLang="en-US" dirty="0" smtClean="0"/>
              <a:t>Just recently Cara merged with Prime Restaurants, a division of Fairfax Financial Holdings. Prime operates East Side Mario</a:t>
            </a:r>
            <a:r>
              <a:rPr lang="ja-JP" altLang="en-US" smtClean="0"/>
              <a:t>’</a:t>
            </a:r>
            <a:r>
              <a:rPr lang="en-US" altLang="ja-JP" dirty="0" smtClean="0"/>
              <a:t>s, Casey</a:t>
            </a:r>
            <a:r>
              <a:rPr lang="ja-JP" altLang="en-US" smtClean="0"/>
              <a:t>’</a:t>
            </a:r>
            <a:r>
              <a:rPr lang="en-US" altLang="ja-JP" dirty="0" smtClean="0"/>
              <a:t>s, </a:t>
            </a:r>
            <a:r>
              <a:rPr lang="en-US" altLang="ja-JP" dirty="0" err="1" smtClean="0"/>
              <a:t>Fionn</a:t>
            </a:r>
            <a:r>
              <a:rPr lang="en-US" altLang="ja-JP" dirty="0" smtClean="0"/>
              <a:t> </a:t>
            </a:r>
            <a:r>
              <a:rPr lang="en-US" altLang="ja-JP" dirty="0" err="1" smtClean="0"/>
              <a:t>MacCools</a:t>
            </a:r>
            <a:r>
              <a:rPr lang="en-US" altLang="ja-JP" dirty="0" smtClean="0"/>
              <a:t>, and </a:t>
            </a:r>
            <a:r>
              <a:rPr lang="en-US" altLang="ja-JP" dirty="0" err="1" smtClean="0"/>
              <a:t>BierMarkt</a:t>
            </a:r>
            <a:r>
              <a:rPr lang="en-US" altLang="ja-JP" dirty="0" smtClean="0"/>
              <a:t>. </a:t>
            </a:r>
          </a:p>
          <a:p>
            <a:pPr>
              <a:lnSpc>
                <a:spcPct val="90000"/>
              </a:lnSpc>
            </a:pPr>
            <a:endParaRPr lang="en-US" altLang="en-US" dirty="0" smtClean="0"/>
          </a:p>
          <a:p>
            <a:pPr>
              <a:lnSpc>
                <a:spcPct val="90000"/>
              </a:lnSpc>
            </a:pPr>
            <a:r>
              <a:rPr lang="en-US" altLang="en-US" dirty="0" smtClean="0"/>
              <a:t>As a result of the merger, one company now operates at many different price points, offering different customer experiences to diverse target markets. It</a:t>
            </a:r>
            <a:r>
              <a:rPr lang="ja-JP" altLang="en-US" smtClean="0"/>
              <a:t>’</a:t>
            </a:r>
            <a:r>
              <a:rPr lang="en-US" altLang="ja-JP" dirty="0" smtClean="0"/>
              <a:t>s an enviable position to be in. One way or another they will get your restaurant dollar! On speaking about the merger John Rothschild, CEO of Prime says, </a:t>
            </a:r>
            <a:r>
              <a:rPr lang="ja-JP" altLang="en-US" smtClean="0"/>
              <a:t>“</a:t>
            </a:r>
            <a:r>
              <a:rPr lang="en-US" altLang="ja-JP" dirty="0" smtClean="0"/>
              <a:t>This broadens our offering to Canadian families and moves us further towards our vision of becoming the undisputed leader of the restaurant industry in Canada.</a:t>
            </a:r>
            <a:r>
              <a:rPr lang="ja-JP" altLang="en-US" smtClean="0"/>
              <a:t>”</a:t>
            </a:r>
            <a:r>
              <a:rPr lang="en-US" altLang="ja-JP" dirty="0" smtClean="0"/>
              <a:t>(7)</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5300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013520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LO2</a:t>
            </a:r>
          </a:p>
          <a:p>
            <a:pPr eaLnBrk="1" hangingPunct="1"/>
            <a:r>
              <a:rPr lang="en-US" altLang="en-US" b="1" dirty="0" smtClean="0"/>
              <a:t>Corporate Planning</a:t>
            </a:r>
          </a:p>
          <a:p>
            <a:pPr eaLnBrk="1" hangingPunct="1"/>
            <a:endParaRPr lang="en-US" altLang="en-US" b="1" dirty="0" smtClean="0"/>
          </a:p>
          <a:p>
            <a:pPr eaLnBrk="1" hangingPunct="1"/>
            <a:r>
              <a:rPr lang="en-US" altLang="en-US" b="1" dirty="0" smtClean="0"/>
              <a:t>Strategic Alliance Strategy: </a:t>
            </a:r>
            <a:r>
              <a:rPr lang="en-US" altLang="en-US" dirty="0" smtClean="0"/>
              <a:t>Strategic alliances are now very popular among  companies wanting to find ways of reducing costs or improving operating efficiencies. A strategic alliance is a relationship between two or more companies that decide to work cooperatively to achieve common goals.  </a:t>
            </a:r>
          </a:p>
          <a:p>
            <a:pPr eaLnBrk="1" hangingPunct="1"/>
            <a:endParaRPr lang="en-US" altLang="en-US" dirty="0" smtClean="0"/>
          </a:p>
          <a:p>
            <a:pPr eaLnBrk="1" hangingPunct="1"/>
            <a:r>
              <a:rPr lang="en-US" altLang="en-US" dirty="0" smtClean="0"/>
              <a:t>Alliances are a means of reducing costs and improving operating efficiency. A successful alliance between Target and Starbucks in the United States was introduced to Canada when Target opened its stores in 2013. The in-store Starbucks-licensed stores serve the usual customized beverages along with breakfast items and lunch sandwiches. Target says the relationship brings the true Target experience to Canadian shoppers.8 Starbucks also has a successful strategic alliance with Chapters in Canada.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968372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latin typeface="+mn-lt"/>
              </a:rPr>
              <a:t>LO2</a:t>
            </a:r>
          </a:p>
          <a:p>
            <a:pPr eaLnBrk="1" hangingPunct="1"/>
            <a:r>
              <a:rPr lang="en-US" altLang="en-US" b="1" dirty="0" smtClean="0">
                <a:latin typeface="+mn-lt"/>
              </a:rPr>
              <a:t>Corporate Planning</a:t>
            </a:r>
          </a:p>
          <a:p>
            <a:pPr eaLnBrk="1" hangingPunct="1"/>
            <a:endParaRPr lang="en-US" altLang="en-US" dirty="0" smtClean="0">
              <a:latin typeface="+mn-lt"/>
            </a:endParaRPr>
          </a:p>
          <a:p>
            <a:pPr eaLnBrk="1" hangingPunct="1"/>
            <a:r>
              <a:rPr lang="en-US" altLang="en-US" b="1" dirty="0" smtClean="0">
                <a:latin typeface="+mn-lt"/>
              </a:rPr>
              <a:t>Divestment Strategy:  </a:t>
            </a:r>
            <a:r>
              <a:rPr lang="en-US" altLang="en-US" dirty="0" smtClean="0">
                <a:latin typeface="+mn-lt"/>
              </a:rPr>
              <a:t>Bigger is not always better! Rather than expanding, some companies are consolidating their operations by divesting themselves of unprofitable operations or operations that no longer fit strategically with the direction a company is heading in. Divestment alternatives include downsizing, closing, or selling parts of a company. </a:t>
            </a:r>
          </a:p>
          <a:p>
            <a:pPr eaLnBrk="1" hangingPunct="1"/>
            <a:endParaRPr lang="en-US" altLang="en-US" dirty="0" smtClean="0">
              <a:latin typeface="+mn-lt"/>
            </a:endParaRPr>
          </a:p>
          <a:p>
            <a:pPr eaLnBrk="1" hangingPunct="1"/>
            <a:r>
              <a:rPr lang="en-US" altLang="en-US" dirty="0" smtClean="0">
                <a:latin typeface="+mn-lt"/>
              </a:rPr>
              <a:t>Procter &amp; Gamble decided food was no longer a strategic fit and over the past five years has been divesting itself of a variety of product lines, all of which were attractive acquisitions for smaller companies in the food business. The latest product to go was Pringles chips, which sold to Kellogg</a:t>
            </a:r>
            <a:r>
              <a:rPr lang="ja-JP" altLang="en-US" dirty="0" smtClean="0">
                <a:latin typeface="+mn-lt"/>
              </a:rPr>
              <a:t>’</a:t>
            </a:r>
            <a:r>
              <a:rPr lang="en-US" altLang="ja-JP" dirty="0" smtClean="0">
                <a:latin typeface="+mn-lt"/>
              </a:rPr>
              <a:t>s for $2.3 billion. Kellogg</a:t>
            </a:r>
            <a:r>
              <a:rPr lang="ja-JP" altLang="en-US" dirty="0" smtClean="0">
                <a:latin typeface="+mn-lt"/>
              </a:rPr>
              <a:t>’</a:t>
            </a:r>
            <a:r>
              <a:rPr lang="en-US" altLang="ja-JP" dirty="0" smtClean="0">
                <a:latin typeface="+mn-lt"/>
              </a:rPr>
              <a:t>s looked at the situation differently. Its core business is cereal, a market that is facing limited growth due to changes in consumer behavior around the breakfast table. Kellogg</a:t>
            </a:r>
            <a:r>
              <a:rPr lang="ja-JP" altLang="en-US" dirty="0" smtClean="0">
                <a:latin typeface="+mn-lt"/>
              </a:rPr>
              <a:t>’</a:t>
            </a:r>
            <a:r>
              <a:rPr lang="en-US" altLang="ja-JP" dirty="0" smtClean="0">
                <a:latin typeface="+mn-lt"/>
              </a:rPr>
              <a:t>s operates in a small way in the snack business but sees Pringles as a path to revenue and profit growth in the future.(10)</a:t>
            </a:r>
            <a:endParaRPr lang="en-US" altLang="en-US" dirty="0" smtClean="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284190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PRELOAD: Chapter Resources / Flashcards / </a:t>
            </a:r>
            <a:r>
              <a:rPr lang="en-US" b="1" dirty="0" smtClean="0"/>
              <a:t>definition first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74146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lnSpc>
                <a:spcPct val="90000"/>
              </a:lnSpc>
            </a:pPr>
            <a:r>
              <a:rPr lang="en-US" altLang="en-US" b="1" dirty="0" smtClean="0"/>
              <a:t>LO1</a:t>
            </a:r>
          </a:p>
          <a:p>
            <a:pPr eaLnBrk="1" hangingPunct="1">
              <a:lnSpc>
                <a:spcPct val="90000"/>
              </a:lnSpc>
            </a:pPr>
            <a:r>
              <a:rPr lang="en-US" altLang="en-US" b="1" dirty="0" smtClean="0"/>
              <a:t>Strategic business planning </a:t>
            </a:r>
            <a:r>
              <a:rPr lang="en-US" altLang="en-US" dirty="0" smtClean="0"/>
              <a:t>involves making decisions about three variables: objectives, strategies, and execution or tactics. All corporate plans and functional plans in an organization (e.g., marketing, human resources, operations, information technology, and so on) formulate plans by clearly identifying objectives, strategies, and execution details. </a:t>
            </a:r>
          </a:p>
          <a:p>
            <a:pPr eaLnBrk="1" hangingPunct="1">
              <a:lnSpc>
                <a:spcPct val="90000"/>
              </a:lnSpc>
            </a:pPr>
            <a:endParaRPr lang="en-US" altLang="en-US" b="1" dirty="0" smtClean="0"/>
          </a:p>
          <a:p>
            <a:pPr eaLnBrk="1" hangingPunct="1">
              <a:lnSpc>
                <a:spcPct val="90000"/>
              </a:lnSpc>
            </a:pPr>
            <a:r>
              <a:rPr lang="en-US" altLang="en-US" b="1" dirty="0" smtClean="0"/>
              <a:t>Variables</a:t>
            </a:r>
          </a:p>
          <a:p>
            <a:pPr eaLnBrk="1" hangingPunct="1">
              <a:lnSpc>
                <a:spcPct val="90000"/>
              </a:lnSpc>
              <a:buFontTx/>
              <a:buAutoNum type="arabicPeriod"/>
            </a:pPr>
            <a:r>
              <a:rPr lang="en-US" altLang="en-US" b="1" dirty="0" smtClean="0"/>
              <a:t>Objectives </a:t>
            </a:r>
            <a:r>
              <a:rPr lang="en-US" altLang="en-US" dirty="0" smtClean="0"/>
              <a:t>are statements that outline what is to be accomplished in the corporate plan or marketing plan. For example, they outline how much sales revenue, profit, or market share is to be achieved over a one-year period. Objectives are specific, measurable, and time based. </a:t>
            </a:r>
          </a:p>
          <a:p>
            <a:pPr eaLnBrk="1" hangingPunct="1">
              <a:lnSpc>
                <a:spcPct val="90000"/>
              </a:lnSpc>
              <a:buFontTx/>
              <a:buAutoNum type="arabicPeriod"/>
            </a:pPr>
            <a:endParaRPr lang="en-US" altLang="en-US" dirty="0" smtClean="0"/>
          </a:p>
          <a:p>
            <a:pPr eaLnBrk="1" hangingPunct="1">
              <a:lnSpc>
                <a:spcPct val="90000"/>
              </a:lnSpc>
            </a:pPr>
            <a:r>
              <a:rPr lang="en-US" altLang="en-US" b="1" dirty="0" smtClean="0"/>
              <a:t>2. Strategies </a:t>
            </a:r>
            <a:r>
              <a:rPr lang="en-US" altLang="en-US" dirty="0" smtClean="0"/>
              <a:t>are statements that outline how the objectives will be achieved. Strategies usually identify the resources necessary to achieve objectives, such as money, time, people, and type of activity. </a:t>
            </a:r>
          </a:p>
          <a:p>
            <a:pPr eaLnBrk="1" hangingPunct="1">
              <a:lnSpc>
                <a:spcPct val="90000"/>
              </a:lnSpc>
            </a:pPr>
            <a:endParaRPr lang="en-US" altLang="en-US" dirty="0" smtClean="0"/>
          </a:p>
          <a:p>
            <a:pPr eaLnBrk="1" hangingPunct="1">
              <a:lnSpc>
                <a:spcPct val="90000"/>
              </a:lnSpc>
            </a:pPr>
            <a:r>
              <a:rPr lang="en-US" altLang="en-US" b="1" dirty="0" smtClean="0"/>
              <a:t>3. Execution</a:t>
            </a:r>
            <a:r>
              <a:rPr lang="en-US" altLang="en-US" dirty="0" smtClean="0"/>
              <a:t>, or tactics, refers to the plan of action that outlines in specific detail how the strategies are to be implemented. Tactical plans usually provide details of an activity</a:t>
            </a:r>
            <a:r>
              <a:rPr lang="ja-JP" altLang="en-US" dirty="0" smtClean="0"/>
              <a:t>’</a:t>
            </a:r>
            <a:r>
              <a:rPr lang="en-US" altLang="ja-JP" dirty="0" smtClean="0"/>
              <a:t>s cost and timing.</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36432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mn-lt"/>
              </a:rPr>
              <a:t>The </a:t>
            </a:r>
            <a:r>
              <a:rPr lang="en-US" altLang="en-US" b="1" dirty="0" smtClean="0">
                <a:latin typeface="+mn-lt"/>
              </a:rPr>
              <a:t>corporate plan </a:t>
            </a:r>
            <a:r>
              <a:rPr lang="en-US" altLang="en-US" dirty="0" smtClean="0">
                <a:latin typeface="+mn-lt"/>
              </a:rPr>
              <a:t>sets the direction for an organization. The plan is developed by senior executives and usually includes three variables: a vision statement and/or mission statement, a statement of corporate objectives, and a statement of corporate strategies. A corporate plan provides direction for all the functional areas of the company, including marketing; therefore, it is long-term in nature and broad in scope, and considers the overall well-being of the organization. </a:t>
            </a:r>
          </a:p>
          <a:p>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28612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LO2</a:t>
            </a:r>
          </a:p>
          <a:p>
            <a:pPr eaLnBrk="1" hangingPunct="1"/>
            <a:r>
              <a:rPr lang="en-US" altLang="en-US" b="1" dirty="0" smtClean="0"/>
              <a:t>Corporate Planning</a:t>
            </a:r>
          </a:p>
          <a:p>
            <a:pPr eaLnBrk="1" hangingPunct="1"/>
            <a:r>
              <a:rPr lang="en-US" altLang="en-US" b="1" dirty="0" smtClean="0"/>
              <a:t>BEGINS WITH MISSION / VISION / VALUES</a:t>
            </a:r>
          </a:p>
          <a:p>
            <a:pPr marL="0" indent="0">
              <a:spcBef>
                <a:spcPts val="5400"/>
              </a:spcBef>
              <a:buNone/>
            </a:pPr>
            <a:r>
              <a:rPr lang="en-US" altLang="en-US" b="1" i="1" dirty="0" smtClean="0"/>
              <a:t>Mission:</a:t>
            </a:r>
            <a:r>
              <a:rPr lang="en-US" altLang="en-US" i="1" dirty="0" smtClean="0"/>
              <a:t> a statement of purpose and operating philosophy and the direction an organization will take</a:t>
            </a:r>
          </a:p>
          <a:p>
            <a:pPr marL="0" indent="0">
              <a:spcBef>
                <a:spcPts val="3600"/>
              </a:spcBef>
              <a:buNone/>
            </a:pPr>
            <a:r>
              <a:rPr lang="en-US" altLang="en-US" b="1" i="1" dirty="0" smtClean="0"/>
              <a:t>Vision: </a:t>
            </a:r>
            <a:r>
              <a:rPr lang="en-US" altLang="en-US" i="1" dirty="0" smtClean="0"/>
              <a:t>A statement of what and where an organization would like to be in the future. </a:t>
            </a:r>
          </a:p>
          <a:p>
            <a:pPr marL="0" indent="0">
              <a:spcBef>
                <a:spcPts val="3600"/>
              </a:spcBef>
              <a:buNone/>
            </a:pPr>
            <a:r>
              <a:rPr lang="en-US" altLang="en-US" b="1" i="1" dirty="0" smtClean="0"/>
              <a:t>Values: </a:t>
            </a:r>
            <a:r>
              <a:rPr lang="en-US" altLang="en-US" i="1" dirty="0" smtClean="0"/>
              <a:t>Statements reflecting an organization’s culture and priorities that guide an organization’s progression </a:t>
            </a:r>
            <a:endParaRPr lang="en-US" altLang="en-US" dirty="0" smtClean="0"/>
          </a:p>
          <a:p>
            <a:endParaRPr lang="en-US"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1456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LO2</a:t>
            </a:r>
          </a:p>
          <a:p>
            <a:pPr eaLnBrk="1" hangingPunct="1"/>
            <a:r>
              <a:rPr lang="en-US" altLang="en-US" b="1" dirty="0" smtClean="0"/>
              <a:t>Corporate Planning</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62501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latin typeface="+mn-lt"/>
              </a:rPr>
              <a:t>LO2</a:t>
            </a:r>
          </a:p>
          <a:p>
            <a:pPr eaLnBrk="1" hangingPunct="1"/>
            <a:r>
              <a:rPr lang="en-US" altLang="en-US" b="1" dirty="0" smtClean="0">
                <a:latin typeface="+mn-lt"/>
              </a:rPr>
              <a:t>Corporate Planning</a:t>
            </a:r>
          </a:p>
          <a:p>
            <a:pPr eaLnBrk="1" hangingPunct="1"/>
            <a:endParaRPr lang="en-US" altLang="en-US" dirty="0" smtClean="0">
              <a:latin typeface="+mn-lt"/>
            </a:endParaRPr>
          </a:p>
          <a:p>
            <a:pPr eaLnBrk="1" hangingPunct="1"/>
            <a:r>
              <a:rPr lang="en-US" altLang="en-US" b="1" dirty="0" smtClean="0">
                <a:latin typeface="+mn-lt"/>
              </a:rPr>
              <a:t>Corporate objectives </a:t>
            </a:r>
            <a:r>
              <a:rPr lang="en-US" altLang="en-US" dirty="0" smtClean="0">
                <a:latin typeface="+mn-lt"/>
              </a:rPr>
              <a:t>are statements of a company</a:t>
            </a:r>
            <a:r>
              <a:rPr lang="ja-JP" altLang="en-US" dirty="0" smtClean="0">
                <a:latin typeface="+mn-lt"/>
              </a:rPr>
              <a:t>’</a:t>
            </a:r>
            <a:r>
              <a:rPr lang="en-US" altLang="ja-JP" dirty="0" smtClean="0">
                <a:latin typeface="+mn-lt"/>
              </a:rPr>
              <a:t>s </a:t>
            </a:r>
            <a:r>
              <a:rPr lang="en-US" altLang="ja-JP" b="1" dirty="0" smtClean="0">
                <a:latin typeface="+mn-lt"/>
              </a:rPr>
              <a:t>overall goals; </a:t>
            </a:r>
            <a:r>
              <a:rPr lang="en-US" altLang="ja-JP" dirty="0" smtClean="0">
                <a:latin typeface="+mn-lt"/>
              </a:rPr>
              <a:t>they take their direction from the mission statement</a:t>
            </a:r>
            <a:r>
              <a:rPr lang="en-US" altLang="ja-JP" b="1" dirty="0" smtClean="0">
                <a:latin typeface="+mn-lt"/>
              </a:rPr>
              <a:t>.. Good objective statements are written in quantifiable terms so that they can be measured for attainment. </a:t>
            </a:r>
            <a:endParaRPr lang="en-US" altLang="en-US" b="1" dirty="0" smtClean="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23716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Marketing planning </a:t>
            </a:r>
            <a:r>
              <a:rPr lang="en-US" altLang="en-US" dirty="0" smtClean="0"/>
              <a:t>is the analysis, planning, implementation, evaluation, and control of marketing initiatives in order to satisfy target-market needs and achieve organizational objectives. </a:t>
            </a:r>
          </a:p>
          <a:p>
            <a:pPr eaLnBrk="1" hangingPunct="1"/>
            <a:endParaRPr lang="en-US" altLang="en-US" b="1" dirty="0" smtClean="0"/>
          </a:p>
          <a:p>
            <a:pPr eaLnBrk="1" hangingPunct="1"/>
            <a:r>
              <a:rPr lang="en-US" altLang="en-US" b="1" dirty="0" smtClean="0"/>
              <a:t>Process of Creating a Marketing Plan</a:t>
            </a:r>
          </a:p>
          <a:p>
            <a:pPr eaLnBrk="1" hangingPunct="1"/>
            <a:r>
              <a:rPr lang="en-US" altLang="en-US" dirty="0" smtClean="0"/>
              <a:t>Marketing plans are short term in nature (one year), specific in scope (they deal with one product and outline precise actions), and combine both strategy and tactics (they are action oriented). They are also subject to change on short notice, as a result of economic shifts or competitive activity. Figure 7.6 summarizes the stages of marketing planning.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74703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90000"/>
              </a:lnSpc>
            </a:pPr>
            <a:r>
              <a:rPr lang="en-US" altLang="en-US" b="1" dirty="0" smtClean="0"/>
              <a:t>Marketing Objectives: </a:t>
            </a:r>
            <a:r>
              <a:rPr lang="en-US" altLang="en-US" dirty="0" smtClean="0"/>
              <a:t>Statement outlining what a product or service will accomplish in one year, usually expressed in terms of sales volume, market share, or profit.</a:t>
            </a:r>
          </a:p>
          <a:p>
            <a:pPr>
              <a:lnSpc>
                <a:spcPct val="90000"/>
              </a:lnSpc>
            </a:pPr>
            <a:r>
              <a:rPr lang="en-US" altLang="en-US" u="sng" dirty="0" smtClean="0"/>
              <a:t>all of which are quantitative and </a:t>
            </a:r>
            <a:r>
              <a:rPr lang="en-US" altLang="en-US" u="sng" dirty="0" err="1" smtClean="0"/>
              <a:t>measurabl</a:t>
            </a:r>
            <a:r>
              <a:rPr lang="en-US" altLang="en-US" dirty="0" smtClean="0"/>
              <a:t>. </a:t>
            </a:r>
          </a:p>
          <a:p>
            <a:pPr>
              <a:lnSpc>
                <a:spcPct val="90000"/>
              </a:lnSpc>
            </a:pPr>
            <a:r>
              <a:rPr lang="en-US" altLang="en-US" dirty="0" smtClean="0"/>
              <a:t>sample statements: </a:t>
            </a:r>
          </a:p>
          <a:p>
            <a:pPr>
              <a:lnSpc>
                <a:spcPct val="90000"/>
              </a:lnSpc>
            </a:pPr>
            <a:r>
              <a:rPr lang="en-US" altLang="en-US" b="1" i="1" dirty="0" smtClean="0"/>
              <a:t>1.  Sales Volume</a:t>
            </a:r>
            <a:r>
              <a:rPr lang="en-US" altLang="en-US" dirty="0" smtClean="0"/>
              <a:t>: To achieve a unit volume of 200 000 units by the end of the year, an increase of 10 percent over the current-year sales </a:t>
            </a:r>
          </a:p>
          <a:p>
            <a:pPr>
              <a:lnSpc>
                <a:spcPct val="90000"/>
              </a:lnSpc>
            </a:pPr>
            <a:r>
              <a:rPr lang="en-US" altLang="en-US" dirty="0" smtClean="0"/>
              <a:t>2. </a:t>
            </a:r>
            <a:r>
              <a:rPr lang="en-US" altLang="en-US" b="1" i="1" dirty="0" smtClean="0"/>
              <a:t>Market Share: </a:t>
            </a:r>
            <a:r>
              <a:rPr lang="en-US" altLang="en-US" dirty="0" smtClean="0"/>
              <a:t>To achieve a market share of 30 percent in 12 months, an increase of four share points over the current position </a:t>
            </a:r>
          </a:p>
          <a:p>
            <a:pPr>
              <a:lnSpc>
                <a:spcPct val="90000"/>
              </a:lnSpc>
            </a:pPr>
            <a:r>
              <a:rPr lang="en-US" altLang="en-US" dirty="0" smtClean="0"/>
              <a:t>3. </a:t>
            </a:r>
            <a:r>
              <a:rPr lang="en-US" altLang="en-US" b="1" i="1" dirty="0" smtClean="0"/>
              <a:t>Profit:</a:t>
            </a:r>
            <a:r>
              <a:rPr lang="en-US" altLang="en-US" dirty="0" smtClean="0"/>
              <a:t> To generate an after-budget profit of $600 000 in the next 12 months </a:t>
            </a:r>
          </a:p>
          <a:p>
            <a:pPr>
              <a:lnSpc>
                <a:spcPct val="90000"/>
              </a:lnSpc>
            </a:pPr>
            <a:r>
              <a:rPr lang="en-US" altLang="en-US" dirty="0" smtClean="0"/>
              <a:t>4. </a:t>
            </a:r>
            <a:r>
              <a:rPr lang="en-US" altLang="en-US" b="1" i="1" dirty="0" smtClean="0"/>
              <a:t>Product:</a:t>
            </a:r>
            <a:r>
              <a:rPr lang="en-US" altLang="en-US" dirty="0" smtClean="0"/>
              <a:t> To launch a new package design in the fourth quarter of this year</a:t>
            </a:r>
          </a:p>
          <a:p>
            <a:pPr>
              <a:lnSpc>
                <a:spcPct val="90000"/>
              </a:lnSpc>
            </a:pPr>
            <a:endParaRPr lang="en-US" altLang="en-US" dirty="0" smtClean="0"/>
          </a:p>
          <a:p>
            <a:pPr>
              <a:lnSpc>
                <a:spcPct val="90000"/>
              </a:lnSpc>
            </a:pPr>
            <a:r>
              <a:rPr lang="en-US" altLang="en-US" b="1" dirty="0" smtClean="0"/>
              <a:t>Marketing Strategies: </a:t>
            </a:r>
            <a:r>
              <a:rPr lang="en-US" altLang="en-US" dirty="0" smtClean="0"/>
              <a:t>Strategies that identify target markets and satisfy the needs of those targets with a combination of marketing mix elements within budget constraints.  </a:t>
            </a:r>
          </a:p>
          <a:p>
            <a:pPr>
              <a:lnSpc>
                <a:spcPct val="90000"/>
              </a:lnSpc>
            </a:pPr>
            <a:endParaRPr lang="en-US" altLang="en-US" dirty="0" smtClean="0"/>
          </a:p>
          <a:p>
            <a:pPr>
              <a:lnSpc>
                <a:spcPct val="90000"/>
              </a:lnSpc>
            </a:pPr>
            <a:r>
              <a:rPr lang="en-US" altLang="en-US" dirty="0" smtClean="0"/>
              <a:t>Marketing strategies are the master plans for achieving marketing objectives. Marketing strategies usually include three main elements: a description of the target market, discussion about how the various elements of the marketing mix will be used, and a budget. All marketing strategies must fit with the positioning strategy described in the previous section.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229242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12192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6"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2"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9456"/>
            <a:ext cx="109728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609600" y="1457450"/>
            <a:ext cx="109728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hasCustomPrompt="1"/>
          </p:nvPr>
        </p:nvSpPr>
        <p:spPr>
          <a:xfrm>
            <a:off x="60960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4388152" y="160194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816864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609600" y="317565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4401312" y="317565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8171544" y="3171876"/>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609600" y="4761264"/>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4399184" y="4761264"/>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8171544" y="4764312"/>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1/16/2019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1/16/2019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8168640" y="160020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609600" y="160020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438912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8168640" y="160020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609600" y="160020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438912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8168640" y="160020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609600" y="160020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438912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9"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35256"/>
            <a:ext cx="109728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609600" y="1869150"/>
            <a:ext cx="109728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1/16/2019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609600" y="1183944"/>
            <a:ext cx="109728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304800" y="1641144"/>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9456"/>
            <a:ext cx="109728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04384" y="1447800"/>
            <a:ext cx="5288416"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04384" y="2271712"/>
            <a:ext cx="5288416"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99201" y="1447800"/>
            <a:ext cx="52832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299201" y="2271712"/>
            <a:ext cx="52832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9456"/>
            <a:ext cx="109728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447800"/>
            <a:ext cx="52832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09600" y="2271713"/>
            <a:ext cx="52832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99201" y="1447800"/>
            <a:ext cx="528683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299201" y="2271713"/>
            <a:ext cx="5286832"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611640" y="4044721"/>
            <a:ext cx="52832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6310084" y="4055609"/>
            <a:ext cx="5286832"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2"/>
            <a:ext cx="109728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609600" y="2756649"/>
            <a:ext cx="109728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609600" y="3886202"/>
            <a:ext cx="109728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609600" y="5029202"/>
            <a:ext cx="109728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1/16/2019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val="20316002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609600" y="2438400"/>
            <a:ext cx="3556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5994400" y="2438400"/>
            <a:ext cx="5588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609600" y="3276600"/>
            <a:ext cx="3556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1/16/2019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14" name="Content Placeholder 2"/>
          <p:cNvSpPr>
            <a:spLocks noGrp="1"/>
          </p:cNvSpPr>
          <p:nvPr>
            <p:ph idx="16"/>
          </p:nvPr>
        </p:nvSpPr>
        <p:spPr>
          <a:xfrm>
            <a:off x="5994400" y="3276600"/>
            <a:ext cx="5588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5" name="Content Placeholder 2"/>
          <p:cNvSpPr>
            <a:spLocks noGrp="1"/>
          </p:cNvSpPr>
          <p:nvPr>
            <p:ph idx="17"/>
          </p:nvPr>
        </p:nvSpPr>
        <p:spPr>
          <a:xfrm>
            <a:off x="609600" y="4114800"/>
            <a:ext cx="3556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6" name="Content Placeholder 2"/>
          <p:cNvSpPr>
            <a:spLocks noGrp="1"/>
          </p:cNvSpPr>
          <p:nvPr>
            <p:ph idx="18"/>
          </p:nvPr>
        </p:nvSpPr>
        <p:spPr>
          <a:xfrm>
            <a:off x="5994400" y="4145280"/>
            <a:ext cx="5588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7" name="Content Placeholder 2"/>
          <p:cNvSpPr>
            <a:spLocks noGrp="1"/>
          </p:cNvSpPr>
          <p:nvPr>
            <p:ph idx="19"/>
          </p:nvPr>
        </p:nvSpPr>
        <p:spPr>
          <a:xfrm>
            <a:off x="609600" y="4953000"/>
            <a:ext cx="3556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Content Placeholder 2"/>
          <p:cNvSpPr>
            <a:spLocks noGrp="1"/>
          </p:cNvSpPr>
          <p:nvPr>
            <p:ph idx="20"/>
          </p:nvPr>
        </p:nvSpPr>
        <p:spPr>
          <a:xfrm>
            <a:off x="5994400" y="4953000"/>
            <a:ext cx="5588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50404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903514"/>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447801"/>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 Placeholder 13"/>
          <p:cNvSpPr>
            <a:spLocks noGrp="1"/>
          </p:cNvSpPr>
          <p:nvPr>
            <p:ph type="body" sz="quarter" idx="16" hasCustomPrompt="1"/>
          </p:nvPr>
        </p:nvSpPr>
        <p:spPr>
          <a:xfrm>
            <a:off x="1999488" y="6428232"/>
            <a:ext cx="82296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2"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3"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125292" y="6172201"/>
            <a:ext cx="1146048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0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1/16/2019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smtClean="0"/>
            </a:lvl1pPr>
            <a:lvl2pPr marL="569913" indent="-285750">
              <a:buClr>
                <a:srgbClr val="007FA3"/>
              </a:buClr>
              <a:defRPr lang="en-US" dirty="0" smtClean="0"/>
            </a:lvl2pPr>
            <a:lvl3pPr>
              <a:buClr>
                <a:srgbClr val="007FA3"/>
              </a:buClr>
              <a:defRPr lang="en-US" dirty="0" smtClean="0"/>
            </a:lvl3pPr>
            <a:lvl4pPr>
              <a:buClr>
                <a:srgbClr val="007FA3"/>
              </a:buClr>
              <a:defRPr lang="en-US" dirty="0" smtClean="0"/>
            </a:lvl4pPr>
            <a:lvl5pPr>
              <a:buClr>
                <a:srgbClr val="007FA3"/>
              </a:buClr>
              <a:defRPr lang="en-US" dirty="0" smtClean="0"/>
            </a:lvl5pPr>
            <a:lvl6pPr>
              <a:buClr>
                <a:srgbClr val="007FA3"/>
              </a:buClr>
              <a:defRPr lang="en-US" dirty="0" smtClean="0"/>
            </a:lvl6pPr>
            <a:lvl7pPr>
              <a:buClr>
                <a:srgbClr val="007FA3"/>
              </a:buClr>
              <a:defRPr lang="en-US" dirty="0" smtClean="0"/>
            </a:lvl7pPr>
            <a:lvl8pPr>
              <a:buClr>
                <a:srgbClr val="007FA3"/>
              </a:buClr>
              <a:defRPr lang="en-US" dirty="0" smtClean="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5"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125292" y="6172201"/>
            <a:ext cx="1146048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47617" y="113072"/>
            <a:ext cx="28448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1/16/2019</a:t>
            </a:fld>
            <a:endParaRPr lang="en-US" dirty="0"/>
          </a:p>
        </p:txBody>
      </p:sp>
      <p:sp>
        <p:nvSpPr>
          <p:cNvPr id="6" name="Slide Number Placeholder 5"/>
          <p:cNvSpPr>
            <a:spLocks noGrp="1"/>
          </p:cNvSpPr>
          <p:nvPr>
            <p:ph type="sldNum" sz="quarter" idx="4"/>
          </p:nvPr>
        </p:nvSpPr>
        <p:spPr>
          <a:xfrm>
            <a:off x="11292417" y="113072"/>
            <a:ext cx="735711"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21" cstate="print">
            <a:alphaModFix/>
          </a:blip>
          <a:srcRect/>
          <a:stretch/>
        </p:blipFill>
        <p:spPr>
          <a:xfrm>
            <a:off x="591963" y="6429709"/>
            <a:ext cx="1223999" cy="279914"/>
          </a:xfrm>
          <a:prstGeom prst="rect">
            <a:avLst/>
          </a:prstGeom>
          <a:noFill/>
          <a:ln>
            <a:noFill/>
          </a:ln>
        </p:spPr>
      </p:pic>
      <p:sp>
        <p:nvSpPr>
          <p:cNvPr id="10"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 id="2147483672" r:id="rId19"/>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7.xml"/><Relationship Id="rId7"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slide" Target="slide20.xml"/><Relationship Id="rId5" Type="http://schemas.openxmlformats.org/officeDocument/2006/relationships/slide" Target="slide16.xml"/><Relationship Id="rId4" Type="http://schemas.openxmlformats.org/officeDocument/2006/relationships/slide" Target="slide19.xml"/><Relationship Id="rId9" Type="http://schemas.openxmlformats.org/officeDocument/2006/relationships/slide" Target="slide2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359376" y="1298134"/>
            <a:ext cx="4876800" cy="1600199"/>
          </a:xfrm>
        </p:spPr>
        <p:txBody>
          <a:bodyPr/>
          <a:lstStyle/>
          <a:p>
            <a:r>
              <a:rPr lang="en-US" dirty="0" smtClean="0"/>
              <a:t>Strategic Marketing Planning</a:t>
            </a:r>
            <a:endParaRPr lang="en-US" dirty="0"/>
          </a:p>
        </p:txBody>
      </p:sp>
      <p:sp>
        <p:nvSpPr>
          <p:cNvPr id="6" name="Text Placeholder 5"/>
          <p:cNvSpPr>
            <a:spLocks noGrp="1"/>
          </p:cNvSpPr>
          <p:nvPr>
            <p:ph type="body" sz="quarter" idx="15"/>
          </p:nvPr>
        </p:nvSpPr>
        <p:spPr>
          <a:xfrm>
            <a:off x="5396590" y="3047999"/>
            <a:ext cx="4876800" cy="2925763"/>
          </a:xfrm>
        </p:spPr>
        <p:txBody>
          <a:bodyPr/>
          <a:lstStyle/>
          <a:p>
            <a:r>
              <a:rPr lang="en-US" dirty="0" smtClean="0"/>
              <a:t>Chapter 3</a:t>
            </a:r>
            <a:endParaRPr lang="en-US" dirty="0"/>
          </a:p>
        </p:txBody>
      </p:sp>
      <p:pic>
        <p:nvPicPr>
          <p:cNvPr id="9" name="Picture 2" descr="Front Cover: Think Marketing Third Edition by Tuckwell and Jaffey."/>
          <p:cNvPicPr>
            <a:picLocks noChangeAspect="1" noChangeArrowheads="1"/>
          </p:cNvPicPr>
          <p:nvPr/>
        </p:nvPicPr>
        <p:blipFill>
          <a:blip r:embed="rId3" cstate="print"/>
          <a:srcRect/>
          <a:stretch>
            <a:fillRect/>
          </a:stretch>
        </p:blipFill>
        <p:spPr bwMode="auto">
          <a:xfrm>
            <a:off x="1371600" y="1298134"/>
            <a:ext cx="3749040" cy="4941915"/>
          </a:xfrm>
          <a:prstGeom prst="rect">
            <a:avLst/>
          </a:prstGeom>
          <a:noFill/>
        </p:spPr>
      </p:pic>
    </p:spTree>
    <p:extLst>
      <p:ext uri="{BB962C8B-B14F-4D97-AF65-F5344CB8AC3E}">
        <p14:creationId xmlns:p14="http://schemas.microsoft.com/office/powerpoint/2010/main" val="5778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Marketing Strategies</a:t>
            </a:r>
          </a:p>
        </p:txBody>
      </p:sp>
      <p:pic>
        <p:nvPicPr>
          <p:cNvPr id="7170" name="Picture 2" descr="Figure 3.11 Some Fundamental Marketing Strategies&#10;A chart shows some fundamental marketing strategies.&#10;Fundamental marketing strategies are shown as follows: &#10;• The strategy for an existing product in an existing market focuses on market penetration.&#10;• The strategy for an existing product in a new market focuses on market development.&#10;• The strategy for a new product in an existing market focuses on product development.&#10;• The strategy for a new product in a new market focuses on diversif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76400"/>
            <a:ext cx="8163708" cy="582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11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Plan - Background Situation Analysis</a:t>
            </a:r>
          </a:p>
        </p:txBody>
      </p:sp>
      <p:sp>
        <p:nvSpPr>
          <p:cNvPr id="3" name="Content Placeholder 2"/>
          <p:cNvSpPr>
            <a:spLocks noGrp="1"/>
          </p:cNvSpPr>
          <p:nvPr>
            <p:ph idx="1"/>
          </p:nvPr>
        </p:nvSpPr>
        <p:spPr/>
        <p:txBody>
          <a:bodyPr/>
          <a:lstStyle/>
          <a:p>
            <a:pPr marL="0" indent="0">
              <a:spcAft>
                <a:spcPts val="3000"/>
              </a:spcAft>
              <a:buNone/>
            </a:pPr>
            <a:r>
              <a:rPr lang="en-US" altLang="en-US" dirty="0"/>
              <a:t>The collecting of information from knowledgeable people inside and outside the organization and from secondary sources</a:t>
            </a:r>
          </a:p>
          <a:p>
            <a:pPr>
              <a:spcBef>
                <a:spcPts val="1200"/>
              </a:spcBef>
              <a:defRPr/>
            </a:pPr>
            <a:r>
              <a:rPr lang="en-US" b="1" dirty="0"/>
              <a:t>External Influences</a:t>
            </a:r>
          </a:p>
          <a:p>
            <a:pPr>
              <a:spcBef>
                <a:spcPts val="1200"/>
              </a:spcBef>
              <a:defRPr/>
            </a:pPr>
            <a:r>
              <a:rPr lang="en-US" b="1" dirty="0"/>
              <a:t>Market Analysis</a:t>
            </a:r>
          </a:p>
          <a:p>
            <a:pPr>
              <a:spcBef>
                <a:spcPts val="1200"/>
              </a:spcBef>
              <a:defRPr/>
            </a:pPr>
            <a:r>
              <a:rPr lang="en-US" b="1" dirty="0"/>
              <a:t>Product Analysis</a:t>
            </a:r>
          </a:p>
          <a:p>
            <a:pPr>
              <a:spcBef>
                <a:spcPts val="1200"/>
              </a:spcBef>
              <a:defRPr/>
            </a:pPr>
            <a:r>
              <a:rPr lang="en-US" b="1" dirty="0"/>
              <a:t>Competitive Analysis</a:t>
            </a:r>
          </a:p>
          <a:p>
            <a:pPr>
              <a:spcBef>
                <a:spcPts val="1200"/>
              </a:spcBef>
              <a:defRPr/>
            </a:pPr>
            <a:r>
              <a:rPr lang="en-US" b="1" dirty="0"/>
              <a:t>SWOT Analysis</a:t>
            </a:r>
            <a:endParaRPr lang="en-US" altLang="en-US" b="1" dirty="0"/>
          </a:p>
        </p:txBody>
      </p:sp>
    </p:spTree>
    <p:extLst>
      <p:ext uri="{BB962C8B-B14F-4D97-AF65-F5344CB8AC3E}">
        <p14:creationId xmlns:p14="http://schemas.microsoft.com/office/powerpoint/2010/main" val="2101700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S.W.O.T.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5354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hlinkClick r:id="rId3" action="ppaction://hlinksldjump"/>
              </a:rPr>
              <a:t>Acquisition Strategy</a:t>
            </a:r>
            <a:endParaRPr lang="en-US" dirty="0"/>
          </a:p>
        </p:txBody>
      </p:sp>
      <p:sp>
        <p:nvSpPr>
          <p:cNvPr id="6" name="Content Placeholder 5"/>
          <p:cNvSpPr>
            <a:spLocks noGrp="1"/>
          </p:cNvSpPr>
          <p:nvPr>
            <p:ph sz="half" idx="2"/>
          </p:nvPr>
        </p:nvSpPr>
        <p:spPr/>
        <p:txBody>
          <a:bodyPr/>
          <a:lstStyle/>
          <a:p>
            <a:r>
              <a:rPr lang="en-US" dirty="0" smtClean="0">
                <a:hlinkClick r:id="rId4" action="ppaction://hlinksldjump"/>
              </a:rPr>
              <a:t>Vertical Integration</a:t>
            </a:r>
            <a:endParaRPr lang="en-US" dirty="0"/>
          </a:p>
        </p:txBody>
      </p:sp>
      <p:sp>
        <p:nvSpPr>
          <p:cNvPr id="7" name="Text Placeholder 6"/>
          <p:cNvSpPr>
            <a:spLocks noGrp="1"/>
          </p:cNvSpPr>
          <p:nvPr>
            <p:ph type="body" sz="quarter" idx="3"/>
          </p:nvPr>
        </p:nvSpPr>
        <p:spPr/>
        <p:txBody>
          <a:bodyPr/>
          <a:lstStyle/>
          <a:p>
            <a:r>
              <a:rPr lang="en-US" dirty="0" smtClean="0">
                <a:hlinkClick r:id="rId5" action="ppaction://hlinksldjump"/>
              </a:rPr>
              <a:t>Penetration</a:t>
            </a:r>
            <a:endParaRPr lang="en-US" dirty="0"/>
          </a:p>
        </p:txBody>
      </p:sp>
      <p:sp>
        <p:nvSpPr>
          <p:cNvPr id="8" name="Content Placeholder 7"/>
          <p:cNvSpPr>
            <a:spLocks noGrp="1"/>
          </p:cNvSpPr>
          <p:nvPr>
            <p:ph sz="quarter" idx="4"/>
          </p:nvPr>
        </p:nvSpPr>
        <p:spPr/>
        <p:txBody>
          <a:bodyPr/>
          <a:lstStyle/>
          <a:p>
            <a:r>
              <a:rPr lang="en-US" dirty="0" smtClean="0">
                <a:hlinkClick r:id="rId6" action="ppaction://hlinksldjump"/>
              </a:rPr>
              <a:t>Horizontal Integration</a:t>
            </a:r>
            <a:endParaRPr lang="en-US" dirty="0"/>
          </a:p>
        </p:txBody>
      </p:sp>
      <p:sp>
        <p:nvSpPr>
          <p:cNvPr id="9" name="Content Placeholder 8"/>
          <p:cNvSpPr>
            <a:spLocks noGrp="1"/>
          </p:cNvSpPr>
          <p:nvPr>
            <p:ph sz="half" idx="13"/>
          </p:nvPr>
        </p:nvSpPr>
        <p:spPr/>
        <p:txBody>
          <a:bodyPr/>
          <a:lstStyle/>
          <a:p>
            <a:r>
              <a:rPr lang="en-US" dirty="0" smtClean="0">
                <a:hlinkClick r:id="rId7" action="ppaction://hlinksldjump"/>
              </a:rPr>
              <a:t>New Products</a:t>
            </a:r>
            <a:endParaRPr lang="en-US" dirty="0"/>
          </a:p>
        </p:txBody>
      </p:sp>
      <p:sp>
        <p:nvSpPr>
          <p:cNvPr id="10" name="Content Placeholder 9"/>
          <p:cNvSpPr>
            <a:spLocks noGrp="1"/>
          </p:cNvSpPr>
          <p:nvPr>
            <p:ph sz="quarter" idx="14"/>
          </p:nvPr>
        </p:nvSpPr>
        <p:spPr/>
        <p:txBody>
          <a:bodyPr/>
          <a:lstStyle/>
          <a:p>
            <a:r>
              <a:rPr lang="en-US" dirty="0" smtClean="0">
                <a:hlinkClick r:id="rId8" action="ppaction://hlinksldjump"/>
              </a:rPr>
              <a:t>Strategic Alliance</a:t>
            </a:r>
            <a:endParaRPr lang="en-US" dirty="0"/>
          </a:p>
        </p:txBody>
      </p:sp>
      <p:sp>
        <p:nvSpPr>
          <p:cNvPr id="11" name="Content Placeholder 10"/>
          <p:cNvSpPr>
            <a:spLocks noGrp="1"/>
          </p:cNvSpPr>
          <p:nvPr>
            <p:ph sz="quarter" idx="15"/>
          </p:nvPr>
        </p:nvSpPr>
        <p:spPr/>
        <p:txBody>
          <a:bodyPr/>
          <a:lstStyle/>
          <a:p>
            <a:endParaRPr lang="en-US"/>
          </a:p>
        </p:txBody>
      </p:sp>
      <p:sp>
        <p:nvSpPr>
          <p:cNvPr id="12" name="Content Placeholder 11"/>
          <p:cNvSpPr>
            <a:spLocks noGrp="1"/>
          </p:cNvSpPr>
          <p:nvPr>
            <p:ph sz="quarter" idx="16"/>
          </p:nvPr>
        </p:nvSpPr>
        <p:spPr/>
        <p:txBody>
          <a:bodyPr/>
          <a:lstStyle/>
          <a:p>
            <a:r>
              <a:rPr lang="en-US" dirty="0" smtClean="0">
                <a:hlinkClick r:id="rId9" action="ppaction://hlinksldjump"/>
              </a:rPr>
              <a:t>Divestment</a:t>
            </a:r>
            <a:endParaRPr lang="en-US" dirty="0"/>
          </a:p>
        </p:txBody>
      </p:sp>
      <p:sp>
        <p:nvSpPr>
          <p:cNvPr id="13" name="Content Placeholder 12"/>
          <p:cNvSpPr>
            <a:spLocks noGrp="1"/>
          </p:cNvSpPr>
          <p:nvPr>
            <p:ph sz="quarter" idx="17"/>
          </p:nvPr>
        </p:nvSpPr>
        <p:spPr/>
        <p:txBody>
          <a:bodyPr/>
          <a:lstStyle/>
          <a:p>
            <a:endParaRPr lang="en-US"/>
          </a:p>
        </p:txBody>
      </p:sp>
      <p:sp>
        <p:nvSpPr>
          <p:cNvPr id="14" name="Title 1"/>
          <p:cNvSpPr txBox="1">
            <a:spLocks/>
          </p:cNvSpPr>
          <p:nvPr/>
        </p:nvSpPr>
        <p:spPr>
          <a:xfrm>
            <a:off x="608632" y="252575"/>
            <a:ext cx="10972800" cy="1097280"/>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r>
              <a:rPr lang="en-US" dirty="0" smtClean="0"/>
              <a:t>EXERCISE:    STRATEGY MATCH</a:t>
            </a:r>
            <a:endParaRPr lang="en-US" dirty="0"/>
          </a:p>
        </p:txBody>
      </p:sp>
    </p:spTree>
    <p:extLst>
      <p:ext uri="{BB962C8B-B14F-4D97-AF65-F5344CB8AC3E}">
        <p14:creationId xmlns:p14="http://schemas.microsoft.com/office/powerpoint/2010/main" val="140901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422"/>
            <a:ext cx="2743200" cy="1759578"/>
          </a:xfrm>
        </p:spPr>
        <p:txBody>
          <a:bodyPr/>
          <a:lstStyle/>
          <a:p>
            <a:r>
              <a:rPr lang="en-US" dirty="0"/>
              <a:t>Marketing </a:t>
            </a:r>
            <a:r>
              <a:rPr lang="en-US" dirty="0" smtClean="0"/>
              <a:t/>
            </a:r>
            <a:br>
              <a:rPr lang="en-US" dirty="0" smtClean="0"/>
            </a:br>
            <a:r>
              <a:rPr lang="en-US" dirty="0" smtClean="0"/>
              <a:t>Control </a:t>
            </a:r>
            <a:br>
              <a:rPr lang="en-US" dirty="0" smtClean="0"/>
            </a:br>
            <a:r>
              <a:rPr lang="en-US" dirty="0" smtClean="0"/>
              <a:t>Process</a:t>
            </a:r>
            <a:endParaRPr lang="en-US" dirty="0"/>
          </a:p>
        </p:txBody>
      </p:sp>
      <p:pic>
        <p:nvPicPr>
          <p:cNvPr id="9218" name="Picture 2" descr="Figure 3.14 Marketing Control Process&#10;A flow chart diagram shows the marketing control process.&#10;The marketing control process starts with a Marketing Plan, which includes Objectives, Strategies, Execution, Target Markets, and Budgets. This plan goes to Implementation and is then adjusted via three Control processes: Measurement, Evaluation, and Corrective Action. The Objectives are then revised, Strategies are modified, and the plan returns to Implementati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1600"/>
          <a:stretch/>
        </p:blipFill>
        <p:spPr bwMode="auto">
          <a:xfrm>
            <a:off x="1371600" y="542371"/>
            <a:ext cx="5486400" cy="631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11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457200" indent="-457200">
              <a:spcBef>
                <a:spcPts val="1800"/>
              </a:spcBef>
              <a:buSzPct val="100000"/>
              <a:buFont typeface="+mj-lt"/>
              <a:buAutoNum type="arabicPeriod"/>
            </a:pPr>
            <a:r>
              <a:rPr lang="en-US" altLang="en-US" dirty="0"/>
              <a:t>Identify the key elements of strategic </a:t>
            </a:r>
            <a:r>
              <a:rPr lang="en-US" altLang="en-US" dirty="0" smtClean="0"/>
              <a:t>business planning</a:t>
            </a:r>
            <a:r>
              <a:rPr lang="en-US" altLang="en-US" dirty="0"/>
              <a:t>. </a:t>
            </a:r>
          </a:p>
          <a:p>
            <a:pPr marL="457200" indent="-457200">
              <a:spcBef>
                <a:spcPts val="1800"/>
              </a:spcBef>
              <a:buSzPct val="100000"/>
              <a:buFont typeface="+mj-lt"/>
              <a:buAutoNum type="arabicPeriod"/>
            </a:pPr>
            <a:r>
              <a:rPr lang="en-US" altLang="en-US" dirty="0"/>
              <a:t>Identify the nature of corporate planning and its impact on marketing planning. </a:t>
            </a:r>
          </a:p>
          <a:p>
            <a:pPr marL="457200" indent="-457200">
              <a:spcBef>
                <a:spcPts val="1800"/>
              </a:spcBef>
              <a:buSzPct val="100000"/>
              <a:buFont typeface="+mj-lt"/>
              <a:buAutoNum type="arabicPeriod"/>
            </a:pPr>
            <a:r>
              <a:rPr lang="en-US" altLang="en-US" dirty="0"/>
              <a:t>Outline the process of creating a marketing plan. </a:t>
            </a:r>
          </a:p>
          <a:p>
            <a:pPr marL="457200" indent="-457200">
              <a:spcBef>
                <a:spcPts val="1800"/>
              </a:spcBef>
              <a:buSzPct val="100000"/>
              <a:buFont typeface="+mj-lt"/>
              <a:buAutoNum type="arabicPeriod"/>
              <a:defRPr/>
            </a:pPr>
            <a:r>
              <a:rPr lang="en-US" dirty="0"/>
              <a:t>Describe the content of a typical marketing plan</a:t>
            </a:r>
          </a:p>
          <a:p>
            <a:pPr marL="457200" indent="-457200">
              <a:spcBef>
                <a:spcPts val="1800"/>
              </a:spcBef>
              <a:buSzPct val="100000"/>
              <a:buFont typeface="+mj-lt"/>
              <a:buAutoNum type="arabicPeriod"/>
              <a:defRPr/>
            </a:pPr>
            <a:r>
              <a:rPr lang="en-US" dirty="0"/>
              <a:t>Describe fundamental marketing strategies employed by organizations</a:t>
            </a:r>
          </a:p>
          <a:p>
            <a:pPr marL="457200" indent="-457200">
              <a:spcBef>
                <a:spcPts val="1800"/>
              </a:spcBef>
              <a:buSzPct val="100000"/>
              <a:buFont typeface="+mj-lt"/>
              <a:buAutoNum type="arabicPeriod"/>
              <a:defRPr/>
            </a:pPr>
            <a:r>
              <a:rPr lang="en-US" dirty="0"/>
              <a:t>Explain the control and evaluation procedures used in marketing planning</a:t>
            </a:r>
            <a:r>
              <a:rPr lang="en-US" dirty="0" smtClean="0"/>
              <a:t>.</a:t>
            </a:r>
            <a:endParaRPr lang="en-CA" altLang="en-US" dirty="0"/>
          </a:p>
        </p:txBody>
      </p:sp>
    </p:spTree>
    <p:extLst>
      <p:ext uri="{BB962C8B-B14F-4D97-AF65-F5344CB8AC3E}">
        <p14:creationId xmlns:p14="http://schemas.microsoft.com/office/powerpoint/2010/main" val="345092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Penetration Strategy</a:t>
            </a:r>
          </a:p>
        </p:txBody>
      </p:sp>
      <p:sp>
        <p:nvSpPr>
          <p:cNvPr id="3" name="Content Placeholder 2"/>
          <p:cNvSpPr>
            <a:spLocks noGrp="1"/>
          </p:cNvSpPr>
          <p:nvPr>
            <p:ph idx="1"/>
          </p:nvPr>
        </p:nvSpPr>
        <p:spPr/>
        <p:txBody>
          <a:bodyPr/>
          <a:lstStyle/>
          <a:p>
            <a:pPr marL="0" indent="0">
              <a:spcBef>
                <a:spcPts val="1200"/>
              </a:spcBef>
              <a:spcAft>
                <a:spcPts val="3600"/>
              </a:spcAft>
              <a:buNone/>
            </a:pPr>
            <a:r>
              <a:rPr lang="en-US" altLang="en-US" dirty="0"/>
              <a:t>A strategy that calls for aggressive and progressive action to achieve growth among existing products.</a:t>
            </a:r>
          </a:p>
          <a:p>
            <a:pPr>
              <a:spcBef>
                <a:spcPts val="1800"/>
              </a:spcBef>
            </a:pPr>
            <a:r>
              <a:rPr lang="en-US" altLang="en-US" i="1" dirty="0"/>
              <a:t>PepsiCo aggressively markets its key brands to ensure financial growth.</a:t>
            </a:r>
          </a:p>
          <a:p>
            <a:pPr>
              <a:spcBef>
                <a:spcPts val="1800"/>
              </a:spcBef>
            </a:pPr>
            <a:r>
              <a:rPr lang="en-US" altLang="en-US" i="1" dirty="0"/>
              <a:t>PepsiCo’s key brands include Pepsi-Cola, Diet Pepsi, Tropicana and Gatorade.</a:t>
            </a:r>
          </a:p>
        </p:txBody>
      </p:sp>
      <p:sp>
        <p:nvSpPr>
          <p:cNvPr id="4" name="TextBox 3">
            <a:hlinkClick r:id="rId3" action="ppaction://hlinksldjump"/>
          </p:cNvPr>
          <p:cNvSpPr txBox="1"/>
          <p:nvPr/>
        </p:nvSpPr>
        <p:spPr>
          <a:xfrm>
            <a:off x="8458200" y="5791200"/>
            <a:ext cx="2667000" cy="400110"/>
          </a:xfrm>
          <a:prstGeom prst="rect">
            <a:avLst/>
          </a:prstGeom>
          <a:noFill/>
        </p:spPr>
        <p:txBody>
          <a:bodyPr wrap="square" rtlCol="0">
            <a:spAutoFit/>
          </a:bodyPr>
          <a:lstStyle/>
          <a:p>
            <a:r>
              <a:rPr lang="en-US" sz="2000" dirty="0" smtClean="0">
                <a:hlinkClick r:id="rId3" action="ppaction://hlinksldjump"/>
              </a:rPr>
              <a:t>Strategies</a:t>
            </a:r>
            <a:endParaRPr lang="en-US" sz="2000" dirty="0" smtClean="0"/>
          </a:p>
        </p:txBody>
      </p:sp>
    </p:spTree>
    <p:extLst>
      <p:ext uri="{BB962C8B-B14F-4D97-AF65-F5344CB8AC3E}">
        <p14:creationId xmlns:p14="http://schemas.microsoft.com/office/powerpoint/2010/main" val="334854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Acquisition Strategy</a:t>
            </a:r>
          </a:p>
        </p:txBody>
      </p:sp>
      <p:sp>
        <p:nvSpPr>
          <p:cNvPr id="3" name="Content Placeholder 2"/>
          <p:cNvSpPr>
            <a:spLocks noGrp="1"/>
          </p:cNvSpPr>
          <p:nvPr>
            <p:ph idx="1"/>
          </p:nvPr>
        </p:nvSpPr>
        <p:spPr/>
        <p:txBody>
          <a:bodyPr/>
          <a:lstStyle/>
          <a:p>
            <a:pPr marL="0" indent="0">
              <a:spcAft>
                <a:spcPts val="3600"/>
              </a:spcAft>
              <a:buNone/>
            </a:pPr>
            <a:r>
              <a:rPr lang="en-US" altLang="en-US" dirty="0"/>
              <a:t>A company acquires other companies that represent profitable opportunities. </a:t>
            </a:r>
          </a:p>
          <a:p>
            <a:pPr>
              <a:spcBef>
                <a:spcPts val="1800"/>
              </a:spcBef>
            </a:pPr>
            <a:r>
              <a:rPr lang="en-US" altLang="en-US" i="1" dirty="0" err="1"/>
              <a:t>Loblaws</a:t>
            </a:r>
            <a:r>
              <a:rPr lang="en-US" altLang="en-US" i="1" dirty="0"/>
              <a:t> </a:t>
            </a:r>
            <a:r>
              <a:rPr lang="en-US" altLang="en-US" i="1" dirty="0" smtClean="0"/>
              <a:t>acquires Shoppers </a:t>
            </a:r>
            <a:r>
              <a:rPr lang="en-US" altLang="en-US" i="1" dirty="0"/>
              <a:t>Drug Mart @ $12.4B</a:t>
            </a:r>
          </a:p>
          <a:p>
            <a:pPr>
              <a:spcBef>
                <a:spcPts val="1800"/>
              </a:spcBef>
            </a:pPr>
            <a:r>
              <a:rPr lang="en-US" altLang="en-US" i="1" dirty="0"/>
              <a:t>Canada Bread acquires bakery division of Saputo In.,@ $120M</a:t>
            </a:r>
          </a:p>
        </p:txBody>
      </p:sp>
      <p:sp>
        <p:nvSpPr>
          <p:cNvPr id="4" name="TextBox 3">
            <a:hlinkClick r:id="rId3" action="ppaction://hlinksldjump"/>
          </p:cNvPr>
          <p:cNvSpPr txBox="1"/>
          <p:nvPr/>
        </p:nvSpPr>
        <p:spPr>
          <a:xfrm>
            <a:off x="8458200" y="5791200"/>
            <a:ext cx="2667000" cy="400110"/>
          </a:xfrm>
          <a:prstGeom prst="rect">
            <a:avLst/>
          </a:prstGeom>
          <a:noFill/>
        </p:spPr>
        <p:txBody>
          <a:bodyPr wrap="square" rtlCol="0">
            <a:spAutoFit/>
          </a:bodyPr>
          <a:lstStyle/>
          <a:p>
            <a:r>
              <a:rPr lang="en-US" sz="2000" dirty="0" smtClean="0">
                <a:hlinkClick r:id="rId3" action="ppaction://hlinksldjump"/>
              </a:rPr>
              <a:t>Strategies</a:t>
            </a:r>
            <a:endParaRPr lang="en-US" sz="2000" dirty="0" smtClean="0"/>
          </a:p>
        </p:txBody>
      </p:sp>
    </p:spTree>
    <p:extLst>
      <p:ext uri="{BB962C8B-B14F-4D97-AF65-F5344CB8AC3E}">
        <p14:creationId xmlns:p14="http://schemas.microsoft.com/office/powerpoint/2010/main" val="291531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4572000" cy="1097280"/>
          </a:xfrm>
        </p:spPr>
        <p:txBody>
          <a:bodyPr/>
          <a:lstStyle/>
          <a:p>
            <a:r>
              <a:rPr lang="en-US" dirty="0"/>
              <a:t>New Products </a:t>
            </a:r>
            <a:r>
              <a:rPr lang="en-US" dirty="0" smtClean="0"/>
              <a:t>Strategy</a:t>
            </a:r>
            <a:endParaRPr lang="en-US" dirty="0"/>
          </a:p>
        </p:txBody>
      </p:sp>
      <p:sp>
        <p:nvSpPr>
          <p:cNvPr id="3" name="Content Placeholder 2"/>
          <p:cNvSpPr>
            <a:spLocks noGrp="1"/>
          </p:cNvSpPr>
          <p:nvPr>
            <p:ph idx="1"/>
          </p:nvPr>
        </p:nvSpPr>
        <p:spPr>
          <a:xfrm>
            <a:off x="1981200" y="1600201"/>
            <a:ext cx="4114800" cy="1219199"/>
          </a:xfrm>
        </p:spPr>
        <p:txBody>
          <a:bodyPr/>
          <a:lstStyle/>
          <a:p>
            <a:pPr marL="0" indent="0">
              <a:buNone/>
            </a:pPr>
            <a:r>
              <a:rPr lang="en-US" altLang="en-US" dirty="0"/>
              <a:t>New products in new markets produce new revenue streams for a company. </a:t>
            </a:r>
          </a:p>
        </p:txBody>
      </p:sp>
      <p:pic>
        <p:nvPicPr>
          <p:cNvPr id="3074" name="Picture 2" descr="Figure 3.3 Hershey’s new Reese’s Spreads puts the brand into a new product category.&#10;A photo shows a jar of Reese’s Peanut Butter Chocolate Sprea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1" y="759788"/>
            <a:ext cx="3141479" cy="5460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4" action="ppaction://hlinksldjump"/>
          </p:cNvPr>
          <p:cNvSpPr txBox="1"/>
          <p:nvPr/>
        </p:nvSpPr>
        <p:spPr>
          <a:xfrm>
            <a:off x="9525000" y="6220448"/>
            <a:ext cx="2667000" cy="400110"/>
          </a:xfrm>
          <a:prstGeom prst="rect">
            <a:avLst/>
          </a:prstGeom>
          <a:noFill/>
        </p:spPr>
        <p:txBody>
          <a:bodyPr wrap="square" rtlCol="0">
            <a:spAutoFit/>
          </a:bodyPr>
          <a:lstStyle/>
          <a:p>
            <a:r>
              <a:rPr lang="en-US" sz="2000" dirty="0" smtClean="0">
                <a:hlinkClick r:id="rId4" action="ppaction://hlinksldjump"/>
              </a:rPr>
              <a:t>Strategies</a:t>
            </a:r>
            <a:endParaRPr lang="en-US" sz="2000" dirty="0" smtClean="0"/>
          </a:p>
        </p:txBody>
      </p:sp>
    </p:spTree>
    <p:extLst>
      <p:ext uri="{BB962C8B-B14F-4D97-AF65-F5344CB8AC3E}">
        <p14:creationId xmlns:p14="http://schemas.microsoft.com/office/powerpoint/2010/main" val="2915311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Integration Strategy</a:t>
            </a:r>
          </a:p>
        </p:txBody>
      </p:sp>
      <p:sp>
        <p:nvSpPr>
          <p:cNvPr id="3" name="Content Placeholder 2"/>
          <p:cNvSpPr>
            <a:spLocks noGrp="1"/>
          </p:cNvSpPr>
          <p:nvPr>
            <p:ph idx="1"/>
          </p:nvPr>
        </p:nvSpPr>
        <p:spPr/>
        <p:txBody>
          <a:bodyPr/>
          <a:lstStyle/>
          <a:p>
            <a:pPr marL="0" indent="0">
              <a:buNone/>
            </a:pPr>
            <a:r>
              <a:rPr lang="en-US" altLang="en-US" dirty="0"/>
              <a:t>The company owns and operates businesses at different levels of the channel of </a:t>
            </a:r>
            <a:r>
              <a:rPr lang="en-US" altLang="en-US" dirty="0" smtClean="0"/>
              <a:t>distribution.</a:t>
            </a:r>
          </a:p>
          <a:p>
            <a:pPr marL="914400" indent="0">
              <a:spcBef>
                <a:spcPts val="8400"/>
              </a:spcBef>
              <a:buNone/>
            </a:pPr>
            <a:r>
              <a:rPr lang="en-US" altLang="en-US" b="1" i="1" dirty="0"/>
              <a:t>Apple</a:t>
            </a:r>
            <a:r>
              <a:rPr lang="en-US" altLang="en-US" i="1" dirty="0"/>
              <a:t> manufacturers computers and phones and markets them through its own retail stores in addition to independent dealer </a:t>
            </a:r>
            <a:r>
              <a:rPr lang="en-US" altLang="en-US" i="1" dirty="0" smtClean="0"/>
              <a:t>networks</a:t>
            </a:r>
            <a:endParaRPr lang="en-US" altLang="en-US" dirty="0"/>
          </a:p>
        </p:txBody>
      </p:sp>
      <p:sp>
        <p:nvSpPr>
          <p:cNvPr id="4" name="TextBox 3">
            <a:hlinkClick r:id="rId3" action="ppaction://hlinksldjump"/>
          </p:cNvPr>
          <p:cNvSpPr txBox="1"/>
          <p:nvPr/>
        </p:nvSpPr>
        <p:spPr>
          <a:xfrm>
            <a:off x="8458200" y="5791200"/>
            <a:ext cx="2667000" cy="400110"/>
          </a:xfrm>
          <a:prstGeom prst="rect">
            <a:avLst/>
          </a:prstGeom>
          <a:noFill/>
        </p:spPr>
        <p:txBody>
          <a:bodyPr wrap="square" rtlCol="0">
            <a:spAutoFit/>
          </a:bodyPr>
          <a:lstStyle/>
          <a:p>
            <a:r>
              <a:rPr lang="en-US" sz="2000" dirty="0" smtClean="0">
                <a:hlinkClick r:id="rId3" action="ppaction://hlinksldjump"/>
              </a:rPr>
              <a:t>Strategies</a:t>
            </a:r>
            <a:endParaRPr lang="en-US" sz="2000" dirty="0" smtClean="0"/>
          </a:p>
        </p:txBody>
      </p:sp>
    </p:spTree>
    <p:extLst>
      <p:ext uri="{BB962C8B-B14F-4D97-AF65-F5344CB8AC3E}">
        <p14:creationId xmlns:p14="http://schemas.microsoft.com/office/powerpoint/2010/main" val="291531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457200" indent="-457200">
              <a:spcBef>
                <a:spcPts val="1800"/>
              </a:spcBef>
              <a:buSzPct val="100000"/>
              <a:buFont typeface="+mj-lt"/>
              <a:buAutoNum type="arabicPeriod"/>
            </a:pPr>
            <a:r>
              <a:rPr lang="en-US" altLang="en-US" dirty="0"/>
              <a:t>Identify the key elements of strategic </a:t>
            </a:r>
            <a:r>
              <a:rPr lang="en-US" altLang="en-US" dirty="0" smtClean="0"/>
              <a:t>business planning</a:t>
            </a:r>
            <a:r>
              <a:rPr lang="en-US" altLang="en-US" dirty="0"/>
              <a:t>. </a:t>
            </a:r>
          </a:p>
          <a:p>
            <a:pPr marL="457200" indent="-457200">
              <a:spcBef>
                <a:spcPts val="1800"/>
              </a:spcBef>
              <a:buSzPct val="100000"/>
              <a:buFont typeface="+mj-lt"/>
              <a:buAutoNum type="arabicPeriod"/>
            </a:pPr>
            <a:r>
              <a:rPr lang="en-US" altLang="en-US" dirty="0"/>
              <a:t>Identify the nature of corporate planning and its impact on marketing planning. </a:t>
            </a:r>
          </a:p>
          <a:p>
            <a:pPr marL="457200" indent="-457200">
              <a:spcBef>
                <a:spcPts val="1800"/>
              </a:spcBef>
              <a:buSzPct val="100000"/>
              <a:buFont typeface="+mj-lt"/>
              <a:buAutoNum type="arabicPeriod"/>
            </a:pPr>
            <a:r>
              <a:rPr lang="en-US" altLang="en-US" dirty="0"/>
              <a:t>Outline the process of creating a marketing plan. </a:t>
            </a:r>
          </a:p>
          <a:p>
            <a:pPr marL="457200" indent="-457200">
              <a:spcBef>
                <a:spcPts val="1800"/>
              </a:spcBef>
              <a:buSzPct val="100000"/>
              <a:buFont typeface="+mj-lt"/>
              <a:buAutoNum type="arabicPeriod"/>
              <a:defRPr/>
            </a:pPr>
            <a:r>
              <a:rPr lang="en-US" dirty="0"/>
              <a:t>Describe the content of a typical marketing plan</a:t>
            </a:r>
          </a:p>
          <a:p>
            <a:pPr marL="457200" indent="-457200">
              <a:spcBef>
                <a:spcPts val="1800"/>
              </a:spcBef>
              <a:buSzPct val="100000"/>
              <a:buFont typeface="+mj-lt"/>
              <a:buAutoNum type="arabicPeriod"/>
              <a:defRPr/>
            </a:pPr>
            <a:r>
              <a:rPr lang="en-US" dirty="0"/>
              <a:t>Describe fundamental marketing strategies employed by organizations</a:t>
            </a:r>
          </a:p>
          <a:p>
            <a:pPr marL="457200" indent="-457200">
              <a:spcBef>
                <a:spcPts val="1800"/>
              </a:spcBef>
              <a:buSzPct val="100000"/>
              <a:buFont typeface="+mj-lt"/>
              <a:buAutoNum type="arabicPeriod"/>
              <a:defRPr/>
            </a:pPr>
            <a:r>
              <a:rPr lang="en-US" dirty="0"/>
              <a:t>Explain the control and evaluation procedures used in marketing planning</a:t>
            </a:r>
            <a:r>
              <a:rPr lang="en-US" dirty="0" smtClean="0"/>
              <a:t>.</a:t>
            </a:r>
            <a:endParaRPr lang="en-CA" altLang="en-US" dirty="0"/>
          </a:p>
        </p:txBody>
      </p:sp>
    </p:spTree>
    <p:extLst>
      <p:ext uri="{BB962C8B-B14F-4D97-AF65-F5344CB8AC3E}">
        <p14:creationId xmlns:p14="http://schemas.microsoft.com/office/powerpoint/2010/main" val="413129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Integration </a:t>
            </a:r>
            <a:r>
              <a:rPr lang="en-US" dirty="0" smtClean="0"/>
              <a:t>Strategy</a:t>
            </a:r>
            <a:endParaRPr lang="en-US" dirty="0"/>
          </a:p>
        </p:txBody>
      </p:sp>
      <p:sp>
        <p:nvSpPr>
          <p:cNvPr id="3" name="Content Placeholder 2"/>
          <p:cNvSpPr>
            <a:spLocks noGrp="1"/>
          </p:cNvSpPr>
          <p:nvPr>
            <p:ph idx="1"/>
          </p:nvPr>
        </p:nvSpPr>
        <p:spPr/>
        <p:txBody>
          <a:bodyPr/>
          <a:lstStyle/>
          <a:p>
            <a:pPr marL="0" indent="0">
              <a:buNone/>
            </a:pPr>
            <a:r>
              <a:rPr lang="en-US" altLang="en-US" dirty="0"/>
              <a:t>A </a:t>
            </a:r>
            <a:r>
              <a:rPr lang="en-US" altLang="en-US" dirty="0" smtClean="0"/>
              <a:t>corporation </a:t>
            </a:r>
            <a:r>
              <a:rPr lang="en-US" altLang="en-US" dirty="0"/>
              <a:t>operates many companies at the same level of the channel.</a:t>
            </a:r>
            <a:endParaRPr lang="en-US" dirty="0"/>
          </a:p>
        </p:txBody>
      </p:sp>
      <p:sp>
        <p:nvSpPr>
          <p:cNvPr id="4" name="Content Placeholder 3"/>
          <p:cNvSpPr>
            <a:spLocks noGrp="1"/>
          </p:cNvSpPr>
          <p:nvPr>
            <p:ph idx="13"/>
          </p:nvPr>
        </p:nvSpPr>
        <p:spPr>
          <a:xfrm>
            <a:off x="2209800" y="3352800"/>
            <a:ext cx="2667000" cy="1219200"/>
          </a:xfrm>
        </p:spPr>
        <p:txBody>
          <a:bodyPr/>
          <a:lstStyle/>
          <a:p>
            <a:pPr algn="ctr">
              <a:spcBef>
                <a:spcPts val="0"/>
              </a:spcBef>
              <a:defRPr/>
            </a:pPr>
            <a:r>
              <a:rPr lang="en-US" b="1" dirty="0" smtClean="0"/>
              <a:t>Cara Operations</a:t>
            </a:r>
            <a:endParaRPr lang="en-US" b="1" dirty="0"/>
          </a:p>
        </p:txBody>
      </p:sp>
      <p:sp>
        <p:nvSpPr>
          <p:cNvPr id="12" name="Right Arrow 11" descr="Right Arrow"/>
          <p:cNvSpPr/>
          <p:nvPr/>
        </p:nvSpPr>
        <p:spPr>
          <a:xfrm>
            <a:off x="4925704" y="3810000"/>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Content Placeholder 5"/>
          <p:cNvSpPr>
            <a:spLocks noGrp="1"/>
          </p:cNvSpPr>
          <p:nvPr>
            <p:ph idx="15"/>
          </p:nvPr>
        </p:nvSpPr>
        <p:spPr>
          <a:xfrm>
            <a:off x="6172200" y="2452048"/>
            <a:ext cx="3048000" cy="2971800"/>
          </a:xfrm>
          <a:solidFill>
            <a:srgbClr val="8C0000"/>
          </a:solidFill>
        </p:spPr>
        <p:txBody>
          <a:bodyPr/>
          <a:lstStyle/>
          <a:p>
            <a:pPr marL="682625" indent="-219075">
              <a:spcBef>
                <a:spcPts val="1200"/>
              </a:spcBef>
              <a:buClr>
                <a:schemeClr val="bg1"/>
              </a:buClr>
              <a:buFont typeface="Arial" panose="020B0604020202020204" pitchFamily="34" charset="0"/>
              <a:buChar char="•"/>
            </a:pPr>
            <a:r>
              <a:rPr lang="en-US" altLang="en-US" b="1" dirty="0"/>
              <a:t>Harvey</a:t>
            </a:r>
            <a:r>
              <a:rPr lang="ja-JP" altLang="en-US" b="1" dirty="0"/>
              <a:t>’</a:t>
            </a:r>
            <a:r>
              <a:rPr lang="en-US" altLang="ja-JP" b="1" dirty="0"/>
              <a:t>s</a:t>
            </a:r>
          </a:p>
          <a:p>
            <a:pPr marL="682625" indent="-219075">
              <a:spcBef>
                <a:spcPts val="1200"/>
              </a:spcBef>
              <a:buClr>
                <a:schemeClr val="bg1"/>
              </a:buClr>
              <a:buFont typeface="Arial" panose="020B0604020202020204" pitchFamily="34" charset="0"/>
              <a:buChar char="•"/>
            </a:pPr>
            <a:r>
              <a:rPr lang="en-US" altLang="en-US" b="1" dirty="0"/>
              <a:t>Swiss Chalet</a:t>
            </a:r>
          </a:p>
          <a:p>
            <a:pPr marL="682625" indent="-219075">
              <a:spcBef>
                <a:spcPts val="1200"/>
              </a:spcBef>
              <a:buClr>
                <a:schemeClr val="bg1"/>
              </a:buClr>
              <a:buFont typeface="Arial" panose="020B0604020202020204" pitchFamily="34" charset="0"/>
              <a:buChar char="•"/>
            </a:pPr>
            <a:r>
              <a:rPr lang="en-US" altLang="en-US" b="1" dirty="0"/>
              <a:t>Kelsey</a:t>
            </a:r>
            <a:r>
              <a:rPr lang="ja-JP" altLang="en-US" b="1" dirty="0"/>
              <a:t>’</a:t>
            </a:r>
            <a:r>
              <a:rPr lang="en-US" altLang="ja-JP" b="1" dirty="0"/>
              <a:t>s</a:t>
            </a:r>
          </a:p>
          <a:p>
            <a:pPr marL="682625" indent="-219075">
              <a:spcBef>
                <a:spcPts val="1200"/>
              </a:spcBef>
              <a:buClr>
                <a:schemeClr val="bg1"/>
              </a:buClr>
              <a:buFont typeface="Arial" panose="020B0604020202020204" pitchFamily="34" charset="0"/>
              <a:buChar char="•"/>
            </a:pPr>
            <a:r>
              <a:rPr lang="en-US" altLang="en-US" b="1" dirty="0"/>
              <a:t>Montana</a:t>
            </a:r>
            <a:r>
              <a:rPr lang="ja-JP" altLang="en-US" b="1" dirty="0"/>
              <a:t>’</a:t>
            </a:r>
            <a:r>
              <a:rPr lang="en-US" altLang="ja-JP" b="1" dirty="0"/>
              <a:t>s</a:t>
            </a:r>
          </a:p>
          <a:p>
            <a:pPr marL="682625" indent="-219075">
              <a:spcBef>
                <a:spcPts val="1200"/>
              </a:spcBef>
              <a:buClr>
                <a:schemeClr val="bg1"/>
              </a:buClr>
              <a:buFont typeface="Arial" panose="020B0604020202020204" pitchFamily="34" charset="0"/>
              <a:buChar char="•"/>
            </a:pPr>
            <a:r>
              <a:rPr lang="en-US" altLang="en-US" b="1" dirty="0"/>
              <a:t>Milestones</a:t>
            </a:r>
            <a:endParaRPr lang="en-CA" altLang="en-US" b="1" dirty="0"/>
          </a:p>
        </p:txBody>
      </p:sp>
      <p:sp>
        <p:nvSpPr>
          <p:cNvPr id="7" name="Content Placeholder 6"/>
          <p:cNvSpPr>
            <a:spLocks noGrp="1"/>
          </p:cNvSpPr>
          <p:nvPr>
            <p:ph idx="16"/>
          </p:nvPr>
        </p:nvSpPr>
        <p:spPr>
          <a:xfrm>
            <a:off x="1981200" y="5516880"/>
            <a:ext cx="8077200" cy="731520"/>
          </a:xfrm>
        </p:spPr>
        <p:txBody>
          <a:bodyPr/>
          <a:lstStyle/>
          <a:p>
            <a:pPr marL="0" indent="0">
              <a:buNone/>
            </a:pPr>
            <a:r>
              <a:rPr lang="en-US" altLang="en-US" i="1" dirty="0"/>
              <a:t>Cara offers different menus at different price points to reach different targets. </a:t>
            </a:r>
          </a:p>
        </p:txBody>
      </p:sp>
      <p:sp>
        <p:nvSpPr>
          <p:cNvPr id="8" name="TextBox 7">
            <a:hlinkClick r:id="rId3" action="ppaction://hlinksldjump"/>
          </p:cNvPr>
          <p:cNvSpPr txBox="1"/>
          <p:nvPr/>
        </p:nvSpPr>
        <p:spPr>
          <a:xfrm>
            <a:off x="9156405" y="6248400"/>
            <a:ext cx="2667000" cy="400110"/>
          </a:xfrm>
          <a:prstGeom prst="rect">
            <a:avLst/>
          </a:prstGeom>
          <a:noFill/>
        </p:spPr>
        <p:txBody>
          <a:bodyPr wrap="square" rtlCol="0">
            <a:spAutoFit/>
          </a:bodyPr>
          <a:lstStyle/>
          <a:p>
            <a:r>
              <a:rPr lang="en-US" sz="2000" dirty="0" smtClean="0">
                <a:hlinkClick r:id="rId3" action="ppaction://hlinksldjump"/>
              </a:rPr>
              <a:t>Strategies</a:t>
            </a:r>
            <a:endParaRPr lang="en-US" sz="2000" dirty="0" smtClean="0"/>
          </a:p>
        </p:txBody>
      </p:sp>
    </p:spTree>
    <p:extLst>
      <p:ext uri="{BB962C8B-B14F-4D97-AF65-F5344CB8AC3E}">
        <p14:creationId xmlns:p14="http://schemas.microsoft.com/office/powerpoint/2010/main" val="419352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Alliance</a:t>
            </a:r>
          </a:p>
        </p:txBody>
      </p:sp>
      <p:sp>
        <p:nvSpPr>
          <p:cNvPr id="3" name="Content Placeholder 2"/>
          <p:cNvSpPr>
            <a:spLocks noGrp="1"/>
          </p:cNvSpPr>
          <p:nvPr>
            <p:ph idx="1"/>
          </p:nvPr>
        </p:nvSpPr>
        <p:spPr>
          <a:xfrm>
            <a:off x="1981200" y="1600201"/>
            <a:ext cx="4114800" cy="2057399"/>
          </a:xfrm>
        </p:spPr>
        <p:txBody>
          <a:bodyPr/>
          <a:lstStyle/>
          <a:p>
            <a:pPr marL="0" indent="0">
              <a:buNone/>
            </a:pPr>
            <a:r>
              <a:rPr lang="en-US" altLang="en-US" dirty="0"/>
              <a:t>A relationship between two or more companies who decide to work together to achieve common goals. </a:t>
            </a:r>
          </a:p>
        </p:txBody>
      </p:sp>
      <p:pic>
        <p:nvPicPr>
          <p:cNvPr id="2050" name="Picture 2" descr="Figure 3.5 A strategic alliance between Chapters and Starbucks improves the shopping experience for Chapters customers and provides additional revenue for Starbucks.&#10;A photo shows a Chapters store with its large logo sign above the main doors and a smaller Starbucks Coffee store sign displayed on its street-level window.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6818" y="1704874"/>
            <a:ext cx="4359913" cy="40929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4" action="ppaction://hlinksldjump"/>
          </p:cNvPr>
          <p:cNvSpPr txBox="1"/>
          <p:nvPr/>
        </p:nvSpPr>
        <p:spPr>
          <a:xfrm>
            <a:off x="8458200" y="5791200"/>
            <a:ext cx="2667000" cy="400110"/>
          </a:xfrm>
          <a:prstGeom prst="rect">
            <a:avLst/>
          </a:prstGeom>
          <a:noFill/>
        </p:spPr>
        <p:txBody>
          <a:bodyPr wrap="square" rtlCol="0">
            <a:spAutoFit/>
          </a:bodyPr>
          <a:lstStyle/>
          <a:p>
            <a:r>
              <a:rPr lang="en-US" sz="2000" dirty="0" smtClean="0">
                <a:hlinkClick r:id="rId4" action="ppaction://hlinksldjump"/>
              </a:rPr>
              <a:t>Strategies</a:t>
            </a:r>
            <a:endParaRPr lang="en-US" sz="2000" dirty="0" smtClean="0"/>
          </a:p>
        </p:txBody>
      </p:sp>
    </p:spTree>
    <p:extLst>
      <p:ext uri="{BB962C8B-B14F-4D97-AF65-F5344CB8AC3E}">
        <p14:creationId xmlns:p14="http://schemas.microsoft.com/office/powerpoint/2010/main" val="291531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Divestment Strategy </a:t>
            </a:r>
          </a:p>
        </p:txBody>
      </p:sp>
      <p:sp>
        <p:nvSpPr>
          <p:cNvPr id="3" name="Content Placeholder 2"/>
          <p:cNvSpPr>
            <a:spLocks noGrp="1"/>
          </p:cNvSpPr>
          <p:nvPr>
            <p:ph idx="1"/>
          </p:nvPr>
        </p:nvSpPr>
        <p:spPr/>
        <p:txBody>
          <a:bodyPr/>
          <a:lstStyle/>
          <a:p>
            <a:pPr marL="0" indent="0">
              <a:buNone/>
            </a:pPr>
            <a:r>
              <a:rPr lang="en-US" altLang="en-US" dirty="0"/>
              <a:t>Removing an entire division of a company through sale or liquidation.</a:t>
            </a:r>
          </a:p>
          <a:p>
            <a:pPr marL="914400" indent="0">
              <a:spcBef>
                <a:spcPts val="4000"/>
              </a:spcBef>
              <a:buNone/>
            </a:pPr>
            <a:r>
              <a:rPr lang="en-US" altLang="en-US" dirty="0" smtClean="0"/>
              <a:t>A </a:t>
            </a:r>
            <a:r>
              <a:rPr lang="en-US" altLang="en-US" dirty="0"/>
              <a:t>company retreats to its core business by selling unprofitable divisions or brands that no longer fit strategically. </a:t>
            </a:r>
          </a:p>
          <a:p>
            <a:pPr marL="1257300"/>
            <a:r>
              <a:rPr lang="en-US" altLang="en-US" i="1" dirty="0"/>
              <a:t>Sony closes all retail stores in Canada</a:t>
            </a:r>
            <a:r>
              <a:rPr lang="en-US" altLang="en-US" i="1" dirty="0" smtClean="0"/>
              <a:t>.</a:t>
            </a:r>
            <a:endParaRPr lang="en-US" altLang="en-US" dirty="0"/>
          </a:p>
        </p:txBody>
      </p:sp>
      <p:sp>
        <p:nvSpPr>
          <p:cNvPr id="4" name="TextBox 3">
            <a:hlinkClick r:id="rId3" action="ppaction://hlinksldjump"/>
          </p:cNvPr>
          <p:cNvSpPr txBox="1"/>
          <p:nvPr/>
        </p:nvSpPr>
        <p:spPr>
          <a:xfrm>
            <a:off x="8458200" y="5791200"/>
            <a:ext cx="2667000" cy="400110"/>
          </a:xfrm>
          <a:prstGeom prst="rect">
            <a:avLst/>
          </a:prstGeom>
          <a:noFill/>
        </p:spPr>
        <p:txBody>
          <a:bodyPr wrap="square" rtlCol="0">
            <a:spAutoFit/>
          </a:bodyPr>
          <a:lstStyle/>
          <a:p>
            <a:r>
              <a:rPr lang="en-US" sz="2000" dirty="0" smtClean="0">
                <a:hlinkClick r:id="rId3" action="ppaction://hlinksldjump"/>
              </a:rPr>
              <a:t>Strategies</a:t>
            </a:r>
            <a:endParaRPr lang="en-US" sz="2000" dirty="0" smtClean="0"/>
          </a:p>
        </p:txBody>
      </p:sp>
    </p:spTree>
    <p:extLst>
      <p:ext uri="{BB962C8B-B14F-4D97-AF65-F5344CB8AC3E}">
        <p14:creationId xmlns:p14="http://schemas.microsoft.com/office/powerpoint/2010/main" val="291531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Flashcard Challenge</a:t>
            </a:r>
            <a:endParaRPr lang="en-US" dirty="0"/>
          </a:p>
        </p:txBody>
      </p:sp>
    </p:spTree>
    <p:extLst>
      <p:ext uri="{BB962C8B-B14F-4D97-AF65-F5344CB8AC3E}">
        <p14:creationId xmlns:p14="http://schemas.microsoft.com/office/powerpoint/2010/main" val="492069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Business Planning Variables</a:t>
            </a:r>
          </a:p>
        </p:txBody>
      </p:sp>
      <p:sp>
        <p:nvSpPr>
          <p:cNvPr id="4" name="Content Placeholder 3"/>
          <p:cNvSpPr>
            <a:spLocks noGrp="1"/>
          </p:cNvSpPr>
          <p:nvPr>
            <p:ph idx="13"/>
          </p:nvPr>
        </p:nvSpPr>
        <p:spPr>
          <a:xfrm>
            <a:off x="1981200" y="1828800"/>
            <a:ext cx="2667000" cy="731520"/>
          </a:xfrm>
        </p:spPr>
        <p:txBody>
          <a:bodyPr/>
          <a:lstStyle/>
          <a:p>
            <a:pPr algn="ctr">
              <a:spcBef>
                <a:spcPts val="0"/>
              </a:spcBef>
              <a:defRPr/>
            </a:pPr>
            <a:r>
              <a:rPr lang="en-US" b="1" dirty="0"/>
              <a:t>Objectives</a:t>
            </a:r>
          </a:p>
        </p:txBody>
      </p:sp>
      <p:sp>
        <p:nvSpPr>
          <p:cNvPr id="5" name="Content Placeholder 4"/>
          <p:cNvSpPr>
            <a:spLocks noGrp="1"/>
          </p:cNvSpPr>
          <p:nvPr>
            <p:ph idx="14"/>
          </p:nvPr>
        </p:nvSpPr>
        <p:spPr>
          <a:xfrm>
            <a:off x="4876800" y="1828800"/>
            <a:ext cx="5410200" cy="731520"/>
          </a:xfrm>
        </p:spPr>
        <p:txBody>
          <a:bodyPr anchor="ctr" anchorCtr="0"/>
          <a:lstStyle/>
          <a:p>
            <a:pPr marL="0" indent="0">
              <a:spcBef>
                <a:spcPts val="0"/>
              </a:spcBef>
              <a:buNone/>
            </a:pPr>
            <a:r>
              <a:rPr lang="en-US" altLang="en-US" b="1" i="1" dirty="0"/>
              <a:t>What</a:t>
            </a:r>
            <a:r>
              <a:rPr lang="en-US" altLang="en-US" i="1" dirty="0"/>
              <a:t> is to be </a:t>
            </a:r>
            <a:r>
              <a:rPr lang="en-US" altLang="en-US" i="1" dirty="0" smtClean="0"/>
              <a:t>accomplished</a:t>
            </a:r>
            <a:endParaRPr lang="en-US" altLang="en-US" i="1" dirty="0"/>
          </a:p>
        </p:txBody>
      </p:sp>
      <p:sp>
        <p:nvSpPr>
          <p:cNvPr id="13" name="Down Arrow 12" descr="Down Arrow"/>
          <p:cNvSpPr/>
          <p:nvPr/>
        </p:nvSpPr>
        <p:spPr>
          <a:xfrm>
            <a:off x="3124200" y="2707944"/>
            <a:ext cx="349250" cy="548640"/>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a:solidFill>
                <a:schemeClr val="bg1"/>
              </a:solidFill>
            </a:endParaRPr>
          </a:p>
        </p:txBody>
      </p:sp>
      <p:sp>
        <p:nvSpPr>
          <p:cNvPr id="6" name="Content Placeholder 5"/>
          <p:cNvSpPr>
            <a:spLocks noGrp="1"/>
          </p:cNvSpPr>
          <p:nvPr>
            <p:ph idx="15"/>
          </p:nvPr>
        </p:nvSpPr>
        <p:spPr>
          <a:xfrm>
            <a:off x="1981200" y="3380096"/>
            <a:ext cx="2667000" cy="731520"/>
          </a:xfrm>
        </p:spPr>
        <p:txBody>
          <a:bodyPr/>
          <a:lstStyle/>
          <a:p>
            <a:pPr algn="ctr"/>
            <a:r>
              <a:rPr lang="en-US" b="1" dirty="0"/>
              <a:t>Strategies</a:t>
            </a:r>
          </a:p>
        </p:txBody>
      </p:sp>
      <p:sp>
        <p:nvSpPr>
          <p:cNvPr id="7" name="Content Placeholder 6"/>
          <p:cNvSpPr>
            <a:spLocks noGrp="1"/>
          </p:cNvSpPr>
          <p:nvPr>
            <p:ph idx="16"/>
          </p:nvPr>
        </p:nvSpPr>
        <p:spPr>
          <a:xfrm>
            <a:off x="4876800" y="3331192"/>
            <a:ext cx="5410200" cy="731520"/>
          </a:xfrm>
        </p:spPr>
        <p:txBody>
          <a:bodyPr anchor="ctr" anchorCtr="0"/>
          <a:lstStyle/>
          <a:p>
            <a:pPr marL="0" indent="0">
              <a:spcBef>
                <a:spcPts val="0"/>
              </a:spcBef>
              <a:buNone/>
            </a:pPr>
            <a:r>
              <a:rPr lang="en-US" altLang="en-US" b="1" i="1" dirty="0"/>
              <a:t>How</a:t>
            </a:r>
            <a:r>
              <a:rPr lang="en-US" altLang="en-US" i="1" dirty="0"/>
              <a:t> objectives will be achieved (a plan with appropriate resources</a:t>
            </a:r>
            <a:r>
              <a:rPr lang="en-US" altLang="en-US" i="1" dirty="0" smtClean="0"/>
              <a:t>)</a:t>
            </a:r>
            <a:endParaRPr lang="en-US" altLang="en-US" i="1" dirty="0"/>
          </a:p>
        </p:txBody>
      </p:sp>
      <p:sp>
        <p:nvSpPr>
          <p:cNvPr id="14" name="Down Arrow 13" descr="Down Arrow"/>
          <p:cNvSpPr/>
          <p:nvPr/>
        </p:nvSpPr>
        <p:spPr>
          <a:xfrm>
            <a:off x="3124200" y="4292269"/>
            <a:ext cx="349250" cy="548640"/>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a:solidFill>
                <a:schemeClr val="bg1"/>
              </a:solidFill>
            </a:endParaRPr>
          </a:p>
        </p:txBody>
      </p:sp>
      <p:sp>
        <p:nvSpPr>
          <p:cNvPr id="8" name="Content Placeholder 7"/>
          <p:cNvSpPr>
            <a:spLocks noGrp="1"/>
          </p:cNvSpPr>
          <p:nvPr>
            <p:ph idx="17"/>
          </p:nvPr>
        </p:nvSpPr>
        <p:spPr>
          <a:xfrm>
            <a:off x="1981200" y="4980296"/>
            <a:ext cx="2667000" cy="731520"/>
          </a:xfrm>
        </p:spPr>
        <p:txBody>
          <a:bodyPr/>
          <a:lstStyle/>
          <a:p>
            <a:pPr algn="ctr"/>
            <a:r>
              <a:rPr lang="en-US" b="1" dirty="0"/>
              <a:t>Execution</a:t>
            </a:r>
          </a:p>
        </p:txBody>
      </p:sp>
      <p:sp>
        <p:nvSpPr>
          <p:cNvPr id="9" name="Content Placeholder 8"/>
          <p:cNvSpPr>
            <a:spLocks noGrp="1"/>
          </p:cNvSpPr>
          <p:nvPr>
            <p:ph idx="18"/>
          </p:nvPr>
        </p:nvSpPr>
        <p:spPr>
          <a:xfrm>
            <a:off x="4876800" y="4983480"/>
            <a:ext cx="5410200" cy="731520"/>
          </a:xfrm>
        </p:spPr>
        <p:txBody>
          <a:bodyPr anchor="ctr" anchorCtr="0"/>
          <a:lstStyle/>
          <a:p>
            <a:pPr marL="0" indent="0">
              <a:spcBef>
                <a:spcPts val="0"/>
              </a:spcBef>
              <a:buNone/>
            </a:pPr>
            <a:r>
              <a:rPr lang="en-US" altLang="en-US" i="1" dirty="0"/>
              <a:t>Detailed action plan; the </a:t>
            </a:r>
            <a:r>
              <a:rPr lang="en-US" altLang="en-US" b="1" i="1" dirty="0"/>
              <a:t>tactics</a:t>
            </a:r>
            <a:r>
              <a:rPr lang="en-US" altLang="en-US" i="1" dirty="0"/>
              <a:t>.</a:t>
            </a:r>
            <a:endParaRPr lang="en-US" dirty="0"/>
          </a:p>
        </p:txBody>
      </p:sp>
    </p:spTree>
    <p:extLst>
      <p:ext uri="{BB962C8B-B14F-4D97-AF65-F5344CB8AC3E}">
        <p14:creationId xmlns:p14="http://schemas.microsoft.com/office/powerpoint/2010/main" val="266921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43800" cy="1371600"/>
          </a:xfrm>
        </p:spPr>
        <p:txBody>
          <a:bodyPr/>
          <a:lstStyle/>
          <a:p>
            <a:pPr>
              <a:defRPr/>
            </a:pPr>
            <a:r>
              <a:rPr lang="en-US" altLang="en-US" dirty="0"/>
              <a:t>Business </a:t>
            </a:r>
            <a:r>
              <a:rPr lang="en-US" altLang="en-US" dirty="0" smtClean="0"/>
              <a:t/>
            </a:r>
            <a:br>
              <a:rPr lang="en-US" altLang="en-US" dirty="0" smtClean="0"/>
            </a:br>
            <a:r>
              <a:rPr lang="en-US" altLang="en-US" dirty="0" smtClean="0"/>
              <a:t>Planning </a:t>
            </a:r>
            <a:br>
              <a:rPr lang="en-US" altLang="en-US" dirty="0" smtClean="0"/>
            </a:br>
            <a:r>
              <a:rPr lang="en-US" altLang="en-US" dirty="0" smtClean="0"/>
              <a:t>Process</a:t>
            </a:r>
            <a:endParaRPr lang="en-CA" altLang="en-US" dirty="0"/>
          </a:p>
        </p:txBody>
      </p:sp>
      <p:pic>
        <p:nvPicPr>
          <p:cNvPr id="2050" name="Picture 2" descr="Figure 3.1 Business Planning Process: Marketing and Marketing Communications Orientation&#10;A flow chart diagram shows the business planning process. &#10;The diagram shows Corporate Plan at the top, leading to Marketing Plan, which leads to Product, Price, Marketing Communications, and Distribution. The components of Marketing Communications are shown as Advertising (Direct Response), Sales Promotion and Personal Selling (Interactive), and Public Relations (Experiential Marketi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5507"/>
          <a:stretch/>
        </p:blipFill>
        <p:spPr bwMode="auto">
          <a:xfrm>
            <a:off x="685800" y="349514"/>
            <a:ext cx="6553200" cy="635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1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46628"/>
          </a:xfrm>
        </p:spPr>
        <p:txBody>
          <a:bodyPr/>
          <a:lstStyle/>
          <a:p>
            <a:r>
              <a:rPr lang="en-US" dirty="0"/>
              <a:t>Mission and Vision of </a:t>
            </a:r>
            <a:r>
              <a:rPr lang="en-US" dirty="0" smtClean="0"/>
              <a:t>MEC </a:t>
            </a:r>
            <a:r>
              <a:rPr lang="en-US" sz="2000" b="0" dirty="0"/>
              <a:t>(1 of 2)</a:t>
            </a:r>
            <a:endParaRPr lang="en-US" dirty="0"/>
          </a:p>
        </p:txBody>
      </p:sp>
      <p:sp>
        <p:nvSpPr>
          <p:cNvPr id="4" name="Content Placeholder 3"/>
          <p:cNvSpPr>
            <a:spLocks noGrp="1"/>
          </p:cNvSpPr>
          <p:nvPr>
            <p:ph idx="1"/>
          </p:nvPr>
        </p:nvSpPr>
        <p:spPr>
          <a:xfrm>
            <a:off x="1981200" y="838202"/>
            <a:ext cx="8229600" cy="761999"/>
          </a:xfrm>
        </p:spPr>
        <p:txBody>
          <a:bodyPr/>
          <a:lstStyle/>
          <a:p>
            <a:pPr marL="0" indent="0">
              <a:buNone/>
            </a:pPr>
            <a:r>
              <a:rPr lang="en-US" b="1" dirty="0"/>
              <a:t>Figure 3.2</a:t>
            </a:r>
            <a:r>
              <a:rPr lang="en-US" dirty="0"/>
              <a:t> An Illustration of Mission and Vision Statements from MEC</a:t>
            </a:r>
          </a:p>
        </p:txBody>
      </p:sp>
      <p:sp>
        <p:nvSpPr>
          <p:cNvPr id="5" name="Content Placeholder 4"/>
          <p:cNvSpPr>
            <a:spLocks noGrp="1"/>
          </p:cNvSpPr>
          <p:nvPr>
            <p:ph idx="13"/>
          </p:nvPr>
        </p:nvSpPr>
        <p:spPr>
          <a:xfrm>
            <a:off x="1981200" y="1600200"/>
            <a:ext cx="8229600" cy="4724400"/>
          </a:xfrm>
          <a:ln>
            <a:solidFill>
              <a:schemeClr val="tx1"/>
            </a:solidFill>
          </a:ln>
        </p:spPr>
        <p:txBody>
          <a:bodyPr vert="horz" lIns="45720" tIns="45720" rIns="45720" bIns="45720" rtlCol="0">
            <a:noAutofit/>
          </a:bodyPr>
          <a:lstStyle/>
          <a:p>
            <a:pPr marL="0" indent="0" algn="ctr">
              <a:spcBef>
                <a:spcPts val="600"/>
              </a:spcBef>
              <a:buNone/>
            </a:pPr>
            <a:r>
              <a:rPr lang="en-US" sz="1600" b="1" dirty="0"/>
              <a:t>Mission</a:t>
            </a:r>
            <a:endParaRPr lang="en-US" sz="1600" dirty="0"/>
          </a:p>
          <a:p>
            <a:pPr marL="0" indent="0">
              <a:spcBef>
                <a:spcPts val="600"/>
              </a:spcBef>
              <a:buNone/>
            </a:pPr>
            <a:r>
              <a:rPr lang="en-US" sz="1600" dirty="0"/>
              <a:t>We inspire and enable everyone to lead active outdoor lifestyles. We do that by selling outdoor gear, clothing and services. We match our members with gear that suits their needs. But we offer more than products, we offer passion. We love to share our expertise, experience, and enthusiasm.</a:t>
            </a:r>
          </a:p>
          <a:p>
            <a:pPr marL="0" indent="0" algn="ctr">
              <a:spcBef>
                <a:spcPts val="600"/>
              </a:spcBef>
              <a:buNone/>
            </a:pPr>
            <a:r>
              <a:rPr lang="en-US" sz="1600" b="1" dirty="0"/>
              <a:t>What guides us as we go</a:t>
            </a:r>
            <a:endParaRPr lang="en-US" sz="1600" dirty="0"/>
          </a:p>
          <a:p>
            <a:pPr marL="0" indent="0" algn="ctr">
              <a:spcBef>
                <a:spcPts val="600"/>
              </a:spcBef>
              <a:buNone/>
            </a:pPr>
            <a:r>
              <a:rPr lang="en-US" sz="1600" b="1" dirty="0"/>
              <a:t>Quality</a:t>
            </a:r>
            <a:endParaRPr lang="en-US" sz="1600" dirty="0"/>
          </a:p>
          <a:p>
            <a:pPr marL="0" indent="0">
              <a:spcBef>
                <a:spcPts val="600"/>
              </a:spcBef>
              <a:buNone/>
            </a:pPr>
            <a:r>
              <a:rPr lang="en-US" sz="1600" dirty="0"/>
              <a:t>We offer high-quality, high-performance products at very competitive prices.</a:t>
            </a:r>
          </a:p>
          <a:p>
            <a:pPr marL="0" indent="0" algn="ctr">
              <a:spcBef>
                <a:spcPts val="600"/>
              </a:spcBef>
              <a:buNone/>
            </a:pPr>
            <a:r>
              <a:rPr lang="en-US" sz="1600" b="1" dirty="0"/>
              <a:t>Integrity</a:t>
            </a:r>
            <a:endParaRPr lang="en-US" sz="1600" dirty="0"/>
          </a:p>
          <a:p>
            <a:pPr marL="0" indent="0">
              <a:spcBef>
                <a:spcPts val="600"/>
              </a:spcBef>
              <a:buNone/>
            </a:pPr>
            <a:r>
              <a:rPr lang="en-US" sz="1600" dirty="0"/>
              <a:t>We listen carefully to one another. We deal in good faith. We are honest, fair, and ethical.</a:t>
            </a:r>
          </a:p>
          <a:p>
            <a:pPr marL="0" indent="0" algn="ctr">
              <a:spcBef>
                <a:spcPts val="600"/>
              </a:spcBef>
              <a:buNone/>
            </a:pPr>
            <a:r>
              <a:rPr lang="en-US" sz="1600" b="1" dirty="0"/>
              <a:t>Co-operation</a:t>
            </a:r>
            <a:endParaRPr lang="en-US" sz="1600" dirty="0"/>
          </a:p>
          <a:p>
            <a:pPr marL="0" indent="0">
              <a:spcBef>
                <a:spcPts val="600"/>
              </a:spcBef>
              <a:buNone/>
            </a:pPr>
            <a:r>
              <a:rPr lang="en-US" sz="1600" dirty="0"/>
              <a:t>We understand the power of community and co-operative principles. We draw on the strength of people working together.</a:t>
            </a:r>
          </a:p>
          <a:p>
            <a:pPr marL="0" indent="0" algn="ctr">
              <a:spcBef>
                <a:spcPts val="600"/>
              </a:spcBef>
              <a:buNone/>
            </a:pPr>
            <a:r>
              <a:rPr lang="en-US" sz="1600" b="1" dirty="0"/>
              <a:t>Creativity</a:t>
            </a:r>
            <a:endParaRPr lang="en-US" sz="1600" dirty="0"/>
          </a:p>
          <a:p>
            <a:pPr marL="0" indent="0">
              <a:spcBef>
                <a:spcPts val="600"/>
              </a:spcBef>
              <a:buNone/>
            </a:pPr>
            <a:r>
              <a:rPr lang="en-US" sz="1600" dirty="0"/>
              <a:t>We embrace original ideas and fresh ways of looking at the world. We draw on these to build and evolve our heritage.</a:t>
            </a:r>
          </a:p>
        </p:txBody>
      </p:sp>
    </p:spTree>
    <p:extLst>
      <p:ext uri="{BB962C8B-B14F-4D97-AF65-F5344CB8AC3E}">
        <p14:creationId xmlns:p14="http://schemas.microsoft.com/office/powerpoint/2010/main" val="291531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46628"/>
          </a:xfrm>
        </p:spPr>
        <p:txBody>
          <a:bodyPr/>
          <a:lstStyle/>
          <a:p>
            <a:r>
              <a:rPr lang="en-US" dirty="0"/>
              <a:t>Mission and Vision of </a:t>
            </a:r>
            <a:r>
              <a:rPr lang="en-US" dirty="0" smtClean="0"/>
              <a:t>MEC </a:t>
            </a:r>
            <a:r>
              <a:rPr lang="en-US" sz="2000" b="0" dirty="0"/>
              <a:t>(2 of 2)</a:t>
            </a:r>
            <a:endParaRPr lang="en-US" dirty="0"/>
          </a:p>
        </p:txBody>
      </p:sp>
      <p:sp>
        <p:nvSpPr>
          <p:cNvPr id="4" name="Content Placeholder 3"/>
          <p:cNvSpPr>
            <a:spLocks noGrp="1"/>
          </p:cNvSpPr>
          <p:nvPr>
            <p:ph idx="1"/>
          </p:nvPr>
        </p:nvSpPr>
        <p:spPr>
          <a:xfrm>
            <a:off x="1981200" y="838202"/>
            <a:ext cx="8229600" cy="761999"/>
          </a:xfrm>
        </p:spPr>
        <p:txBody>
          <a:bodyPr/>
          <a:lstStyle/>
          <a:p>
            <a:pPr marL="0" indent="0">
              <a:buNone/>
            </a:pPr>
            <a:r>
              <a:rPr lang="en-US" b="1" dirty="0"/>
              <a:t>Figure 3.2</a:t>
            </a:r>
            <a:r>
              <a:rPr lang="en-US" dirty="0"/>
              <a:t> </a:t>
            </a:r>
            <a:r>
              <a:rPr lang="en-US" i="1" dirty="0" smtClean="0"/>
              <a:t>Continued</a:t>
            </a:r>
            <a:endParaRPr lang="en-US" i="1" dirty="0"/>
          </a:p>
        </p:txBody>
      </p:sp>
      <p:sp>
        <p:nvSpPr>
          <p:cNvPr id="5" name="Content Placeholder 4"/>
          <p:cNvSpPr>
            <a:spLocks noGrp="1"/>
          </p:cNvSpPr>
          <p:nvPr>
            <p:ph idx="13"/>
          </p:nvPr>
        </p:nvSpPr>
        <p:spPr>
          <a:xfrm>
            <a:off x="1981200" y="1447800"/>
            <a:ext cx="8229600" cy="4343400"/>
          </a:xfrm>
          <a:ln>
            <a:solidFill>
              <a:schemeClr val="tx1"/>
            </a:solidFill>
          </a:ln>
        </p:spPr>
        <p:txBody>
          <a:bodyPr vert="horz" lIns="45720" tIns="45720" rIns="45720" bIns="45720" rtlCol="0">
            <a:noAutofit/>
          </a:bodyPr>
          <a:lstStyle/>
          <a:p>
            <a:pPr marL="0" indent="0" algn="ctr">
              <a:spcBef>
                <a:spcPts val="600"/>
              </a:spcBef>
              <a:buNone/>
            </a:pPr>
            <a:r>
              <a:rPr lang="en-US" sz="1600" b="1" dirty="0"/>
              <a:t>Leadership</a:t>
            </a:r>
            <a:endParaRPr lang="en-US" sz="1600" dirty="0"/>
          </a:p>
          <a:p>
            <a:pPr marL="0" indent="0">
              <a:spcBef>
                <a:spcPts val="600"/>
              </a:spcBef>
              <a:buNone/>
            </a:pPr>
            <a:r>
              <a:rPr lang="en-US" sz="1600" dirty="0"/>
              <a:t>We lead by example. We seek to motivate other individuals and organizations to act for people and the planet.</a:t>
            </a:r>
          </a:p>
          <a:p>
            <a:pPr marL="0" indent="0" algn="ctr">
              <a:spcBef>
                <a:spcPts val="600"/>
              </a:spcBef>
              <a:buNone/>
            </a:pPr>
            <a:r>
              <a:rPr lang="en-US" sz="1600" b="1" dirty="0"/>
              <a:t>Sustainability</a:t>
            </a:r>
            <a:endParaRPr lang="en-US" sz="1600" dirty="0"/>
          </a:p>
          <a:p>
            <a:pPr marL="0" indent="0">
              <a:spcBef>
                <a:spcPts val="600"/>
              </a:spcBef>
              <a:buNone/>
            </a:pPr>
            <a:r>
              <a:rPr lang="en-US" sz="1600" dirty="0"/>
              <a:t>We work to make and market our products sustainably. We strive to build and operate our facilities with minimum ecological impact.</a:t>
            </a:r>
          </a:p>
          <a:p>
            <a:pPr marL="0" indent="0" algn="ctr">
              <a:spcBef>
                <a:spcPts val="600"/>
              </a:spcBef>
              <a:buNone/>
            </a:pPr>
            <a:r>
              <a:rPr lang="en-US" sz="1600" b="1" dirty="0"/>
              <a:t>Stewardship</a:t>
            </a:r>
            <a:endParaRPr lang="en-US" sz="1600" dirty="0"/>
          </a:p>
          <a:p>
            <a:pPr marL="0" indent="0">
              <a:spcBef>
                <a:spcPts val="600"/>
              </a:spcBef>
              <a:buNone/>
            </a:pPr>
            <a:r>
              <a:rPr lang="en-US" sz="1600" dirty="0"/>
              <a:t>We act to preserve and restore wild places. We do so actively, consistently, and generously.</a:t>
            </a:r>
          </a:p>
          <a:p>
            <a:pPr marL="0" indent="0" algn="ctr">
              <a:spcBef>
                <a:spcPts val="600"/>
              </a:spcBef>
              <a:buNone/>
            </a:pPr>
            <a:r>
              <a:rPr lang="en-US" sz="1600" b="1" dirty="0"/>
              <a:t>Humanity</a:t>
            </a:r>
            <a:endParaRPr lang="en-US" sz="1600" dirty="0"/>
          </a:p>
          <a:p>
            <a:pPr marL="0" indent="0">
              <a:spcBef>
                <a:spcPts val="600"/>
              </a:spcBef>
              <a:buNone/>
            </a:pPr>
            <a:r>
              <a:rPr lang="en-US" sz="1600" dirty="0"/>
              <a:t>We work actively to ensure those who make our products are treated with respect.</a:t>
            </a:r>
          </a:p>
          <a:p>
            <a:pPr marL="0" indent="0" algn="ctr">
              <a:spcBef>
                <a:spcPts val="600"/>
              </a:spcBef>
              <a:buNone/>
            </a:pPr>
            <a:r>
              <a:rPr lang="en-US" sz="1600" b="1" dirty="0"/>
              <a:t>Adventure</a:t>
            </a:r>
            <a:endParaRPr lang="en-US" sz="1600" dirty="0"/>
          </a:p>
          <a:p>
            <a:pPr marL="0" indent="0">
              <a:spcBef>
                <a:spcPts val="600"/>
              </a:spcBef>
              <a:buNone/>
            </a:pPr>
            <a:r>
              <a:rPr lang="en-US" sz="1600" dirty="0"/>
              <a:t>We believe in living life to the fullest, with a spirit of adventure, a thirst for challenge, and a desire to learn.</a:t>
            </a:r>
          </a:p>
        </p:txBody>
      </p:sp>
      <p:sp>
        <p:nvSpPr>
          <p:cNvPr id="7" name="Content Placeholder 6"/>
          <p:cNvSpPr>
            <a:spLocks noGrp="1"/>
          </p:cNvSpPr>
          <p:nvPr>
            <p:ph idx="14"/>
          </p:nvPr>
        </p:nvSpPr>
        <p:spPr>
          <a:xfrm>
            <a:off x="1981200" y="5867400"/>
            <a:ext cx="8229600" cy="228600"/>
          </a:xfrm>
        </p:spPr>
        <p:txBody>
          <a:bodyPr/>
          <a:lstStyle/>
          <a:p>
            <a:pPr marL="0" indent="0">
              <a:buNone/>
            </a:pPr>
            <a:r>
              <a:rPr lang="en-US" sz="1200" dirty="0"/>
              <a:t>© Mountain Equipment Co-op (MEC)</a:t>
            </a:r>
          </a:p>
        </p:txBody>
      </p:sp>
    </p:spTree>
    <p:extLst>
      <p:ext uri="{BB962C8B-B14F-4D97-AF65-F5344CB8AC3E}">
        <p14:creationId xmlns:p14="http://schemas.microsoft.com/office/powerpoint/2010/main" val="206679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Objectives </a:t>
            </a:r>
          </a:p>
        </p:txBody>
      </p:sp>
      <p:sp>
        <p:nvSpPr>
          <p:cNvPr id="3" name="Content Placeholder 2"/>
          <p:cNvSpPr>
            <a:spLocks noGrp="1"/>
          </p:cNvSpPr>
          <p:nvPr>
            <p:ph idx="1"/>
          </p:nvPr>
        </p:nvSpPr>
        <p:spPr>
          <a:xfrm>
            <a:off x="1981200" y="1600201"/>
            <a:ext cx="8229600" cy="1143000"/>
          </a:xfrm>
        </p:spPr>
        <p:txBody>
          <a:bodyPr/>
          <a:lstStyle/>
          <a:p>
            <a:pPr marL="0" indent="0">
              <a:buNone/>
            </a:pPr>
            <a:r>
              <a:rPr lang="en-US" altLang="en-US" dirty="0"/>
              <a:t>Statements of a company’s overall </a:t>
            </a:r>
            <a:r>
              <a:rPr lang="en-US" altLang="en-US" b="1" dirty="0">
                <a:solidFill>
                  <a:srgbClr val="FF0000"/>
                </a:solidFill>
              </a:rPr>
              <a:t>goals </a:t>
            </a:r>
            <a:r>
              <a:rPr lang="en-US" altLang="en-US" dirty="0"/>
              <a:t>that take their direction from the mission statement. </a:t>
            </a:r>
            <a:endParaRPr lang="en-US" altLang="en-US" dirty="0" smtClean="0"/>
          </a:p>
        </p:txBody>
      </p:sp>
      <p:sp>
        <p:nvSpPr>
          <p:cNvPr id="4" name="Title 1"/>
          <p:cNvSpPr txBox="1">
            <a:spLocks/>
          </p:cNvSpPr>
          <p:nvPr/>
        </p:nvSpPr>
        <p:spPr>
          <a:xfrm>
            <a:off x="609600" y="2171701"/>
            <a:ext cx="8229600" cy="1097280"/>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r>
              <a:rPr lang="en-US" dirty="0"/>
              <a:t>Corporate Strategies </a:t>
            </a:r>
          </a:p>
        </p:txBody>
      </p:sp>
      <p:sp>
        <p:nvSpPr>
          <p:cNvPr id="5" name="Content Placeholder 2"/>
          <p:cNvSpPr txBox="1">
            <a:spLocks/>
          </p:cNvSpPr>
          <p:nvPr/>
        </p:nvSpPr>
        <p:spPr>
          <a:xfrm>
            <a:off x="2011326" y="3602250"/>
            <a:ext cx="8229600" cy="14478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dirty="0"/>
              <a:t>Plans outlining </a:t>
            </a:r>
            <a:r>
              <a:rPr lang="en-US" altLang="en-US" b="1" dirty="0"/>
              <a:t>how the objectives </a:t>
            </a:r>
            <a:r>
              <a:rPr lang="en-US" altLang="en-US" dirty="0"/>
              <a:t>are to be achieved.</a:t>
            </a:r>
          </a:p>
          <a:p>
            <a:pPr marL="0" indent="0">
              <a:buNone/>
            </a:pPr>
            <a:r>
              <a:rPr lang="en-US" altLang="en-US" dirty="0"/>
              <a:t>Considers: marketing strength, degree of competition, financial resources, R&amp;D capabilities, and commitment.</a:t>
            </a:r>
            <a:endParaRPr lang="en-US" altLang="en-US" i="1" dirty="0"/>
          </a:p>
        </p:txBody>
      </p:sp>
      <p:sp>
        <p:nvSpPr>
          <p:cNvPr id="6" name="Rectangle 5"/>
          <p:cNvSpPr/>
          <p:nvPr/>
        </p:nvSpPr>
        <p:spPr>
          <a:xfrm>
            <a:off x="1752600" y="5095825"/>
            <a:ext cx="686835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smtClean="0">
                <a:ln/>
                <a:solidFill>
                  <a:schemeClr val="accent3"/>
                </a:solidFill>
                <a:effectLst/>
              </a:rPr>
              <a:t>S.M.A.R.T. Goals</a:t>
            </a:r>
            <a:endParaRPr lang="en-US" sz="6600" b="1" cap="none" spc="0" dirty="0">
              <a:ln/>
              <a:solidFill>
                <a:schemeClr val="accent3"/>
              </a:solidFill>
              <a:effectLst/>
            </a:endParaRPr>
          </a:p>
        </p:txBody>
      </p:sp>
    </p:spTree>
    <p:extLst>
      <p:ext uri="{BB962C8B-B14F-4D97-AF65-F5344CB8AC3E}">
        <p14:creationId xmlns:p14="http://schemas.microsoft.com/office/powerpoint/2010/main" val="29153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8229600" cy="546628"/>
          </a:xfrm>
        </p:spPr>
        <p:txBody>
          <a:bodyPr/>
          <a:lstStyle/>
          <a:p>
            <a:r>
              <a:rPr lang="en-US" dirty="0"/>
              <a:t>Marketing Planning Process</a:t>
            </a:r>
          </a:p>
        </p:txBody>
      </p:sp>
      <p:pic>
        <p:nvPicPr>
          <p:cNvPr id="3074" name="Picture 2" descr="Figure 3.6 The Marketing Planning Process&#10;A flow chart diagram shows the marketing planning process.&#10;The marketing planning process is shown as follows: Corporate Objectives and Strategies lead to a Marketing Plan, which includes Objectives, Strategies, Execution, Target Markets, and Budgets. External Influences and Internal Influences (Marketing Mix) are shown to the left and right and linked to the Marketing Plan. The Marketing Plan leads to Implementation, Evaluation and Control, and Corrective A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0"/>
            <a:ext cx="5939324" cy="684816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6858000" y="1600201"/>
            <a:ext cx="3429000" cy="4525963"/>
          </a:xfrm>
        </p:spPr>
        <p:txBody>
          <a:bodyPr/>
          <a:lstStyle/>
          <a:p>
            <a:pPr marL="0" indent="0">
              <a:buNone/>
            </a:pPr>
            <a:r>
              <a:rPr lang="en-US" altLang="en-US" b="1" dirty="0"/>
              <a:t>Marketing plans </a:t>
            </a:r>
            <a:r>
              <a:rPr lang="en-US" altLang="en-US" dirty="0"/>
              <a:t>guide the activities of a brand or company</a:t>
            </a:r>
            <a:r>
              <a:rPr lang="en-US" altLang="en-US" dirty="0" smtClean="0"/>
              <a:t>.</a:t>
            </a:r>
            <a:endParaRPr lang="en-CA" altLang="en-US" dirty="0"/>
          </a:p>
        </p:txBody>
      </p:sp>
    </p:spTree>
    <p:extLst>
      <p:ext uri="{BB962C8B-B14F-4D97-AF65-F5344CB8AC3E}">
        <p14:creationId xmlns:p14="http://schemas.microsoft.com/office/powerpoint/2010/main" val="2915311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Plan</a:t>
            </a:r>
          </a:p>
        </p:txBody>
      </p:sp>
      <p:sp>
        <p:nvSpPr>
          <p:cNvPr id="4" name="Content Placeholder 3"/>
          <p:cNvSpPr>
            <a:spLocks noGrp="1"/>
          </p:cNvSpPr>
          <p:nvPr>
            <p:ph idx="13"/>
          </p:nvPr>
        </p:nvSpPr>
        <p:spPr>
          <a:xfrm>
            <a:off x="1524000" y="1693652"/>
            <a:ext cx="2667000" cy="1066800"/>
          </a:xfrm>
          <a:solidFill>
            <a:srgbClr val="224B50"/>
          </a:solidFill>
        </p:spPr>
        <p:txBody>
          <a:bodyPr/>
          <a:lstStyle/>
          <a:p>
            <a:pPr algn="ctr">
              <a:spcBef>
                <a:spcPts val="0"/>
              </a:spcBef>
              <a:defRPr/>
            </a:pPr>
            <a:r>
              <a:rPr lang="en-US" b="1" dirty="0" smtClean="0"/>
              <a:t>Marketing Objectives</a:t>
            </a:r>
            <a:endParaRPr lang="en-US" b="1" dirty="0"/>
          </a:p>
        </p:txBody>
      </p:sp>
      <p:sp>
        <p:nvSpPr>
          <p:cNvPr id="12" name="Rounded Rectangle 11" descr="Right arrow"/>
          <p:cNvSpPr/>
          <p:nvPr/>
        </p:nvSpPr>
        <p:spPr>
          <a:xfrm>
            <a:off x="4343400" y="2178148"/>
            <a:ext cx="914400" cy="91440"/>
          </a:xfrm>
          <a:prstGeom prst="roundRect">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5" name="Content Placeholder 4"/>
          <p:cNvSpPr>
            <a:spLocks noGrp="1"/>
          </p:cNvSpPr>
          <p:nvPr>
            <p:ph idx="14"/>
          </p:nvPr>
        </p:nvSpPr>
        <p:spPr>
          <a:xfrm>
            <a:off x="5562600" y="1312652"/>
            <a:ext cx="4191000" cy="1828800"/>
          </a:xfrm>
          <a:ln w="25400">
            <a:solidFill>
              <a:schemeClr val="tx1"/>
            </a:solidFill>
          </a:ln>
        </p:spPr>
        <p:txBody>
          <a:bodyPr vert="horz" lIns="91440" tIns="91440" rIns="91440" bIns="91440" rtlCol="0" anchor="ctr" anchorCtr="0">
            <a:noAutofit/>
          </a:bodyPr>
          <a:lstStyle/>
          <a:p>
            <a:pPr>
              <a:spcBef>
                <a:spcPts val="600"/>
              </a:spcBef>
            </a:pPr>
            <a:r>
              <a:rPr lang="en-US" altLang="en-US" dirty="0"/>
              <a:t> Sales Volume</a:t>
            </a:r>
          </a:p>
          <a:p>
            <a:pPr>
              <a:spcBef>
                <a:spcPts val="600"/>
              </a:spcBef>
            </a:pPr>
            <a:r>
              <a:rPr lang="en-US" altLang="en-US" dirty="0"/>
              <a:t> Market Share</a:t>
            </a:r>
          </a:p>
          <a:p>
            <a:pPr>
              <a:spcBef>
                <a:spcPts val="600"/>
              </a:spcBef>
            </a:pPr>
            <a:r>
              <a:rPr lang="en-US" altLang="en-US" dirty="0"/>
              <a:t> Profit</a:t>
            </a:r>
          </a:p>
          <a:p>
            <a:pPr>
              <a:spcBef>
                <a:spcPts val="600"/>
              </a:spcBef>
            </a:pPr>
            <a:r>
              <a:rPr lang="en-US" altLang="en-US" dirty="0"/>
              <a:t> Product Launch</a:t>
            </a:r>
          </a:p>
        </p:txBody>
      </p:sp>
      <p:sp>
        <p:nvSpPr>
          <p:cNvPr id="14" name="Down Arrow 13" descr="Down Arrow"/>
          <p:cNvSpPr/>
          <p:nvPr/>
        </p:nvSpPr>
        <p:spPr>
          <a:xfrm>
            <a:off x="2667000" y="2940149"/>
            <a:ext cx="349250" cy="777875"/>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bg1"/>
              </a:solidFill>
            </a:endParaRPr>
          </a:p>
        </p:txBody>
      </p:sp>
      <p:sp>
        <p:nvSpPr>
          <p:cNvPr id="6" name="Content Placeholder 5"/>
          <p:cNvSpPr>
            <a:spLocks noGrp="1"/>
          </p:cNvSpPr>
          <p:nvPr>
            <p:ph idx="15"/>
          </p:nvPr>
        </p:nvSpPr>
        <p:spPr>
          <a:xfrm>
            <a:off x="1524000" y="3854548"/>
            <a:ext cx="2667000" cy="1066800"/>
          </a:xfrm>
        </p:spPr>
        <p:txBody>
          <a:bodyPr/>
          <a:lstStyle/>
          <a:p>
            <a:pPr algn="ctr">
              <a:spcBef>
                <a:spcPts val="0"/>
              </a:spcBef>
              <a:defRPr/>
            </a:pPr>
            <a:r>
              <a:rPr lang="en-US" b="1" dirty="0" smtClean="0"/>
              <a:t>Marketing Strategies</a:t>
            </a:r>
            <a:endParaRPr lang="en-US" b="1" dirty="0"/>
          </a:p>
        </p:txBody>
      </p:sp>
      <p:sp>
        <p:nvSpPr>
          <p:cNvPr id="13" name="Rounded Rectangle 12" descr="Right arrow"/>
          <p:cNvSpPr/>
          <p:nvPr/>
        </p:nvSpPr>
        <p:spPr>
          <a:xfrm>
            <a:off x="4343400" y="4349848"/>
            <a:ext cx="914400" cy="91440"/>
          </a:xfrm>
          <a:prstGeom prst="roundRect">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7" name="Content Placeholder 6"/>
          <p:cNvSpPr>
            <a:spLocks noGrp="1"/>
          </p:cNvSpPr>
          <p:nvPr>
            <p:ph idx="16"/>
          </p:nvPr>
        </p:nvSpPr>
        <p:spPr>
          <a:xfrm>
            <a:off x="5562600" y="3473548"/>
            <a:ext cx="4191000" cy="1828800"/>
          </a:xfrm>
          <a:ln w="25400">
            <a:solidFill>
              <a:schemeClr val="tx1"/>
            </a:solidFill>
          </a:ln>
        </p:spPr>
        <p:txBody>
          <a:bodyPr vert="horz" lIns="91440" tIns="91440" rIns="91440" bIns="91440" rtlCol="0" anchor="ctr" anchorCtr="0">
            <a:noAutofit/>
          </a:bodyPr>
          <a:lstStyle/>
          <a:p>
            <a:pPr>
              <a:spcBef>
                <a:spcPts val="600"/>
              </a:spcBef>
            </a:pPr>
            <a:r>
              <a:rPr lang="en-US" altLang="en-US" dirty="0"/>
              <a:t> Positioning Strategy </a:t>
            </a:r>
          </a:p>
          <a:p>
            <a:pPr>
              <a:spcBef>
                <a:spcPts val="600"/>
              </a:spcBef>
            </a:pPr>
            <a:r>
              <a:rPr lang="en-US" altLang="en-US" dirty="0"/>
              <a:t> Target Market Profile</a:t>
            </a:r>
          </a:p>
          <a:p>
            <a:pPr>
              <a:spcBef>
                <a:spcPts val="600"/>
              </a:spcBef>
            </a:pPr>
            <a:r>
              <a:rPr lang="en-US" altLang="en-US" dirty="0"/>
              <a:t> Marketing Mix</a:t>
            </a:r>
          </a:p>
          <a:p>
            <a:pPr>
              <a:spcBef>
                <a:spcPts val="600"/>
              </a:spcBef>
            </a:pPr>
            <a:r>
              <a:rPr lang="en-US" altLang="en-US" dirty="0"/>
              <a:t> Budget</a:t>
            </a:r>
          </a:p>
        </p:txBody>
      </p:sp>
      <p:sp>
        <p:nvSpPr>
          <p:cNvPr id="10" name="Rectangle 9"/>
          <p:cNvSpPr/>
          <p:nvPr/>
        </p:nvSpPr>
        <p:spPr>
          <a:xfrm>
            <a:off x="8372858" y="1717182"/>
            <a:ext cx="23006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What?</a:t>
            </a:r>
            <a:endParaRPr lang="en-US" sz="5400" b="1" cap="none" spc="0" dirty="0">
              <a:ln/>
              <a:solidFill>
                <a:schemeClr val="accent3"/>
              </a:solidFill>
              <a:effectLst/>
            </a:endParaRPr>
          </a:p>
        </p:txBody>
      </p:sp>
      <p:sp>
        <p:nvSpPr>
          <p:cNvPr id="11" name="Rectangle 10"/>
          <p:cNvSpPr/>
          <p:nvPr/>
        </p:nvSpPr>
        <p:spPr>
          <a:xfrm>
            <a:off x="8603690" y="4150753"/>
            <a:ext cx="206979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How?</a:t>
            </a:r>
            <a:endParaRPr lang="en-US" sz="5400" b="1" cap="none" spc="0" dirty="0">
              <a:ln/>
              <a:solidFill>
                <a:schemeClr val="accent3"/>
              </a:solidFill>
              <a:effectLst/>
            </a:endParaRPr>
          </a:p>
        </p:txBody>
      </p:sp>
      <p:sp>
        <p:nvSpPr>
          <p:cNvPr id="15" name="Rectangle 14"/>
          <p:cNvSpPr/>
          <p:nvPr/>
        </p:nvSpPr>
        <p:spPr>
          <a:xfrm>
            <a:off x="919717" y="5553779"/>
            <a:ext cx="976440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S.M.A.R.T. Goals/Objectives?</a:t>
            </a:r>
            <a:endParaRPr lang="en-US" sz="5400" b="1" cap="none" spc="0" dirty="0">
              <a:ln/>
              <a:solidFill>
                <a:schemeClr val="accent3"/>
              </a:solidFill>
              <a:effectLst/>
            </a:endParaRPr>
          </a:p>
        </p:txBody>
      </p:sp>
    </p:spTree>
    <p:extLst>
      <p:ext uri="{BB962C8B-B14F-4D97-AF65-F5344CB8AC3E}">
        <p14:creationId xmlns:p14="http://schemas.microsoft.com/office/powerpoint/2010/main" val="81516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8094</TotalTime>
  <Words>3135</Words>
  <Application>Microsoft Office PowerPoint</Application>
  <PresentationFormat>Widescreen</PresentationFormat>
  <Paragraphs>267</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Times New Roman</vt:lpstr>
      <vt:lpstr>Verdana</vt:lpstr>
      <vt:lpstr>Wingdings</vt:lpstr>
      <vt:lpstr>508 Lecture</vt:lpstr>
      <vt:lpstr>PowerPoint Presentation</vt:lpstr>
      <vt:lpstr>Learning Objectives</vt:lpstr>
      <vt:lpstr>Strategic Business Planning Variables</vt:lpstr>
      <vt:lpstr>Business  Planning  Process</vt:lpstr>
      <vt:lpstr>Mission and Vision of MEC (1 of 2)</vt:lpstr>
      <vt:lpstr>Mission and Vision of MEC (2 of 2)</vt:lpstr>
      <vt:lpstr>Corporate Objectives </vt:lpstr>
      <vt:lpstr>Marketing Planning Process</vt:lpstr>
      <vt:lpstr>Marketing Plan</vt:lpstr>
      <vt:lpstr>Fundamental Marketing Strategies</vt:lpstr>
      <vt:lpstr>Marketing Plan - Background Situation Analysis</vt:lpstr>
      <vt:lpstr>EXERCISE:    S.W.O.T.</vt:lpstr>
      <vt:lpstr>PowerPoint Presentation</vt:lpstr>
      <vt:lpstr>Marketing  Control  Process</vt:lpstr>
      <vt:lpstr>Learning Objectives</vt:lpstr>
      <vt:lpstr>Penetration Strategy</vt:lpstr>
      <vt:lpstr>Acquisition Strategy</vt:lpstr>
      <vt:lpstr>New Products Strategy</vt:lpstr>
      <vt:lpstr>Vertical Integration Strategy</vt:lpstr>
      <vt:lpstr>Horizontal Integration Strategy</vt:lpstr>
      <vt:lpstr>Strategic Alliance</vt:lpstr>
      <vt:lpstr>Divestment Strategy </vt:lpstr>
      <vt:lpstr>Chapter Flashcard Challenge</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Marketing, Third Edition</dc:title>
  <dc:subject>Marketing</dc:subject>
  <dc:creator>Keith J. Tuckwell and Marina Jaffey</dc:creator>
  <cp:keywords>Marketing</cp:keywords>
  <cp:lastModifiedBy>Pamela Nelson</cp:lastModifiedBy>
  <cp:revision>924</cp:revision>
  <dcterms:created xsi:type="dcterms:W3CDTF">2014-07-14T20:04:21Z</dcterms:created>
  <dcterms:modified xsi:type="dcterms:W3CDTF">2019-01-16T22:37:33Z</dcterms:modified>
  <cp:category>Marketing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