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9"/>
  </p:notesMasterIdLst>
  <p:handoutMasterIdLst>
    <p:handoutMasterId r:id="rId30"/>
  </p:handoutMasterIdLst>
  <p:sldIdLst>
    <p:sldId id="280" r:id="rId2"/>
    <p:sldId id="335" r:id="rId3"/>
    <p:sldId id="332" r:id="rId4"/>
    <p:sldId id="333" r:id="rId5"/>
    <p:sldId id="358" r:id="rId6"/>
    <p:sldId id="359" r:id="rId7"/>
    <p:sldId id="334" r:id="rId8"/>
    <p:sldId id="353" r:id="rId9"/>
    <p:sldId id="361" r:id="rId10"/>
    <p:sldId id="357" r:id="rId11"/>
    <p:sldId id="354" r:id="rId12"/>
    <p:sldId id="331" r:id="rId13"/>
    <p:sldId id="337" r:id="rId14"/>
    <p:sldId id="339" r:id="rId15"/>
    <p:sldId id="340" r:id="rId16"/>
    <p:sldId id="341" r:id="rId17"/>
    <p:sldId id="342" r:id="rId18"/>
    <p:sldId id="343" r:id="rId19"/>
    <p:sldId id="345" r:id="rId20"/>
    <p:sldId id="347" r:id="rId21"/>
    <p:sldId id="349" r:id="rId22"/>
    <p:sldId id="350" r:id="rId23"/>
    <p:sldId id="351" r:id="rId24"/>
    <p:sldId id="356" r:id="rId25"/>
    <p:sldId id="355" r:id="rId26"/>
    <p:sldId id="360" r:id="rId27"/>
    <p:sldId id="32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2B795A19-B667-4BFB-9A52-AFF2707D2336}">
          <p14:sldIdLst>
            <p14:sldId id="280"/>
            <p14:sldId id="335"/>
            <p14:sldId id="332"/>
            <p14:sldId id="333"/>
            <p14:sldId id="358"/>
            <p14:sldId id="359"/>
            <p14:sldId id="334"/>
            <p14:sldId id="353"/>
            <p14:sldId id="361"/>
            <p14:sldId id="357"/>
            <p14:sldId id="354"/>
          </p14:sldIdLst>
        </p14:section>
        <p14:section name="Concepts - Explained" id="{393E65C3-6E19-48CA-8490-B444312A621B}">
          <p14:sldIdLst>
            <p14:sldId id="331"/>
            <p14:sldId id="337"/>
            <p14:sldId id="339"/>
            <p14:sldId id="340"/>
            <p14:sldId id="341"/>
            <p14:sldId id="342"/>
            <p14:sldId id="343"/>
            <p14:sldId id="345"/>
            <p14:sldId id="347"/>
            <p14:sldId id="349"/>
            <p14:sldId id="350"/>
          </p14:sldIdLst>
        </p14:section>
        <p14:section name="Ethics" id="{843AE7EB-7AFB-45EF-A905-A45C0954F758}">
          <p14:sldIdLst>
            <p14:sldId id="351"/>
            <p14:sldId id="356"/>
            <p14:sldId id="355"/>
            <p14:sldId id="360"/>
            <p14:sldId id="322"/>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64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74" autoAdjust="0"/>
    <p:restoredTop sz="74453" autoAdjust="0"/>
  </p:normalViewPr>
  <p:slideViewPr>
    <p:cSldViewPr snapToGrid="0">
      <p:cViewPr varScale="1">
        <p:scale>
          <a:sx n="51" d="100"/>
          <a:sy n="51" d="100"/>
        </p:scale>
        <p:origin x="1794" y="66"/>
      </p:cViewPr>
      <p:guideLst>
        <p:guide orient="horz" pos="2160"/>
        <p:guide pos="2880"/>
      </p:guideLst>
    </p:cSldViewPr>
  </p:slideViewPr>
  <p:notesTextViewPr>
    <p:cViewPr>
      <p:scale>
        <a:sx n="1" d="1"/>
        <a:sy n="1" d="1"/>
      </p:scale>
      <p:origin x="0" y="0"/>
    </p:cViewPr>
  </p:notesTextViewPr>
  <p:sorterViewPr>
    <p:cViewPr>
      <p:scale>
        <a:sx n="150" d="100"/>
        <a:sy n="150" d="100"/>
      </p:scale>
      <p:origin x="0" y="-5058"/>
    </p:cViewPr>
  </p:sorterViewPr>
  <p:notesViewPr>
    <p:cSldViewPr snapToGrid="0" showGuides="1">
      <p:cViewPr varScale="1">
        <p:scale>
          <a:sx n="80" d="100"/>
          <a:sy n="80" d="100"/>
        </p:scale>
        <p:origin x="244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5CB2E47-6F41-409B-AD22-834AE1EFF186}" type="datetimeFigureOut">
              <a:rPr lang="en-US" smtClean="0"/>
              <a:t>1/10/2019</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80BE5A-9D85-4716-9443-9D9E66ACB5E5}" type="slidenum">
              <a:rPr lang="en-US" smtClean="0"/>
              <a:t>‹#›</a:t>
            </a:fld>
            <a:endParaRPr lang="en-US" dirty="0"/>
          </a:p>
        </p:txBody>
      </p:sp>
    </p:spTree>
    <p:extLst>
      <p:ext uri="{BB962C8B-B14F-4D97-AF65-F5344CB8AC3E}">
        <p14:creationId xmlns:p14="http://schemas.microsoft.com/office/powerpoint/2010/main" val="37887826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D6744A-403D-42A1-BFE7-61DA46EE7C6C}" type="datetimeFigureOut">
              <a:rPr lang="en-US" smtClean="0"/>
              <a:t>1/10/2019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E05635-4EFD-4447-A451-86C57984FA89}" type="slidenum">
              <a:rPr lang="en-US" smtClean="0"/>
              <a:t>‹#›</a:t>
            </a:fld>
            <a:endParaRPr lang="en-US" dirty="0"/>
          </a:p>
        </p:txBody>
      </p:sp>
    </p:spTree>
    <p:extLst>
      <p:ext uri="{BB962C8B-B14F-4D97-AF65-F5344CB8AC3E}">
        <p14:creationId xmlns:p14="http://schemas.microsoft.com/office/powerpoint/2010/main" val="1206602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business.financialpost/"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 class we considered what Marketing is. Today we will take a deeper look into the components and depth of Marketing as a functional</a:t>
            </a:r>
            <a:r>
              <a:rPr lang="en-US" baseline="0" dirty="0" smtClean="0"/>
              <a:t> area of business.</a:t>
            </a:r>
          </a:p>
          <a:p>
            <a:endParaRPr lang="en-US" dirty="0"/>
          </a:p>
        </p:txBody>
      </p:sp>
      <p:sp>
        <p:nvSpPr>
          <p:cNvPr id="4" name="Slide Number Placeholder 3"/>
          <p:cNvSpPr>
            <a:spLocks noGrp="1"/>
          </p:cNvSpPr>
          <p:nvPr>
            <p:ph type="sldNum" sz="quarter" idx="10"/>
          </p:nvPr>
        </p:nvSpPr>
        <p:spPr/>
        <p:txBody>
          <a:bodyPr/>
          <a:lstStyle/>
          <a:p>
            <a:fld id="{F1E05635-4EFD-4447-A451-86C57984FA89}" type="slidenum">
              <a:rPr lang="en-US" smtClean="0"/>
              <a:t>1</a:t>
            </a:fld>
            <a:endParaRPr lang="en-US" dirty="0"/>
          </a:p>
        </p:txBody>
      </p:sp>
    </p:spTree>
    <p:extLst>
      <p:ext uri="{BB962C8B-B14F-4D97-AF65-F5344CB8AC3E}">
        <p14:creationId xmlns:p14="http://schemas.microsoft.com/office/powerpoint/2010/main" val="13508900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HANDOUT FLASHCARD SHEETS</a:t>
            </a:r>
          </a:p>
          <a:p>
            <a:r>
              <a:rPr lang="en-US" dirty="0" smtClean="0"/>
              <a:t>Open </a:t>
            </a:r>
            <a:r>
              <a:rPr lang="en-US" dirty="0" err="1" smtClean="0"/>
              <a:t>MyLab</a:t>
            </a:r>
            <a:r>
              <a:rPr lang="en-US" dirty="0" smtClean="0"/>
              <a:t> (online)</a:t>
            </a:r>
          </a:p>
          <a:p>
            <a:r>
              <a:rPr lang="en-US" dirty="0" smtClean="0"/>
              <a:t>Chapter Resources (scroll down</a:t>
            </a:r>
            <a:r>
              <a:rPr lang="en-US" baseline="0" dirty="0" smtClean="0"/>
              <a:t> to) </a:t>
            </a:r>
            <a:r>
              <a:rPr lang="en-US" b="1" baseline="0" dirty="0" smtClean="0"/>
              <a:t>Glossary Flashcards / </a:t>
            </a:r>
            <a:r>
              <a:rPr lang="en-US" b="0" baseline="0" dirty="0" smtClean="0"/>
              <a:t>continue / Select Chapter</a:t>
            </a:r>
          </a:p>
          <a:p>
            <a:r>
              <a:rPr lang="en-US" b="1" baseline="0" dirty="0" smtClean="0"/>
              <a:t>Build Deck / </a:t>
            </a:r>
            <a:r>
              <a:rPr lang="en-US" b="0" baseline="0" dirty="0" smtClean="0"/>
              <a:t>select DEFINITION</a:t>
            </a:r>
          </a:p>
          <a:p>
            <a:r>
              <a:rPr lang="en-US" b="0" baseline="0" dirty="0" smtClean="0"/>
              <a:t>BEGIN</a:t>
            </a:r>
            <a:endParaRPr lang="en-US" b="1" dirty="0"/>
          </a:p>
        </p:txBody>
      </p:sp>
      <p:sp>
        <p:nvSpPr>
          <p:cNvPr id="4" name="Slide Number Placeholder 3"/>
          <p:cNvSpPr>
            <a:spLocks noGrp="1"/>
          </p:cNvSpPr>
          <p:nvPr>
            <p:ph type="sldNum" sz="quarter" idx="10"/>
          </p:nvPr>
        </p:nvSpPr>
        <p:spPr/>
        <p:txBody>
          <a:bodyPr/>
          <a:lstStyle/>
          <a:p>
            <a:fld id="{F1E05635-4EFD-4447-A451-86C57984FA89}" type="slidenum">
              <a:rPr lang="en-US" smtClean="0"/>
              <a:t>10</a:t>
            </a:fld>
            <a:endParaRPr lang="en-US" dirty="0"/>
          </a:p>
        </p:txBody>
      </p:sp>
    </p:spTree>
    <p:extLst>
      <p:ext uri="{BB962C8B-B14F-4D97-AF65-F5344CB8AC3E}">
        <p14:creationId xmlns:p14="http://schemas.microsoft.com/office/powerpoint/2010/main" val="408051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any concepts… then Ethical</a:t>
            </a:r>
            <a:endParaRPr lang="en-US" dirty="0"/>
          </a:p>
        </p:txBody>
      </p:sp>
      <p:sp>
        <p:nvSpPr>
          <p:cNvPr id="4" name="Slide Number Placeholder 3"/>
          <p:cNvSpPr>
            <a:spLocks noGrp="1"/>
          </p:cNvSpPr>
          <p:nvPr>
            <p:ph type="sldNum" sz="quarter" idx="10"/>
          </p:nvPr>
        </p:nvSpPr>
        <p:spPr/>
        <p:txBody>
          <a:bodyPr/>
          <a:lstStyle/>
          <a:p>
            <a:fld id="{F1E05635-4EFD-4447-A451-86C57984FA89}" type="slidenum">
              <a:rPr lang="en-US" smtClean="0"/>
              <a:t>11</a:t>
            </a:fld>
            <a:endParaRPr lang="en-US" dirty="0"/>
          </a:p>
        </p:txBody>
      </p:sp>
    </p:spTree>
    <p:extLst>
      <p:ext uri="{BB962C8B-B14F-4D97-AF65-F5344CB8AC3E}">
        <p14:creationId xmlns:p14="http://schemas.microsoft.com/office/powerpoint/2010/main" val="2435349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E05635-4EFD-4447-A451-86C57984FA89}" type="slidenum">
              <a:rPr lang="en-US" smtClean="0"/>
              <a:t>12</a:t>
            </a:fld>
            <a:endParaRPr lang="en-US" dirty="0"/>
          </a:p>
        </p:txBody>
      </p:sp>
    </p:spTree>
    <p:extLst>
      <p:ext uri="{BB962C8B-B14F-4D97-AF65-F5344CB8AC3E}">
        <p14:creationId xmlns:p14="http://schemas.microsoft.com/office/powerpoint/2010/main" val="53880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smtClean="0"/>
              <a:t>Assess Customer Needs</a:t>
            </a:r>
          </a:p>
          <a:p>
            <a:pPr marL="228600" indent="-228600">
              <a:buAutoNum type="arabicPeriod"/>
            </a:pPr>
            <a:r>
              <a:rPr lang="en-US" baseline="0" dirty="0" smtClean="0"/>
              <a:t>Identify &amp; select Target market</a:t>
            </a:r>
          </a:p>
          <a:p>
            <a:pPr marL="228600" indent="-228600">
              <a:buAutoNum type="arabicPeriod"/>
            </a:pPr>
            <a:r>
              <a:rPr lang="en-US" baseline="0" dirty="0" smtClean="0"/>
              <a:t>Develop Marketing Strategy (4 P’s)</a:t>
            </a:r>
          </a:p>
          <a:p>
            <a:pPr marL="228600" indent="-228600">
              <a:buAutoNum type="arabicPeriod"/>
            </a:pPr>
            <a:r>
              <a:rPr lang="en-US" baseline="0" dirty="0" smtClean="0"/>
              <a:t>Develop Customer Relationship Strategy</a:t>
            </a:r>
          </a:p>
          <a:p>
            <a:pPr marL="228600" indent="-228600">
              <a:buAutoNum type="arabicPeriod"/>
            </a:pPr>
            <a:r>
              <a:rPr lang="en-US" baseline="0" dirty="0" smtClean="0"/>
              <a:t>Evaluation and Control</a:t>
            </a:r>
            <a:endParaRPr lang="en-US" dirty="0"/>
          </a:p>
        </p:txBody>
      </p:sp>
      <p:sp>
        <p:nvSpPr>
          <p:cNvPr id="4" name="Slide Number Placeholder 3"/>
          <p:cNvSpPr>
            <a:spLocks noGrp="1"/>
          </p:cNvSpPr>
          <p:nvPr>
            <p:ph type="sldNum" sz="quarter" idx="10"/>
          </p:nvPr>
        </p:nvSpPr>
        <p:spPr/>
        <p:txBody>
          <a:bodyPr/>
          <a:lstStyle/>
          <a:p>
            <a:fld id="{F1E05635-4EFD-4447-A451-86C57984FA89}" type="slidenum">
              <a:rPr lang="en-US" smtClean="0"/>
              <a:t>13</a:t>
            </a:fld>
            <a:endParaRPr lang="en-US" dirty="0"/>
          </a:p>
        </p:txBody>
      </p:sp>
    </p:spTree>
    <p:extLst>
      <p:ext uri="{BB962C8B-B14F-4D97-AF65-F5344CB8AC3E}">
        <p14:creationId xmlns:p14="http://schemas.microsoft.com/office/powerpoint/2010/main" val="38469663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E05635-4EFD-4447-A451-86C57984FA89}" type="slidenum">
              <a:rPr lang="en-US" smtClean="0"/>
              <a:t>14</a:t>
            </a:fld>
            <a:endParaRPr lang="en-US" dirty="0"/>
          </a:p>
        </p:txBody>
      </p:sp>
    </p:spTree>
    <p:extLst>
      <p:ext uri="{BB962C8B-B14F-4D97-AF65-F5344CB8AC3E}">
        <p14:creationId xmlns:p14="http://schemas.microsoft.com/office/powerpoint/2010/main" val="37155182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E05635-4EFD-4447-A451-86C57984FA89}" type="slidenum">
              <a:rPr lang="en-US" smtClean="0"/>
              <a:t>15</a:t>
            </a:fld>
            <a:endParaRPr lang="en-US" dirty="0"/>
          </a:p>
        </p:txBody>
      </p:sp>
    </p:spTree>
    <p:extLst>
      <p:ext uri="{BB962C8B-B14F-4D97-AF65-F5344CB8AC3E}">
        <p14:creationId xmlns:p14="http://schemas.microsoft.com/office/powerpoint/2010/main" val="33953548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E05635-4EFD-4447-A451-86C57984FA89}" type="slidenum">
              <a:rPr lang="en-US" smtClean="0"/>
              <a:t>16</a:t>
            </a:fld>
            <a:endParaRPr lang="en-US" dirty="0"/>
          </a:p>
        </p:txBody>
      </p:sp>
    </p:spTree>
    <p:extLst>
      <p:ext uri="{BB962C8B-B14F-4D97-AF65-F5344CB8AC3E}">
        <p14:creationId xmlns:p14="http://schemas.microsoft.com/office/powerpoint/2010/main" val="10809616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E05635-4EFD-4447-A451-86C57984FA89}" type="slidenum">
              <a:rPr lang="en-US" smtClean="0"/>
              <a:t>17</a:t>
            </a:fld>
            <a:endParaRPr lang="en-US" dirty="0"/>
          </a:p>
        </p:txBody>
      </p:sp>
    </p:spTree>
    <p:extLst>
      <p:ext uri="{BB962C8B-B14F-4D97-AF65-F5344CB8AC3E}">
        <p14:creationId xmlns:p14="http://schemas.microsoft.com/office/powerpoint/2010/main" val="41131527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3000"/>
              </a:spcBef>
              <a:buNone/>
            </a:pPr>
            <a:r>
              <a:rPr lang="en-US" sz="2800" dirty="0" smtClean="0"/>
              <a:t>Among Canadian Internet users:</a:t>
            </a:r>
          </a:p>
          <a:p>
            <a:pPr lvl="1"/>
            <a:r>
              <a:rPr lang="en-US" sz="2800" dirty="0" smtClean="0"/>
              <a:t>77 % research goods and services online</a:t>
            </a:r>
          </a:p>
          <a:p>
            <a:pPr lvl="1"/>
            <a:r>
              <a:rPr lang="en-US" sz="2800" dirty="0" smtClean="0"/>
              <a:t>56 % order goods and services for direct delivery</a:t>
            </a:r>
          </a:p>
          <a:p>
            <a:pPr marL="0" indent="0">
              <a:spcBef>
                <a:spcPts val="3000"/>
              </a:spcBef>
              <a:buNone/>
            </a:pPr>
            <a:r>
              <a:rPr lang="en-US" sz="2800" dirty="0" smtClean="0"/>
              <a:t>Total value of goods and services ordered online by consumers</a:t>
            </a:r>
          </a:p>
          <a:p>
            <a:pPr lvl="1"/>
            <a:r>
              <a:rPr lang="en-US" sz="2800" dirty="0" smtClean="0"/>
              <a:t>$20.6 billion in 2014 and is expected to reach $34 billion in 2018. </a:t>
            </a:r>
          </a:p>
          <a:p>
            <a:pPr lvl="1"/>
            <a:endParaRPr lang="en-US" sz="2800" dirty="0" smtClean="0"/>
          </a:p>
          <a:p>
            <a:pPr lvl="1"/>
            <a:r>
              <a:rPr lang="en-US" sz="2800" dirty="0" smtClean="0"/>
              <a:t>Hollie Shaw, “Online retail sales to hit $34 billion by 2018,” </a:t>
            </a:r>
            <a:r>
              <a:rPr lang="en-US" sz="2800" dirty="0" smtClean="0">
                <a:hlinkClick r:id="rId3"/>
              </a:rPr>
              <a:t>http://business.financialpost</a:t>
            </a:r>
            <a:endParaRPr lang="en-US" sz="2800" dirty="0"/>
          </a:p>
        </p:txBody>
      </p:sp>
      <p:sp>
        <p:nvSpPr>
          <p:cNvPr id="4" name="Slide Number Placeholder 3"/>
          <p:cNvSpPr>
            <a:spLocks noGrp="1"/>
          </p:cNvSpPr>
          <p:nvPr>
            <p:ph type="sldNum" sz="quarter" idx="10"/>
          </p:nvPr>
        </p:nvSpPr>
        <p:spPr/>
        <p:txBody>
          <a:bodyPr/>
          <a:lstStyle/>
          <a:p>
            <a:fld id="{F1E05635-4EFD-4447-A451-86C57984FA89}" type="slidenum">
              <a:rPr lang="en-US" smtClean="0"/>
              <a:t>18</a:t>
            </a:fld>
            <a:endParaRPr lang="en-US" dirty="0"/>
          </a:p>
        </p:txBody>
      </p:sp>
    </p:spTree>
    <p:extLst>
      <p:ext uri="{BB962C8B-B14F-4D97-AF65-F5344CB8AC3E}">
        <p14:creationId xmlns:p14="http://schemas.microsoft.com/office/powerpoint/2010/main" val="26806146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E05635-4EFD-4447-A451-86C57984FA89}" type="slidenum">
              <a:rPr lang="en-US" smtClean="0"/>
              <a:t>19</a:t>
            </a:fld>
            <a:endParaRPr lang="en-US" dirty="0"/>
          </a:p>
        </p:txBody>
      </p:sp>
    </p:spTree>
    <p:extLst>
      <p:ext uri="{BB962C8B-B14F-4D97-AF65-F5344CB8AC3E}">
        <p14:creationId xmlns:p14="http://schemas.microsoft.com/office/powerpoint/2010/main" val="1512761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“ING” IS A VERB ‘TENSE’ (‘</a:t>
            </a:r>
            <a:r>
              <a:rPr lang="en-US" dirty="0" err="1" smtClean="0"/>
              <a:t>ed</a:t>
            </a:r>
            <a:r>
              <a:rPr lang="en-US" dirty="0" smtClean="0"/>
              <a:t>’, ‘</a:t>
            </a:r>
            <a:r>
              <a:rPr lang="en-US" dirty="0" err="1" smtClean="0"/>
              <a:t>ing</a:t>
            </a:r>
            <a:r>
              <a:rPr lang="en-US" dirty="0" smtClean="0"/>
              <a:t>’)</a:t>
            </a:r>
          </a:p>
          <a:p>
            <a:r>
              <a:rPr lang="en-US" dirty="0" smtClean="0"/>
              <a:t>Market – </a:t>
            </a:r>
            <a:r>
              <a:rPr lang="en-US" dirty="0" err="1" smtClean="0"/>
              <a:t>Ing</a:t>
            </a:r>
            <a:r>
              <a:rPr lang="en-US" baseline="0" dirty="0" smtClean="0"/>
              <a:t> – adding “</a:t>
            </a:r>
            <a:r>
              <a:rPr lang="en-US" baseline="0" dirty="0" err="1" smtClean="0"/>
              <a:t>ing</a:t>
            </a:r>
            <a:r>
              <a:rPr lang="en-US" baseline="0" dirty="0" smtClean="0"/>
              <a:t>” becomes a verb, an action - within a Market…</a:t>
            </a:r>
          </a:p>
          <a:p>
            <a:r>
              <a:rPr lang="en-US" baseline="0" dirty="0" smtClean="0"/>
              <a:t>How many MARKETS do we have in this classroom?</a:t>
            </a:r>
          </a:p>
          <a:p>
            <a:endParaRPr lang="en-US" dirty="0"/>
          </a:p>
        </p:txBody>
      </p:sp>
      <p:sp>
        <p:nvSpPr>
          <p:cNvPr id="4" name="Slide Number Placeholder 3"/>
          <p:cNvSpPr>
            <a:spLocks noGrp="1"/>
          </p:cNvSpPr>
          <p:nvPr>
            <p:ph type="sldNum" sz="quarter" idx="10"/>
          </p:nvPr>
        </p:nvSpPr>
        <p:spPr/>
        <p:txBody>
          <a:bodyPr/>
          <a:lstStyle/>
          <a:p>
            <a:fld id="{F1E05635-4EFD-4447-A451-86C57984FA89}" type="slidenum">
              <a:rPr lang="en-US" smtClean="0"/>
              <a:t>2</a:t>
            </a:fld>
            <a:endParaRPr lang="en-US" dirty="0"/>
          </a:p>
        </p:txBody>
      </p:sp>
    </p:spTree>
    <p:extLst>
      <p:ext uri="{BB962C8B-B14F-4D97-AF65-F5344CB8AC3E}">
        <p14:creationId xmlns:p14="http://schemas.microsoft.com/office/powerpoint/2010/main" val="16740818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loyalty</a:t>
            </a:r>
            <a:r>
              <a:rPr lang="en-US" baseline="0" dirty="0" smtClean="0"/>
              <a:t> program cards do you have on you right now? In your wallet, as an app…</a:t>
            </a:r>
          </a:p>
          <a:p>
            <a:r>
              <a:rPr lang="en-US" baseline="0" dirty="0" smtClean="0"/>
              <a:t>Whiteboard?</a:t>
            </a:r>
          </a:p>
          <a:p>
            <a:endParaRPr lang="en-US" dirty="0"/>
          </a:p>
        </p:txBody>
      </p:sp>
      <p:sp>
        <p:nvSpPr>
          <p:cNvPr id="4" name="Slide Number Placeholder 3"/>
          <p:cNvSpPr>
            <a:spLocks noGrp="1"/>
          </p:cNvSpPr>
          <p:nvPr>
            <p:ph type="sldNum" sz="quarter" idx="10"/>
          </p:nvPr>
        </p:nvSpPr>
        <p:spPr/>
        <p:txBody>
          <a:bodyPr/>
          <a:lstStyle/>
          <a:p>
            <a:fld id="{F1E05635-4EFD-4447-A451-86C57984FA89}" type="slidenum">
              <a:rPr lang="en-US" smtClean="0"/>
              <a:t>20</a:t>
            </a:fld>
            <a:endParaRPr lang="en-US" dirty="0"/>
          </a:p>
        </p:txBody>
      </p:sp>
    </p:spTree>
    <p:extLst>
      <p:ext uri="{BB962C8B-B14F-4D97-AF65-F5344CB8AC3E}">
        <p14:creationId xmlns:p14="http://schemas.microsoft.com/office/powerpoint/2010/main" val="28030691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E05635-4EFD-4447-A451-86C57984FA89}" type="slidenum">
              <a:rPr lang="en-US" smtClean="0"/>
              <a:t>22</a:t>
            </a:fld>
            <a:endParaRPr lang="en-US" dirty="0"/>
          </a:p>
        </p:txBody>
      </p:sp>
    </p:spTree>
    <p:extLst>
      <p:ext uri="{BB962C8B-B14F-4D97-AF65-F5344CB8AC3E}">
        <p14:creationId xmlns:p14="http://schemas.microsoft.com/office/powerpoint/2010/main" val="4599563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ethical marketing?</a:t>
            </a:r>
          </a:p>
          <a:p>
            <a:r>
              <a:rPr lang="en-US" dirty="0" smtClean="0"/>
              <a:t>https://www.youtube.com/watch?v=cX5Wz9fElJk</a:t>
            </a:r>
          </a:p>
          <a:p>
            <a:endParaRPr lang="en-US" dirty="0"/>
          </a:p>
        </p:txBody>
      </p:sp>
      <p:sp>
        <p:nvSpPr>
          <p:cNvPr id="4" name="Slide Number Placeholder 3"/>
          <p:cNvSpPr>
            <a:spLocks noGrp="1"/>
          </p:cNvSpPr>
          <p:nvPr>
            <p:ph type="sldNum" sz="quarter" idx="10"/>
          </p:nvPr>
        </p:nvSpPr>
        <p:spPr/>
        <p:txBody>
          <a:bodyPr/>
          <a:lstStyle/>
          <a:p>
            <a:fld id="{F1E05635-4EFD-4447-A451-86C57984FA89}" type="slidenum">
              <a:rPr lang="en-US" smtClean="0"/>
              <a:t>23</a:t>
            </a:fld>
            <a:endParaRPr lang="en-US" dirty="0"/>
          </a:p>
        </p:txBody>
      </p:sp>
    </p:spTree>
    <p:extLst>
      <p:ext uri="{BB962C8B-B14F-4D97-AF65-F5344CB8AC3E}">
        <p14:creationId xmlns:p14="http://schemas.microsoft.com/office/powerpoint/2010/main" val="12163667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https://wfto.com/fair-trade/definition-fair-trade</a:t>
            </a:r>
          </a:p>
          <a:p>
            <a:r>
              <a:rPr lang="en-US" b="1" dirty="0" smtClean="0"/>
              <a:t>Why is FAIR TRADE important?</a:t>
            </a:r>
          </a:p>
          <a:p>
            <a:r>
              <a:rPr lang="en-US" i="1" dirty="0" smtClean="0"/>
              <a:t>"Fair Trade is a trading partnership, based on dialogue, transparency and respect, that seeks greater equity in international trade. It contributes to sustainable development by offering better trading conditions to, and securing the rights of, marginalized producers and workers – especially in the South.</a:t>
            </a:r>
            <a:endParaRPr lang="en-US" dirty="0"/>
          </a:p>
        </p:txBody>
      </p:sp>
      <p:sp>
        <p:nvSpPr>
          <p:cNvPr id="4" name="Slide Number Placeholder 3"/>
          <p:cNvSpPr>
            <a:spLocks noGrp="1"/>
          </p:cNvSpPr>
          <p:nvPr>
            <p:ph type="sldNum" sz="quarter" idx="10"/>
          </p:nvPr>
        </p:nvSpPr>
        <p:spPr/>
        <p:txBody>
          <a:bodyPr/>
          <a:lstStyle/>
          <a:p>
            <a:fld id="{F1E05635-4EFD-4447-A451-86C57984FA89}" type="slidenum">
              <a:rPr lang="en-US" smtClean="0"/>
              <a:t>24</a:t>
            </a:fld>
            <a:endParaRPr lang="en-US" dirty="0"/>
          </a:p>
        </p:txBody>
      </p:sp>
    </p:spTree>
    <p:extLst>
      <p:ext uri="{BB962C8B-B14F-4D97-AF65-F5344CB8AC3E}">
        <p14:creationId xmlns:p14="http://schemas.microsoft.com/office/powerpoint/2010/main" val="39160847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 Principles of Fair Trade</a:t>
            </a:r>
            <a:endParaRPr lang="en-US" dirty="0"/>
          </a:p>
        </p:txBody>
      </p:sp>
      <p:sp>
        <p:nvSpPr>
          <p:cNvPr id="4" name="Slide Number Placeholder 3"/>
          <p:cNvSpPr>
            <a:spLocks noGrp="1"/>
          </p:cNvSpPr>
          <p:nvPr>
            <p:ph type="sldNum" sz="quarter" idx="10"/>
          </p:nvPr>
        </p:nvSpPr>
        <p:spPr/>
        <p:txBody>
          <a:bodyPr/>
          <a:lstStyle/>
          <a:p>
            <a:fld id="{F1E05635-4EFD-4447-A451-86C57984FA89}" type="slidenum">
              <a:rPr lang="en-US" smtClean="0"/>
              <a:t>25</a:t>
            </a:fld>
            <a:endParaRPr lang="en-US" dirty="0"/>
          </a:p>
        </p:txBody>
      </p:sp>
    </p:spTree>
    <p:extLst>
      <p:ext uri="{BB962C8B-B14F-4D97-AF65-F5344CB8AC3E}">
        <p14:creationId xmlns:p14="http://schemas.microsoft.com/office/powerpoint/2010/main" val="21038160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studying this chapter you should be able to …</a:t>
            </a:r>
          </a:p>
          <a:p>
            <a:r>
              <a:rPr lang="en-US" dirty="0" smtClean="0"/>
              <a:t>L01 – org function; set of processes for creating, communicating &amp; delivering value; managing</a:t>
            </a:r>
            <a:r>
              <a:rPr lang="en-US" baseline="0" dirty="0" smtClean="0"/>
              <a:t> </a:t>
            </a:r>
            <a:r>
              <a:rPr lang="en-US" baseline="0" dirty="0" err="1" smtClean="0"/>
              <a:t>cust</a:t>
            </a:r>
            <a:r>
              <a:rPr lang="en-US" baseline="0" dirty="0" smtClean="0"/>
              <a:t>. Relationships – benefit org &amp; stakeholders</a:t>
            </a:r>
            <a:endParaRPr lang="en-US" dirty="0" smtClean="0"/>
          </a:p>
          <a:p>
            <a:r>
              <a:rPr lang="en-US" dirty="0" smtClean="0"/>
              <a:t>L02</a:t>
            </a:r>
            <a:r>
              <a:rPr lang="en-US" baseline="0" dirty="0" smtClean="0"/>
              <a:t> – allows firms to grow and prosper</a:t>
            </a:r>
          </a:p>
          <a:p>
            <a:r>
              <a:rPr lang="en-US" baseline="0" dirty="0" smtClean="0"/>
              <a:t>L03 – from product orientation – selling orientation – marketing orientation – socially responsible marketing orientation – social media marketing orientation</a:t>
            </a:r>
          </a:p>
          <a:p>
            <a:r>
              <a:rPr lang="en-US" baseline="0" dirty="0" smtClean="0"/>
              <a:t>L04 – assess customer needs/ id target market / develop strategy (4P’s) / develop </a:t>
            </a:r>
            <a:r>
              <a:rPr lang="en-US" baseline="0" dirty="0" err="1" smtClean="0"/>
              <a:t>Cust</a:t>
            </a:r>
            <a:r>
              <a:rPr lang="en-US" baseline="0" dirty="0" smtClean="0"/>
              <a:t>. Relationship strategy / evaluate &amp; control</a:t>
            </a:r>
          </a:p>
          <a:p>
            <a:r>
              <a:rPr lang="en-US" baseline="0" dirty="0" smtClean="0"/>
              <a:t>L05 – 4 P’s + Public Image 9repuration / society concerns/ customer sensitivity</a:t>
            </a:r>
          </a:p>
          <a:p>
            <a:r>
              <a:rPr lang="en-US" baseline="0" dirty="0" smtClean="0"/>
              <a:t>L06 – form relationships: loyalty programs, CRM programs</a:t>
            </a:r>
          </a:p>
          <a:p>
            <a:r>
              <a:rPr lang="en-US" baseline="0" dirty="0" smtClean="0"/>
              <a:t>L07 – review progress against objectives; adjust</a:t>
            </a:r>
          </a:p>
          <a:p>
            <a:r>
              <a:rPr lang="en-US" baseline="0" dirty="0" smtClean="0"/>
              <a:t>L08 – </a:t>
            </a:r>
            <a:r>
              <a:rPr lang="en-US" baseline="0" dirty="0" err="1" smtClean="0"/>
              <a:t>Cdn</a:t>
            </a:r>
            <a:r>
              <a:rPr lang="en-US" baseline="0" dirty="0" smtClean="0"/>
              <a:t> </a:t>
            </a:r>
            <a:r>
              <a:rPr lang="en-US" baseline="0" dirty="0" err="1" smtClean="0"/>
              <a:t>Mrktg</a:t>
            </a:r>
            <a:r>
              <a:rPr lang="en-US" baseline="0" dirty="0" smtClean="0"/>
              <a:t> Assoc. and American </a:t>
            </a:r>
            <a:r>
              <a:rPr lang="en-US" baseline="0" dirty="0" err="1" smtClean="0"/>
              <a:t>Mrktg</a:t>
            </a:r>
            <a:r>
              <a:rPr lang="en-US" baseline="0" dirty="0" smtClean="0"/>
              <a:t> Assoc. – standards; heightened expectation for ethics</a:t>
            </a:r>
            <a:endParaRPr lang="en-US" dirty="0"/>
          </a:p>
        </p:txBody>
      </p:sp>
      <p:sp>
        <p:nvSpPr>
          <p:cNvPr id="4" name="Slide Number Placeholder 3"/>
          <p:cNvSpPr>
            <a:spLocks noGrp="1"/>
          </p:cNvSpPr>
          <p:nvPr>
            <p:ph type="sldNum" sz="quarter" idx="10"/>
          </p:nvPr>
        </p:nvSpPr>
        <p:spPr/>
        <p:txBody>
          <a:bodyPr/>
          <a:lstStyle/>
          <a:p>
            <a:fld id="{F1E05635-4EFD-4447-A451-86C57984FA89}" type="slidenum">
              <a:rPr lang="en-US" smtClean="0"/>
              <a:t>26</a:t>
            </a:fld>
            <a:endParaRPr lang="en-US" dirty="0"/>
          </a:p>
        </p:txBody>
      </p:sp>
    </p:spTree>
    <p:extLst>
      <p:ext uri="{BB962C8B-B14F-4D97-AF65-F5344CB8AC3E}">
        <p14:creationId xmlns:p14="http://schemas.microsoft.com/office/powerpoint/2010/main" val="28069712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E05635-4EFD-4447-A451-86C57984FA89}" type="slidenum">
              <a:rPr lang="en-US" smtClean="0"/>
              <a:t>27</a:t>
            </a:fld>
            <a:endParaRPr lang="en-US" dirty="0"/>
          </a:p>
        </p:txBody>
      </p:sp>
    </p:spTree>
    <p:extLst>
      <p:ext uri="{BB962C8B-B14F-4D97-AF65-F5344CB8AC3E}">
        <p14:creationId xmlns:p14="http://schemas.microsoft.com/office/powerpoint/2010/main" val="3422123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dirty="0" smtClean="0"/>
              <a:t>a vital business function</a:t>
            </a:r>
            <a:endParaRPr lang="en-US" dirty="0"/>
          </a:p>
        </p:txBody>
      </p:sp>
      <p:sp>
        <p:nvSpPr>
          <p:cNvPr id="4" name="Slide Number Placeholder 3"/>
          <p:cNvSpPr>
            <a:spLocks noGrp="1"/>
          </p:cNvSpPr>
          <p:nvPr>
            <p:ph type="sldNum" sz="quarter" idx="10"/>
          </p:nvPr>
        </p:nvSpPr>
        <p:spPr/>
        <p:txBody>
          <a:bodyPr/>
          <a:lstStyle/>
          <a:p>
            <a:fld id="{F1E05635-4EFD-4447-A451-86C57984FA89}" type="slidenum">
              <a:rPr lang="en-US" smtClean="0"/>
              <a:t>3</a:t>
            </a:fld>
            <a:endParaRPr lang="en-US" dirty="0"/>
          </a:p>
        </p:txBody>
      </p:sp>
    </p:spTree>
    <p:extLst>
      <p:ext uri="{BB962C8B-B14F-4D97-AF65-F5344CB8AC3E}">
        <p14:creationId xmlns:p14="http://schemas.microsoft.com/office/powerpoint/2010/main" val="2962381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What is the connection between Marketing and Brand Reputation?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Discuss what they know of these companies, and how these companies share information about their ethical practices and social responsibility.</a:t>
            </a:r>
          </a:p>
          <a:p>
            <a:r>
              <a:rPr lang="en-US" dirty="0" smtClean="0"/>
              <a:t>Select one: identify/discuss the marketing mix activities that have helped this firm achieve its positive image. This is a good way to introduce the 4Ps.</a:t>
            </a:r>
          </a:p>
          <a:p>
            <a:endParaRPr lang="en-US" dirty="0" smtClean="0"/>
          </a:p>
        </p:txBody>
      </p:sp>
      <p:sp>
        <p:nvSpPr>
          <p:cNvPr id="4" name="Slide Number Placeholder 3"/>
          <p:cNvSpPr>
            <a:spLocks noGrp="1"/>
          </p:cNvSpPr>
          <p:nvPr>
            <p:ph type="sldNum" sz="quarter" idx="10"/>
          </p:nvPr>
        </p:nvSpPr>
        <p:spPr/>
        <p:txBody>
          <a:bodyPr/>
          <a:lstStyle/>
          <a:p>
            <a:fld id="{F1E05635-4EFD-4447-A451-86C57984FA89}" type="slidenum">
              <a:rPr lang="en-US" smtClean="0"/>
              <a:t>4</a:t>
            </a:fld>
            <a:endParaRPr lang="en-US" dirty="0"/>
          </a:p>
        </p:txBody>
      </p:sp>
    </p:spTree>
    <p:extLst>
      <p:ext uri="{BB962C8B-B14F-4D97-AF65-F5344CB8AC3E}">
        <p14:creationId xmlns:p14="http://schemas.microsoft.com/office/powerpoint/2010/main" val="661598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Students work in small groups to identify a few companies in each. </a:t>
            </a:r>
          </a:p>
          <a:p>
            <a:r>
              <a:rPr lang="en-US" dirty="0" smtClean="0"/>
              <a:t>Animal Rights; humane treatment (dairy,</a:t>
            </a:r>
            <a:r>
              <a:rPr lang="en-US" baseline="0" dirty="0" smtClean="0"/>
              <a:t> eggs, meat producers – SPCA approved)</a:t>
            </a:r>
          </a:p>
          <a:p>
            <a:r>
              <a:rPr lang="en-US" baseline="0" dirty="0" smtClean="0"/>
              <a:t>Child </a:t>
            </a:r>
            <a:r>
              <a:rPr lang="en-US" baseline="0" dirty="0" err="1" smtClean="0"/>
              <a:t>labour</a:t>
            </a:r>
            <a:r>
              <a:rPr lang="en-US" baseline="0" dirty="0" smtClean="0"/>
              <a:t>: clothing factories</a:t>
            </a:r>
          </a:p>
          <a:p>
            <a:r>
              <a:rPr lang="en-US" baseline="0" dirty="0" smtClean="0"/>
              <a:t>Sustainable environmental causes (Palm oil, deforestation, water conservation, )</a:t>
            </a:r>
          </a:p>
          <a:p>
            <a:r>
              <a:rPr lang="en-US" dirty="0" smtClean="0"/>
              <a:t>Human rights: LGBT,</a:t>
            </a:r>
            <a:r>
              <a:rPr lang="en-US" baseline="0" dirty="0" smtClean="0"/>
              <a:t> race, religions</a:t>
            </a:r>
          </a:p>
          <a:p>
            <a:r>
              <a:rPr lang="en-US" baseline="0" dirty="0" smtClean="0"/>
              <a:t>Guns</a:t>
            </a:r>
          </a:p>
          <a:p>
            <a:r>
              <a:rPr lang="en-US" baseline="0" dirty="0" smtClean="0"/>
              <a:t>Pipeline – Lush! – how is that working out?</a:t>
            </a:r>
          </a:p>
          <a:p>
            <a:endParaRPr lang="en-US" dirty="0" smtClean="0"/>
          </a:p>
        </p:txBody>
      </p:sp>
      <p:sp>
        <p:nvSpPr>
          <p:cNvPr id="4" name="Slide Number Placeholder 3"/>
          <p:cNvSpPr>
            <a:spLocks noGrp="1"/>
          </p:cNvSpPr>
          <p:nvPr>
            <p:ph type="sldNum" sz="quarter" idx="10"/>
          </p:nvPr>
        </p:nvSpPr>
        <p:spPr/>
        <p:txBody>
          <a:bodyPr/>
          <a:lstStyle/>
          <a:p>
            <a:fld id="{F1E05635-4EFD-4447-A451-86C57984FA89}" type="slidenum">
              <a:rPr lang="en-US" smtClean="0"/>
              <a:t>5</a:t>
            </a:fld>
            <a:endParaRPr lang="en-US" dirty="0"/>
          </a:p>
        </p:txBody>
      </p:sp>
    </p:spTree>
    <p:extLst>
      <p:ext uri="{BB962C8B-B14F-4D97-AF65-F5344CB8AC3E}">
        <p14:creationId xmlns:p14="http://schemas.microsoft.com/office/powerpoint/2010/main" val="868248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DIRT IS GOOD – (2:37) https://youtu.be/8Q2WnCkBTw0</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1E05635-4EFD-4447-A451-86C57984FA89}" type="slidenum">
              <a:rPr lang="en-US" smtClean="0"/>
              <a:t>6</a:t>
            </a:fld>
            <a:endParaRPr lang="en-US" dirty="0"/>
          </a:p>
        </p:txBody>
      </p:sp>
    </p:spTree>
    <p:extLst>
      <p:ext uri="{BB962C8B-B14F-4D97-AF65-F5344CB8AC3E}">
        <p14:creationId xmlns:p14="http://schemas.microsoft.com/office/powerpoint/2010/main" val="1775784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https://youtu.be/fx2E5yM9kvw</a:t>
            </a:r>
          </a:p>
          <a:p>
            <a:r>
              <a:rPr lang="en-US" dirty="0" smtClean="0"/>
              <a:t>(5:51) Coke commercials</a:t>
            </a:r>
            <a:endParaRPr lang="en-US" dirty="0"/>
          </a:p>
        </p:txBody>
      </p:sp>
      <p:sp>
        <p:nvSpPr>
          <p:cNvPr id="4" name="Slide Number Placeholder 3"/>
          <p:cNvSpPr>
            <a:spLocks noGrp="1"/>
          </p:cNvSpPr>
          <p:nvPr>
            <p:ph type="sldNum" sz="quarter" idx="10"/>
          </p:nvPr>
        </p:nvSpPr>
        <p:spPr/>
        <p:txBody>
          <a:bodyPr/>
          <a:lstStyle/>
          <a:p>
            <a:fld id="{F1E05635-4EFD-4447-A451-86C57984FA89}" type="slidenum">
              <a:rPr lang="en-US" smtClean="0"/>
              <a:t>7</a:t>
            </a:fld>
            <a:endParaRPr lang="en-US" dirty="0"/>
          </a:p>
        </p:txBody>
      </p:sp>
    </p:spTree>
    <p:extLst>
      <p:ext uri="{BB962C8B-B14F-4D97-AF65-F5344CB8AC3E}">
        <p14:creationId xmlns:p14="http://schemas.microsoft.com/office/powerpoint/2010/main" val="3976780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complete:</a:t>
            </a:r>
            <a:r>
              <a:rPr lang="en-US" baseline="0" dirty="0" smtClean="0"/>
              <a:t> REVIEW ON WHITEBOARD</a:t>
            </a:r>
            <a:endParaRPr lang="en-US" dirty="0"/>
          </a:p>
        </p:txBody>
      </p:sp>
      <p:sp>
        <p:nvSpPr>
          <p:cNvPr id="4" name="Slide Number Placeholder 3"/>
          <p:cNvSpPr>
            <a:spLocks noGrp="1"/>
          </p:cNvSpPr>
          <p:nvPr>
            <p:ph type="sldNum" sz="quarter" idx="10"/>
          </p:nvPr>
        </p:nvSpPr>
        <p:spPr/>
        <p:txBody>
          <a:bodyPr/>
          <a:lstStyle/>
          <a:p>
            <a:fld id="{F1E05635-4EFD-4447-A451-86C57984FA89}" type="slidenum">
              <a:rPr lang="en-US" smtClean="0"/>
              <a:t>8</a:t>
            </a:fld>
            <a:endParaRPr lang="en-US" dirty="0"/>
          </a:p>
        </p:txBody>
      </p:sp>
    </p:spTree>
    <p:extLst>
      <p:ext uri="{BB962C8B-B14F-4D97-AF65-F5344CB8AC3E}">
        <p14:creationId xmlns:p14="http://schemas.microsoft.com/office/powerpoint/2010/main" val="514922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When complete:</a:t>
            </a:r>
            <a:r>
              <a:rPr lang="en-US" baseline="0" dirty="0" smtClean="0"/>
              <a:t> REVIEW ON WHITEBOARD</a:t>
            </a:r>
            <a:endParaRPr lang="en-US" dirty="0" smtClean="0"/>
          </a:p>
          <a:p>
            <a:endParaRPr lang="en-US" dirty="0"/>
          </a:p>
        </p:txBody>
      </p:sp>
      <p:sp>
        <p:nvSpPr>
          <p:cNvPr id="4" name="Slide Number Placeholder 3"/>
          <p:cNvSpPr>
            <a:spLocks noGrp="1"/>
          </p:cNvSpPr>
          <p:nvPr>
            <p:ph type="sldNum" sz="quarter" idx="10"/>
          </p:nvPr>
        </p:nvSpPr>
        <p:spPr/>
        <p:txBody>
          <a:bodyPr/>
          <a:lstStyle/>
          <a:p>
            <a:fld id="{F1E05635-4EFD-4447-A451-86C57984FA89}" type="slidenum">
              <a:rPr lang="en-US" smtClean="0"/>
              <a:t>9</a:t>
            </a:fld>
            <a:endParaRPr lang="en-US" dirty="0"/>
          </a:p>
        </p:txBody>
      </p:sp>
    </p:spTree>
    <p:extLst>
      <p:ext uri="{BB962C8B-B14F-4D97-AF65-F5344CB8AC3E}">
        <p14:creationId xmlns:p14="http://schemas.microsoft.com/office/powerpoint/2010/main" val="3314575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dirty="0"/>
          </a:p>
        </p:txBody>
      </p:sp>
      <p:sp useBgFill="1">
        <p:nvSpPr>
          <p:cNvPr id="13" name="Rounded Rectangle 12"/>
          <p:cNvSpPr/>
          <p:nvPr/>
        </p:nvSpPr>
        <p:spPr>
          <a:xfrm>
            <a:off x="47270" y="82899"/>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7" name="Rectangle 6"/>
          <p:cNvSpPr/>
          <p:nvPr/>
        </p:nvSpPr>
        <p:spPr bwMode="grayWhite">
          <a:xfrm>
            <a:off x="65313" y="987251"/>
            <a:ext cx="8995329" cy="1527349"/>
          </a:xfrm>
          <a:prstGeom prst="rect">
            <a:avLst/>
          </a:prstGeom>
          <a:solidFill>
            <a:schemeClr val="accent1">
              <a:lumMod val="75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10" name="Rectangle 9"/>
          <p:cNvSpPr/>
          <p:nvPr/>
        </p:nvSpPr>
        <p:spPr>
          <a:xfrm>
            <a:off x="62933" y="894711"/>
            <a:ext cx="8997710"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11" name="Rectangle 10"/>
          <p:cNvSpPr/>
          <p:nvPr/>
        </p:nvSpPr>
        <p:spPr>
          <a:xfrm>
            <a:off x="62933" y="2485316"/>
            <a:ext cx="8997710" cy="82899"/>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8" name="Title 7"/>
          <p:cNvSpPr>
            <a:spLocks noGrp="1"/>
          </p:cNvSpPr>
          <p:nvPr>
            <p:ph type="ctrTitle"/>
          </p:nvPr>
        </p:nvSpPr>
        <p:spPr>
          <a:xfrm>
            <a:off x="374904" y="1015291"/>
            <a:ext cx="8229600" cy="1470025"/>
          </a:xfrm>
        </p:spPr>
        <p:txBody>
          <a:bodyPr anchor="ctr"/>
          <a:lstStyle>
            <a:lvl1pPr algn="ctr">
              <a:defRPr lang="en-US" dirty="0">
                <a:solidFill>
                  <a:schemeClr val="bg1"/>
                </a:solidFill>
              </a:defRPr>
            </a:lvl1pPr>
          </a:lstStyle>
          <a:p>
            <a:r>
              <a:rPr kumimoji="0" lang="en-US" smtClean="0"/>
              <a:t>Click to edit Master title style</a:t>
            </a:r>
            <a:endParaRPr kumimoji="0" lang="en-US" dirty="0"/>
          </a:p>
        </p:txBody>
      </p:sp>
      <p:sp>
        <p:nvSpPr>
          <p:cNvPr id="9" name="Subtitle 8"/>
          <p:cNvSpPr>
            <a:spLocks noGrp="1"/>
          </p:cNvSpPr>
          <p:nvPr>
            <p:ph type="subTitle" idx="1"/>
          </p:nvPr>
        </p:nvSpPr>
        <p:spPr>
          <a:xfrm>
            <a:off x="1295400" y="3200400"/>
            <a:ext cx="6400800" cy="1600200"/>
          </a:xfrm>
        </p:spPr>
        <p:txBody>
          <a:bodyPr/>
          <a:lstStyle>
            <a:lvl1pPr marL="0" indent="0" algn="ctr">
              <a:buNone/>
              <a:defRPr sz="1950">
                <a:solidFill>
                  <a:schemeClr val="tx2"/>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en-US" smtClean="0"/>
              <a:t>Click to edit Master subtitle style</a:t>
            </a:r>
            <a:endParaRPr kumimoji="0" lang="en-US" dirty="0"/>
          </a:p>
        </p:txBody>
      </p:sp>
      <p:sp>
        <p:nvSpPr>
          <p:cNvPr id="29" name="Slide Number Placeholder 28"/>
          <p:cNvSpPr>
            <a:spLocks noGrp="1"/>
          </p:cNvSpPr>
          <p:nvPr>
            <p:ph type="sldNum" sz="quarter" idx="12"/>
          </p:nvPr>
        </p:nvSpPr>
        <p:spPr>
          <a:solidFill>
            <a:schemeClr val="accent1">
              <a:lumMod val="75000"/>
            </a:schemeClr>
          </a:solidFill>
        </p:spPr>
        <p:txBody>
          <a:bodyPr lIns="0" tIns="0" rIns="0" bIns="0">
            <a:noAutofit/>
          </a:bodyPr>
          <a:lstStyle>
            <a:lvl1pPr>
              <a:defRPr sz="1050">
                <a:solidFill>
                  <a:srgbClr val="FFFFFF"/>
                </a:solidFill>
              </a:defRPr>
            </a:lvl1pPr>
          </a:lstStyle>
          <a:p>
            <a:fld id="{401CF334-2D5C-4859-84A6-CA7E6E43FAEB}" type="slidenum">
              <a:rPr lang="en-US" smtClean="0"/>
              <a:t>‹#›</a:t>
            </a:fld>
            <a:endParaRPr lang="en-US" dirty="0"/>
          </a:p>
        </p:txBody>
      </p:sp>
      <p:sp>
        <p:nvSpPr>
          <p:cNvPr id="17" name="Footer Placeholder 16"/>
          <p:cNvSpPr>
            <a:spLocks noGrp="1"/>
          </p:cNvSpPr>
          <p:nvPr>
            <p:ph type="ftr" sz="quarter" idx="11"/>
          </p:nvPr>
        </p:nvSpPr>
        <p:spPr/>
        <p:txBody>
          <a:bodyPr/>
          <a:lstStyle/>
          <a:p>
            <a:r>
              <a:rPr lang="en-US" dirty="0" smtClean="0"/>
              <a:t>Add a footer</a:t>
            </a:r>
          </a:p>
        </p:txBody>
      </p:sp>
      <p:sp>
        <p:nvSpPr>
          <p:cNvPr id="28" name="Date Placeholder 27"/>
          <p:cNvSpPr>
            <a:spLocks noGrp="1"/>
          </p:cNvSpPr>
          <p:nvPr>
            <p:ph type="dt" sz="half" idx="10"/>
          </p:nvPr>
        </p:nvSpPr>
        <p:spPr/>
        <p:txBody>
          <a:bodyPr/>
          <a:lstStyle/>
          <a:p>
            <a:fld id="{349BF3EA-1A78-4F07-BDC0-C8A1BD461199}" type="datetimeFigureOut">
              <a:rPr lang="en-US" smtClean="0"/>
              <a:t>1/10/2019</a:t>
            </a:fld>
            <a:endParaRPr lang="en-US" dirty="0"/>
          </a:p>
        </p:txBody>
      </p:sp>
    </p:spTree>
    <p:extLst>
      <p:ext uri="{BB962C8B-B14F-4D97-AF65-F5344CB8AC3E}">
        <p14:creationId xmlns:p14="http://schemas.microsoft.com/office/powerpoint/2010/main" val="2400697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
        <p:nvSpPr>
          <p:cNvPr id="5" name="Footer Placeholder 4"/>
          <p:cNvSpPr>
            <a:spLocks noGrp="1"/>
          </p:cNvSpPr>
          <p:nvPr>
            <p:ph type="ftr" sz="quarter" idx="11"/>
          </p:nvPr>
        </p:nvSpPr>
        <p:spPr/>
        <p:txBody>
          <a:bodyPr/>
          <a:lstStyle/>
          <a:p>
            <a:r>
              <a:rPr lang="en-US" dirty="0" smtClean="0"/>
              <a:t>Add a footer</a:t>
            </a:r>
          </a:p>
        </p:txBody>
      </p:sp>
      <p:sp>
        <p:nvSpPr>
          <p:cNvPr id="4" name="Date Placeholder 3"/>
          <p:cNvSpPr>
            <a:spLocks noGrp="1"/>
          </p:cNvSpPr>
          <p:nvPr>
            <p:ph type="dt" sz="half" idx="10"/>
          </p:nvPr>
        </p:nvSpPr>
        <p:spPr/>
        <p:txBody>
          <a:bodyPr/>
          <a:lstStyle/>
          <a:p>
            <a:fld id="{349BF3EA-1A78-4F07-BDC0-C8A1BD461199}" type="datetimeFigureOut">
              <a:rPr lang="en-US" smtClean="0"/>
              <a:t>1/10/2019</a:t>
            </a:fld>
            <a:endParaRPr lang="en-US" dirty="0"/>
          </a:p>
        </p:txBody>
      </p:sp>
    </p:spTree>
    <p:extLst>
      <p:ext uri="{BB962C8B-B14F-4D97-AF65-F5344CB8AC3E}">
        <p14:creationId xmlns:p14="http://schemas.microsoft.com/office/powerpoint/2010/main" val="3207736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2"/>
            <a:ext cx="5562600" cy="5851525"/>
          </a:xfrm>
        </p:spPr>
        <p:txBody>
          <a:bodyPr vert="eaVert"/>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
        <p:nvSpPr>
          <p:cNvPr id="5" name="Footer Placeholder 4"/>
          <p:cNvSpPr>
            <a:spLocks noGrp="1"/>
          </p:cNvSpPr>
          <p:nvPr>
            <p:ph type="ftr" sz="quarter" idx="11"/>
          </p:nvPr>
        </p:nvSpPr>
        <p:spPr/>
        <p:txBody>
          <a:bodyPr/>
          <a:lstStyle/>
          <a:p>
            <a:r>
              <a:rPr lang="en-US" dirty="0" smtClean="0"/>
              <a:t>Add a footer</a:t>
            </a:r>
          </a:p>
        </p:txBody>
      </p:sp>
      <p:sp>
        <p:nvSpPr>
          <p:cNvPr id="4" name="Date Placeholder 3"/>
          <p:cNvSpPr>
            <a:spLocks noGrp="1"/>
          </p:cNvSpPr>
          <p:nvPr>
            <p:ph type="dt" sz="half" idx="10"/>
          </p:nvPr>
        </p:nvSpPr>
        <p:spPr/>
        <p:txBody>
          <a:bodyPr/>
          <a:lstStyle/>
          <a:p>
            <a:fld id="{349BF3EA-1A78-4F07-BDC0-C8A1BD461199}" type="datetimeFigureOut">
              <a:rPr lang="en-US" smtClean="0"/>
              <a:t>1/10/2019</a:t>
            </a:fld>
            <a:endParaRPr lang="en-US" dirty="0"/>
          </a:p>
        </p:txBody>
      </p:sp>
    </p:spTree>
    <p:extLst>
      <p:ext uri="{BB962C8B-B14F-4D97-AF65-F5344CB8AC3E}">
        <p14:creationId xmlns:p14="http://schemas.microsoft.com/office/powerpoint/2010/main" val="3923587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Learning Objectives1">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61244" y="1393640"/>
            <a:ext cx="8559228" cy="4824536"/>
          </a:xfrm>
        </p:spPr>
        <p:txBody>
          <a:bodyPr/>
          <a:lstStyle>
            <a:lvl1pPr>
              <a:defRPr sz="2800"/>
            </a:lvl1pPr>
            <a:lvl2pPr marL="342900" marR="0" indent="-342900" algn="l" defTabSz="914400" rtl="0" eaLnBrk="1" fontAlgn="auto" latinLnBrk="0" hangingPunct="1">
              <a:lnSpc>
                <a:spcPct val="100000"/>
              </a:lnSpc>
              <a:spcBef>
                <a:spcPts val="0"/>
              </a:spcBef>
              <a:spcAft>
                <a:spcPts val="0"/>
              </a:spcAft>
              <a:buClrTx/>
              <a:buSzTx/>
              <a:buFontTx/>
              <a:buNone/>
              <a:tabLst/>
              <a:defRPr baseline="0"/>
            </a:lvl2pPr>
          </a:lstStyle>
          <a:p>
            <a:pPr lvl="0"/>
            <a:r>
              <a:rPr lang="en-CA" smtClean="0"/>
              <a:t>Click to edit Master text styles</a:t>
            </a:r>
          </a:p>
        </p:txBody>
      </p:sp>
      <p:sp>
        <p:nvSpPr>
          <p:cNvPr id="9" name="Title 8"/>
          <p:cNvSpPr>
            <a:spLocks noGrp="1"/>
          </p:cNvSpPr>
          <p:nvPr>
            <p:ph type="title"/>
          </p:nvPr>
        </p:nvSpPr>
        <p:spPr>
          <a:xfrm>
            <a:off x="-1" y="0"/>
            <a:ext cx="9144000" cy="975935"/>
          </a:xfrm>
          <a:solidFill>
            <a:srgbClr val="38649C"/>
          </a:solidFill>
        </p:spPr>
        <p:txBody>
          <a:bodyPr>
            <a:noAutofit/>
          </a:bodyPr>
          <a:lstStyle>
            <a:lvl1pPr algn="ctr">
              <a:defRPr sz="3200" b="0">
                <a:solidFill>
                  <a:schemeClr val="bg1"/>
                </a:solidFill>
                <a:latin typeface="Liberation Sans"/>
                <a:cs typeface="Liberation Sans"/>
              </a:defRPr>
            </a:lvl1pPr>
          </a:lstStyle>
          <a:p>
            <a:r>
              <a:rPr lang="en-CA" smtClean="0"/>
              <a:t>Click to edit Master title style</a:t>
            </a:r>
            <a:endParaRPr lang="en-CA" dirty="0"/>
          </a:p>
        </p:txBody>
      </p:sp>
    </p:spTree>
    <p:extLst>
      <p:ext uri="{BB962C8B-B14F-4D97-AF65-F5344CB8AC3E}">
        <p14:creationId xmlns:p14="http://schemas.microsoft.com/office/powerpoint/2010/main" val="7267595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990599"/>
          </a:xfrm>
        </p:spPr>
        <p:txBody>
          <a:bodyPr/>
          <a:lstStyle>
            <a:lvl1pPr>
              <a:buClr>
                <a:srgbClr val="007FA3"/>
              </a:buClr>
              <a:buSzPct val="100000"/>
              <a:defRPr lang="en-US" dirty="0"/>
            </a:lvl1pPr>
            <a:lvl2pPr>
              <a:buClr>
                <a:srgbClr val="007FA3"/>
              </a:buClr>
              <a:defRPr lang="en-US" dirty="0"/>
            </a:lvl2pPr>
            <a:lvl3pPr>
              <a:buClr>
                <a:srgbClr val="007FA3"/>
              </a:buClr>
              <a:defRPr lang="en-US" dirty="0"/>
            </a:lvl3pPr>
            <a:lvl4pPr>
              <a:buClr>
                <a:srgbClr val="007FA3"/>
              </a:buClr>
              <a:defRPr lang="en-US" dirty="0"/>
            </a:lvl4pPr>
            <a:lvl5pPr>
              <a:buClr>
                <a:srgbClr val="007FA3"/>
              </a:buClr>
              <a:defRPr lang="en-US" dirty="0"/>
            </a:lvl5pPr>
            <a:lvl6pPr>
              <a:buClr>
                <a:srgbClr val="007FA3"/>
              </a:buClr>
              <a:defRPr lang="en-US" dirty="0"/>
            </a:lvl6pPr>
            <a:lvl7pPr>
              <a:buClr>
                <a:srgbClr val="007FA3"/>
              </a:buClr>
              <a:defRPr lang="en-US" dirty="0"/>
            </a:lvl7pPr>
            <a:lvl8pPr>
              <a:buClr>
                <a:srgbClr val="007FA3"/>
              </a:buClr>
              <a:defRPr lang="en-US" dirty="0"/>
            </a:lvl8pPr>
            <a:lvl9pPr>
              <a:buClr>
                <a:srgbClr val="007FA3"/>
              </a:buClr>
              <a:defRPr lang="en-US" dirty="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Content Placeholder 2"/>
          <p:cNvSpPr>
            <a:spLocks noGrp="1"/>
          </p:cNvSpPr>
          <p:nvPr>
            <p:ph idx="13"/>
          </p:nvPr>
        </p:nvSpPr>
        <p:spPr>
          <a:xfrm>
            <a:off x="457200" y="2756648"/>
            <a:ext cx="8229600" cy="990599"/>
          </a:xfrm>
        </p:spPr>
        <p:txBody>
          <a:bodyPr/>
          <a:lstStyle>
            <a:lvl1pPr>
              <a:buClr>
                <a:srgbClr val="007FA3"/>
              </a:buClr>
              <a:buSzPct val="100000"/>
              <a:defRPr lang="en-US" dirty="0"/>
            </a:lvl1pPr>
            <a:lvl2pPr>
              <a:buClr>
                <a:srgbClr val="007FA3"/>
              </a:buClr>
              <a:defRPr lang="en-US" dirty="0"/>
            </a:lvl2pPr>
            <a:lvl3pPr>
              <a:buClr>
                <a:srgbClr val="007FA3"/>
              </a:buClr>
              <a:defRPr lang="en-US" dirty="0"/>
            </a:lvl3pPr>
            <a:lvl4pPr>
              <a:buClr>
                <a:srgbClr val="007FA3"/>
              </a:buClr>
              <a:defRPr lang="en-US" dirty="0"/>
            </a:lvl4pPr>
            <a:lvl5pPr>
              <a:buClr>
                <a:srgbClr val="007FA3"/>
              </a:buClr>
              <a:defRPr lang="en-US" dirty="0"/>
            </a:lvl5pPr>
            <a:lvl6pPr>
              <a:buClr>
                <a:srgbClr val="007FA3"/>
              </a:buClr>
              <a:defRPr lang="en-US" dirty="0"/>
            </a:lvl6pPr>
            <a:lvl7pPr>
              <a:buClr>
                <a:srgbClr val="007FA3"/>
              </a:buClr>
              <a:defRPr lang="en-US" dirty="0"/>
            </a:lvl7pPr>
            <a:lvl8pPr>
              <a:buClr>
                <a:srgbClr val="007FA3"/>
              </a:buClr>
              <a:defRPr lang="en-US" dirty="0"/>
            </a:lvl8pPr>
            <a:lvl9pPr>
              <a:buClr>
                <a:srgbClr val="007FA3"/>
              </a:buClr>
              <a:defRPr lang="en-US" dirty="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Content Placeholder 2"/>
          <p:cNvSpPr>
            <a:spLocks noGrp="1"/>
          </p:cNvSpPr>
          <p:nvPr>
            <p:ph idx="14"/>
          </p:nvPr>
        </p:nvSpPr>
        <p:spPr>
          <a:xfrm>
            <a:off x="457200" y="3886201"/>
            <a:ext cx="8229600" cy="990599"/>
          </a:xfrm>
        </p:spPr>
        <p:txBody>
          <a:bodyPr/>
          <a:lstStyle>
            <a:lvl1pPr>
              <a:buClr>
                <a:srgbClr val="007FA3"/>
              </a:buClr>
              <a:buSzPct val="100000"/>
              <a:defRPr lang="en-US" dirty="0"/>
            </a:lvl1pPr>
            <a:lvl2pPr>
              <a:buClr>
                <a:srgbClr val="007FA3"/>
              </a:buClr>
              <a:defRPr lang="en-US" dirty="0"/>
            </a:lvl2pPr>
            <a:lvl3pPr>
              <a:buClr>
                <a:srgbClr val="007FA3"/>
              </a:buClr>
              <a:defRPr lang="en-US" dirty="0"/>
            </a:lvl3pPr>
            <a:lvl4pPr>
              <a:buClr>
                <a:srgbClr val="007FA3"/>
              </a:buClr>
              <a:defRPr lang="en-US" dirty="0"/>
            </a:lvl4pPr>
            <a:lvl5pPr>
              <a:buClr>
                <a:srgbClr val="007FA3"/>
              </a:buClr>
              <a:defRPr lang="en-US" dirty="0"/>
            </a:lvl5pPr>
            <a:lvl6pPr>
              <a:buClr>
                <a:srgbClr val="007FA3"/>
              </a:buClr>
              <a:defRPr lang="en-US" dirty="0"/>
            </a:lvl6pPr>
            <a:lvl7pPr>
              <a:buClr>
                <a:srgbClr val="007FA3"/>
              </a:buClr>
              <a:defRPr lang="en-US" dirty="0"/>
            </a:lvl7pPr>
            <a:lvl8pPr>
              <a:buClr>
                <a:srgbClr val="007FA3"/>
              </a:buClr>
              <a:defRPr lang="en-US" dirty="0"/>
            </a:lvl8pPr>
            <a:lvl9pPr>
              <a:buClr>
                <a:srgbClr val="007FA3"/>
              </a:buClr>
              <a:defRPr lang="en-US" dirty="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3" name="Content Placeholder 2"/>
          <p:cNvSpPr>
            <a:spLocks noGrp="1"/>
          </p:cNvSpPr>
          <p:nvPr>
            <p:ph idx="15"/>
          </p:nvPr>
        </p:nvSpPr>
        <p:spPr>
          <a:xfrm>
            <a:off x="457200" y="5029201"/>
            <a:ext cx="8229600" cy="990599"/>
          </a:xfrm>
        </p:spPr>
        <p:txBody>
          <a:bodyPr/>
          <a:lstStyle>
            <a:lvl1pPr>
              <a:buClr>
                <a:srgbClr val="007FA3"/>
              </a:buClr>
              <a:buSzPct val="100000"/>
              <a:defRPr lang="en-US" dirty="0"/>
            </a:lvl1pPr>
            <a:lvl2pPr>
              <a:buClr>
                <a:srgbClr val="007FA3"/>
              </a:buClr>
              <a:defRPr lang="en-US" dirty="0"/>
            </a:lvl2pPr>
            <a:lvl3pPr>
              <a:buClr>
                <a:srgbClr val="007FA3"/>
              </a:buClr>
              <a:defRPr lang="en-US" dirty="0"/>
            </a:lvl3pPr>
            <a:lvl4pPr>
              <a:buClr>
                <a:srgbClr val="007FA3"/>
              </a:buClr>
              <a:defRPr lang="en-US" dirty="0"/>
            </a:lvl4pPr>
            <a:lvl5pPr>
              <a:buClr>
                <a:srgbClr val="007FA3"/>
              </a:buClr>
              <a:defRPr lang="en-US" dirty="0"/>
            </a:lvl5pPr>
            <a:lvl6pPr>
              <a:buClr>
                <a:srgbClr val="007FA3"/>
              </a:buClr>
              <a:defRPr lang="en-US" dirty="0"/>
            </a:lvl6pPr>
            <a:lvl7pPr>
              <a:buClr>
                <a:srgbClr val="007FA3"/>
              </a:buClr>
              <a:defRPr lang="en-US" dirty="0"/>
            </a:lvl7pPr>
            <a:lvl8pPr>
              <a:buClr>
                <a:srgbClr val="007FA3"/>
              </a:buClr>
              <a:defRPr lang="en-US" dirty="0"/>
            </a:lvl8pPr>
            <a:lvl9pPr>
              <a:buClr>
                <a:srgbClr val="007FA3"/>
              </a:buClr>
              <a:defRPr lang="en-US" dirty="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1/10/2019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Tree>
    <p:extLst>
      <p:ext uri="{BB962C8B-B14F-4D97-AF65-F5344CB8AC3E}">
        <p14:creationId xmlns:p14="http://schemas.microsoft.com/office/powerpoint/2010/main" val="143461275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lang="en-US" dirty="0"/>
            </a:lvl1pPr>
            <a:lvl2pPr>
              <a:defRPr lang="en-US" dirty="0"/>
            </a:lvl2pPr>
            <a:lvl3pPr>
              <a:defRPr lang="en-US" dirty="0"/>
            </a:lvl3pPr>
            <a:lvl4pPr>
              <a:defRPr lang="en-US" dirty="0"/>
            </a:lvl4pPr>
            <a:lvl5pPr>
              <a:defRPr lang="en-US" dirty="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lang="en-US" dirty="0"/>
            </a:lvl1pPr>
            <a:lvl2pPr>
              <a:defRPr lang="en-US" dirty="0"/>
            </a:lvl2pPr>
            <a:lvl3pPr>
              <a:defRPr lang="en-US" dirty="0"/>
            </a:lvl3pPr>
            <a:lvl4pPr>
              <a:defRPr lang="en-US" dirty="0"/>
            </a:lvl4pPr>
            <a:lvl5pPr>
              <a:defRPr lang="en-US" dirty="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1/10/2019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405579209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
        <p:nvSpPr>
          <p:cNvPr id="5" name="Footer Placeholder 4"/>
          <p:cNvSpPr>
            <a:spLocks noGrp="1"/>
          </p:cNvSpPr>
          <p:nvPr>
            <p:ph type="ftr" sz="quarter" idx="11"/>
          </p:nvPr>
        </p:nvSpPr>
        <p:spPr/>
        <p:txBody>
          <a:bodyPr/>
          <a:lstStyle/>
          <a:p>
            <a:r>
              <a:rPr lang="en-US" dirty="0" smtClean="0"/>
              <a:t>Add a footer</a:t>
            </a:r>
          </a:p>
        </p:txBody>
      </p:sp>
      <p:sp>
        <p:nvSpPr>
          <p:cNvPr id="4" name="Date Placeholder 3"/>
          <p:cNvSpPr>
            <a:spLocks noGrp="1"/>
          </p:cNvSpPr>
          <p:nvPr>
            <p:ph type="dt" sz="half" idx="10"/>
          </p:nvPr>
        </p:nvSpPr>
        <p:spPr/>
        <p:txBody>
          <a:bodyPr/>
          <a:lstStyle/>
          <a:p>
            <a:fld id="{349BF3EA-1A78-4F07-BDC0-C8A1BD461199}" type="datetimeFigureOut">
              <a:rPr lang="en-US" smtClean="0"/>
              <a:t>1/10/2019</a:t>
            </a:fld>
            <a:endParaRPr lang="en-US" dirty="0"/>
          </a:p>
        </p:txBody>
      </p:sp>
    </p:spTree>
    <p:extLst>
      <p:ext uri="{BB962C8B-B14F-4D97-AF65-F5344CB8AC3E}">
        <p14:creationId xmlns:p14="http://schemas.microsoft.com/office/powerpoint/2010/main" val="1316439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dirty="0"/>
          </a:p>
        </p:txBody>
      </p:sp>
      <p:sp useBgFill="1">
        <p:nvSpPr>
          <p:cNvPr id="10" name="Rounded Rectangle 9"/>
          <p:cNvSpPr/>
          <p:nvPr/>
        </p:nvSpPr>
        <p:spPr>
          <a:xfrm>
            <a:off x="65313" y="69757"/>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7" name="Rectangle 6"/>
          <p:cNvSpPr/>
          <p:nvPr/>
        </p:nvSpPr>
        <p:spPr>
          <a:xfrm flipV="1">
            <a:off x="69413" y="2376830"/>
            <a:ext cx="9013515" cy="91440"/>
          </a:xfrm>
          <a:prstGeom prst="rect">
            <a:avLst/>
          </a:prstGeom>
          <a:solidFill>
            <a:schemeClr val="accent1">
              <a:lumMod val="75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8" name="Rectangle 7"/>
          <p:cNvSpPr/>
          <p:nvPr/>
        </p:nvSpPr>
        <p:spPr>
          <a:xfrm>
            <a:off x="69147" y="2341477"/>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9" name="Rectangle 8"/>
          <p:cNvSpPr/>
          <p:nvPr/>
        </p:nvSpPr>
        <p:spPr>
          <a:xfrm>
            <a:off x="68307"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2" name="Title 1"/>
          <p:cNvSpPr>
            <a:spLocks noGrp="1"/>
          </p:cNvSpPr>
          <p:nvPr>
            <p:ph type="title"/>
          </p:nvPr>
        </p:nvSpPr>
        <p:spPr>
          <a:xfrm>
            <a:off x="722313" y="952502"/>
            <a:ext cx="7772400" cy="1362075"/>
          </a:xfrm>
        </p:spPr>
        <p:txBody>
          <a:bodyPr anchor="b" anchorCtr="0"/>
          <a:lstStyle>
            <a:lvl1pPr algn="l">
              <a:buNone/>
              <a:defRPr sz="3000" b="0" cap="none"/>
            </a:lvl1pPr>
          </a:lstStyle>
          <a:p>
            <a:r>
              <a:rPr kumimoji="0" lang="en-US" smtClean="0"/>
              <a:t>Click to edit Master title style</a:t>
            </a:r>
            <a:endParaRPr kumimoji="0" lang="en-US" dirty="0"/>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1800">
                <a:solidFill>
                  <a:schemeClr val="tx2"/>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en-US" smtClean="0"/>
              <a:t>Edit Master text styles</a:t>
            </a:r>
          </a:p>
        </p:txBody>
      </p:sp>
      <p:sp>
        <p:nvSpPr>
          <p:cNvPr id="6" name="Slide Number Placeholder 5"/>
          <p:cNvSpPr>
            <a:spLocks noGrp="1"/>
          </p:cNvSpPr>
          <p:nvPr>
            <p:ph type="sldNum" sz="quarter" idx="12"/>
          </p:nvPr>
        </p:nvSpPr>
        <p:spPr>
          <a:xfrm>
            <a:off x="146304" y="6208776"/>
            <a:ext cx="457200" cy="457200"/>
          </a:xfrm>
        </p:spPr>
        <p:txBody>
          <a:bodyPr/>
          <a:lstStyle/>
          <a:p>
            <a:fld id="{401CF334-2D5C-4859-84A6-CA7E6E43FAEB}" type="slidenum">
              <a:rPr lang="en-US" smtClean="0"/>
              <a:t>‹#›</a:t>
            </a:fld>
            <a:endParaRPr lang="en-US" dirty="0"/>
          </a:p>
        </p:txBody>
      </p:sp>
      <p:sp>
        <p:nvSpPr>
          <p:cNvPr id="5" name="Footer Placeholder 4"/>
          <p:cNvSpPr>
            <a:spLocks noGrp="1"/>
          </p:cNvSpPr>
          <p:nvPr>
            <p:ph type="ftr" sz="quarter" idx="11"/>
          </p:nvPr>
        </p:nvSpPr>
        <p:spPr>
          <a:xfrm>
            <a:off x="800100" y="6172200"/>
            <a:ext cx="4000500" cy="457200"/>
          </a:xfrm>
        </p:spPr>
        <p:txBody>
          <a:bodyPr/>
          <a:lstStyle/>
          <a:p>
            <a:r>
              <a:rPr lang="en-US" dirty="0" smtClean="0"/>
              <a:t>Add a footer</a:t>
            </a:r>
            <a:endParaRPr lang="en-US" dirty="0"/>
          </a:p>
        </p:txBody>
      </p:sp>
      <p:sp>
        <p:nvSpPr>
          <p:cNvPr id="4" name="Date Placeholder 3"/>
          <p:cNvSpPr>
            <a:spLocks noGrp="1"/>
          </p:cNvSpPr>
          <p:nvPr>
            <p:ph type="dt" sz="half" idx="10"/>
          </p:nvPr>
        </p:nvSpPr>
        <p:spPr/>
        <p:txBody>
          <a:bodyPr/>
          <a:lstStyle/>
          <a:p>
            <a:fld id="{349BF3EA-1A78-4F07-BDC0-C8A1BD461199}" type="datetimeFigureOut">
              <a:rPr lang="en-US" smtClean="0"/>
              <a:t>1/10/2019</a:t>
            </a:fld>
            <a:endParaRPr lang="en-US" dirty="0"/>
          </a:p>
        </p:txBody>
      </p:sp>
    </p:spTree>
    <p:extLst>
      <p:ext uri="{BB962C8B-B14F-4D97-AF65-F5344CB8AC3E}">
        <p14:creationId xmlns:p14="http://schemas.microsoft.com/office/powerpoint/2010/main" val="2908226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
        <p:nvSpPr>
          <p:cNvPr id="6" name="Footer Placeholder 5"/>
          <p:cNvSpPr>
            <a:spLocks noGrp="1"/>
          </p:cNvSpPr>
          <p:nvPr>
            <p:ph type="ftr" sz="quarter" idx="11"/>
          </p:nvPr>
        </p:nvSpPr>
        <p:spPr/>
        <p:txBody>
          <a:bodyPr/>
          <a:lstStyle/>
          <a:p>
            <a:r>
              <a:rPr lang="en-US" dirty="0" smtClean="0"/>
              <a:t>Add a footer</a:t>
            </a:r>
          </a:p>
        </p:txBody>
      </p:sp>
      <p:sp>
        <p:nvSpPr>
          <p:cNvPr id="5" name="Date Placeholder 4"/>
          <p:cNvSpPr>
            <a:spLocks noGrp="1"/>
          </p:cNvSpPr>
          <p:nvPr>
            <p:ph type="dt" sz="half" idx="10"/>
          </p:nvPr>
        </p:nvSpPr>
        <p:spPr/>
        <p:txBody>
          <a:bodyPr/>
          <a:lstStyle/>
          <a:p>
            <a:fld id="{349BF3EA-1A78-4F07-BDC0-C8A1BD461199}" type="datetimeFigureOut">
              <a:rPr lang="en-US" smtClean="0"/>
              <a:t>1/10/2019</a:t>
            </a:fld>
            <a:endParaRPr lang="en-US" dirty="0"/>
          </a:p>
        </p:txBody>
      </p:sp>
    </p:spTree>
    <p:extLst>
      <p:ext uri="{BB962C8B-B14F-4D97-AF65-F5344CB8AC3E}">
        <p14:creationId xmlns:p14="http://schemas.microsoft.com/office/powerpoint/2010/main" val="365849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1800" b="1">
                <a:solidFill>
                  <a:schemeClr val="accent1">
                    <a:lumMod val="75000"/>
                  </a:schemeClr>
                </a:solidFill>
                <a:latin typeface="+mj-lt"/>
                <a:ea typeface="+mj-ea"/>
                <a:cs typeface="+mj-cs"/>
              </a:defRPr>
            </a:lvl1pPr>
            <a:lvl2pPr>
              <a:buNone/>
              <a:defRPr sz="1500" b="1"/>
            </a:lvl2pPr>
            <a:lvl3pPr>
              <a:buNone/>
              <a:defRPr sz="1350" b="1"/>
            </a:lvl3pPr>
            <a:lvl4pPr>
              <a:buNone/>
              <a:defRPr sz="1200" b="1"/>
            </a:lvl4pPr>
            <a:lvl5pPr>
              <a:buNone/>
              <a:defRPr sz="1200" b="1"/>
            </a:lvl5pPr>
          </a:lstStyle>
          <a:p>
            <a:pPr lvl="0" eaLnBrk="1" latinLnBrk="0" hangingPunct="1"/>
            <a:r>
              <a:rPr kumimoji="0" lang="en-US" smtClean="0"/>
              <a:t>Edit Master text styles</a:t>
            </a:r>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1800" b="1">
                <a:solidFill>
                  <a:schemeClr val="accent1">
                    <a:lumMod val="75000"/>
                  </a:schemeClr>
                </a:solidFill>
                <a:latin typeface="+mj-lt"/>
                <a:ea typeface="+mj-ea"/>
                <a:cs typeface="+mj-cs"/>
              </a:defRPr>
            </a:lvl1pPr>
            <a:lvl2pPr>
              <a:buNone/>
              <a:defRPr sz="1500" b="1"/>
            </a:lvl2pPr>
            <a:lvl3pPr>
              <a:buNone/>
              <a:defRPr sz="1350" b="1"/>
            </a:lvl3pPr>
            <a:lvl4pPr>
              <a:buNone/>
              <a:defRPr sz="1200" b="1"/>
            </a:lvl4pPr>
            <a:lvl5pPr>
              <a:buNone/>
              <a:defRPr sz="1200" b="1"/>
            </a:lvl5pPr>
          </a:lstStyle>
          <a:p>
            <a:pPr lvl="0" eaLnBrk="1" latinLnBrk="0" hangingPunct="1"/>
            <a:r>
              <a:rPr kumimoji="0" lang="en-US" smtClean="0"/>
              <a:t>Edit Master text styles</a:t>
            </a:r>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dirty="0"/>
          </a:p>
        </p:txBody>
      </p:sp>
      <p:sp>
        <p:nvSpPr>
          <p:cNvPr id="8" name="Footer Placeholder 7"/>
          <p:cNvSpPr>
            <a:spLocks noGrp="1"/>
          </p:cNvSpPr>
          <p:nvPr>
            <p:ph type="ftr" sz="quarter" idx="11"/>
          </p:nvPr>
        </p:nvSpPr>
        <p:spPr/>
        <p:txBody>
          <a:bodyPr/>
          <a:lstStyle/>
          <a:p>
            <a:r>
              <a:rPr lang="en-US" dirty="0" smtClean="0"/>
              <a:t>Add a footer</a:t>
            </a:r>
          </a:p>
        </p:txBody>
      </p:sp>
      <p:sp>
        <p:nvSpPr>
          <p:cNvPr id="7" name="Date Placeholder 6"/>
          <p:cNvSpPr>
            <a:spLocks noGrp="1"/>
          </p:cNvSpPr>
          <p:nvPr>
            <p:ph type="dt" sz="half" idx="10"/>
          </p:nvPr>
        </p:nvSpPr>
        <p:spPr/>
        <p:txBody>
          <a:bodyPr/>
          <a:lstStyle/>
          <a:p>
            <a:fld id="{349BF3EA-1A78-4F07-BDC0-C8A1BD461199}" type="datetimeFigureOut">
              <a:rPr lang="en-US" smtClean="0"/>
              <a:t>1/10/2019</a:t>
            </a:fld>
            <a:endParaRPr lang="en-US" dirty="0"/>
          </a:p>
        </p:txBody>
      </p:sp>
    </p:spTree>
    <p:extLst>
      <p:ext uri="{BB962C8B-B14F-4D97-AF65-F5344CB8AC3E}">
        <p14:creationId xmlns:p14="http://schemas.microsoft.com/office/powerpoint/2010/main" val="911274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dirty="0"/>
          </a:p>
        </p:txBody>
      </p:sp>
      <p:sp>
        <p:nvSpPr>
          <p:cNvPr id="4" name="Footer Placeholder 3"/>
          <p:cNvSpPr>
            <a:spLocks noGrp="1"/>
          </p:cNvSpPr>
          <p:nvPr>
            <p:ph type="ftr" sz="quarter" idx="11"/>
          </p:nvPr>
        </p:nvSpPr>
        <p:spPr/>
        <p:txBody>
          <a:bodyPr/>
          <a:lstStyle/>
          <a:p>
            <a:r>
              <a:rPr lang="en-US" dirty="0" smtClean="0"/>
              <a:t>Add a footer</a:t>
            </a:r>
          </a:p>
        </p:txBody>
      </p:sp>
      <p:sp>
        <p:nvSpPr>
          <p:cNvPr id="3" name="Date Placeholder 2"/>
          <p:cNvSpPr>
            <a:spLocks noGrp="1"/>
          </p:cNvSpPr>
          <p:nvPr>
            <p:ph type="dt" sz="half" idx="10"/>
          </p:nvPr>
        </p:nvSpPr>
        <p:spPr/>
        <p:txBody>
          <a:bodyPr/>
          <a:lstStyle/>
          <a:p>
            <a:fld id="{349BF3EA-1A78-4F07-BDC0-C8A1BD461199}" type="datetimeFigureOut">
              <a:rPr lang="en-US" smtClean="0"/>
              <a:t>1/10/2019</a:t>
            </a:fld>
            <a:endParaRPr lang="en-US" dirty="0"/>
          </a:p>
        </p:txBody>
      </p:sp>
    </p:spTree>
    <p:extLst>
      <p:ext uri="{BB962C8B-B14F-4D97-AF65-F5344CB8AC3E}">
        <p14:creationId xmlns:p14="http://schemas.microsoft.com/office/powerpoint/2010/main" val="161307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dirty="0"/>
          </a:p>
        </p:txBody>
      </p:sp>
      <p:sp>
        <p:nvSpPr>
          <p:cNvPr id="3" name="Footer Placeholder 2"/>
          <p:cNvSpPr>
            <a:spLocks noGrp="1"/>
          </p:cNvSpPr>
          <p:nvPr>
            <p:ph type="ftr" sz="quarter" idx="11"/>
          </p:nvPr>
        </p:nvSpPr>
        <p:spPr/>
        <p:txBody>
          <a:bodyPr/>
          <a:lstStyle/>
          <a:p>
            <a:r>
              <a:rPr lang="en-US" dirty="0" smtClean="0"/>
              <a:t>Add a footer</a:t>
            </a:r>
          </a:p>
        </p:txBody>
      </p:sp>
      <p:sp>
        <p:nvSpPr>
          <p:cNvPr id="2" name="Date Placeholder 1"/>
          <p:cNvSpPr>
            <a:spLocks noGrp="1"/>
          </p:cNvSpPr>
          <p:nvPr>
            <p:ph type="dt" sz="half" idx="10"/>
          </p:nvPr>
        </p:nvSpPr>
        <p:spPr/>
        <p:txBody>
          <a:bodyPr/>
          <a:lstStyle/>
          <a:p>
            <a:fld id="{349BF3EA-1A78-4F07-BDC0-C8A1BD461199}" type="datetimeFigureOut">
              <a:rPr lang="en-US" smtClean="0"/>
              <a:t>1/10/2019</a:t>
            </a:fld>
            <a:endParaRPr lang="en-US" dirty="0"/>
          </a:p>
        </p:txBody>
      </p:sp>
    </p:spTree>
    <p:extLst>
      <p:ext uri="{BB962C8B-B14F-4D97-AF65-F5344CB8AC3E}">
        <p14:creationId xmlns:p14="http://schemas.microsoft.com/office/powerpoint/2010/main" val="711557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2" name="Title 1"/>
          <p:cNvSpPr>
            <a:spLocks noGrp="1"/>
          </p:cNvSpPr>
          <p:nvPr>
            <p:ph type="title"/>
          </p:nvPr>
        </p:nvSpPr>
        <p:spPr>
          <a:xfrm>
            <a:off x="914400" y="273050"/>
            <a:ext cx="7772400" cy="1143000"/>
          </a:xfrm>
        </p:spPr>
        <p:txBody>
          <a:bodyPr anchor="b" anchorCtr="0"/>
          <a:lstStyle>
            <a:lvl1pPr algn="l">
              <a:buNone/>
              <a:defRPr sz="3000" b="0"/>
            </a:lvl1pPr>
          </a:lstStyle>
          <a:p>
            <a:r>
              <a:rPr kumimoji="0" lang="en-US" smtClean="0"/>
              <a:t>Click to edit Master title style</a:t>
            </a:r>
            <a:endParaRPr kumimoji="0" lang="en-US" dirty="0"/>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350"/>
            </a:lvl1pPr>
            <a:lvl2pPr>
              <a:buNone/>
              <a:defRPr sz="900"/>
            </a:lvl2pPr>
            <a:lvl3pPr>
              <a:buNone/>
              <a:defRPr sz="750"/>
            </a:lvl3pPr>
            <a:lvl4pPr>
              <a:buNone/>
              <a:defRPr sz="675"/>
            </a:lvl4pPr>
            <a:lvl5pPr>
              <a:buNone/>
              <a:defRPr sz="675"/>
            </a:lvl5pPr>
          </a:lstStyle>
          <a:p>
            <a:pPr lvl="0" eaLnBrk="1" latinLnBrk="0" hangingPunct="1"/>
            <a:r>
              <a:rPr kumimoji="0" lang="en-US" smtClean="0"/>
              <a:t>Edit Master text styles</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
        <p:nvSpPr>
          <p:cNvPr id="6" name="Footer Placeholder 5"/>
          <p:cNvSpPr>
            <a:spLocks noGrp="1"/>
          </p:cNvSpPr>
          <p:nvPr>
            <p:ph type="ftr" sz="quarter" idx="11"/>
          </p:nvPr>
        </p:nvSpPr>
        <p:spPr/>
        <p:txBody>
          <a:bodyPr/>
          <a:lstStyle/>
          <a:p>
            <a:r>
              <a:rPr lang="en-US" dirty="0" smtClean="0"/>
              <a:t>Add a footer</a:t>
            </a:r>
          </a:p>
        </p:txBody>
      </p:sp>
      <p:sp>
        <p:nvSpPr>
          <p:cNvPr id="5" name="Date Placeholder 4"/>
          <p:cNvSpPr>
            <a:spLocks noGrp="1"/>
          </p:cNvSpPr>
          <p:nvPr>
            <p:ph type="dt" sz="half" idx="10"/>
          </p:nvPr>
        </p:nvSpPr>
        <p:spPr/>
        <p:txBody>
          <a:bodyPr/>
          <a:lstStyle/>
          <a:p>
            <a:fld id="{349BF3EA-1A78-4F07-BDC0-C8A1BD461199}" type="datetimeFigureOut">
              <a:rPr lang="en-US" smtClean="0"/>
              <a:t>1/10/2019</a:t>
            </a:fld>
            <a:endParaRPr lang="en-US" dirty="0"/>
          </a:p>
        </p:txBody>
      </p:sp>
    </p:spTree>
    <p:extLst>
      <p:ext uri="{BB962C8B-B14F-4D97-AF65-F5344CB8AC3E}">
        <p14:creationId xmlns:p14="http://schemas.microsoft.com/office/powerpoint/2010/main" val="3566269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flipV="1">
            <a:off x="68307" y="4683555"/>
            <a:ext cx="9006840" cy="91440"/>
          </a:xfrm>
          <a:prstGeom prst="rect">
            <a:avLst/>
          </a:prstGeom>
          <a:solidFill>
            <a:schemeClr val="accent1">
              <a:lumMod val="75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12" name="Rectangle 11"/>
          <p:cNvSpPr/>
          <p:nvPr/>
        </p:nvSpPr>
        <p:spPr>
          <a:xfrm>
            <a:off x="68509" y="4650476"/>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13" name="Rectangle 12"/>
          <p:cNvSpPr/>
          <p:nvPr/>
        </p:nvSpPr>
        <p:spPr>
          <a:xfrm>
            <a:off x="68511" y="4773226"/>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2" name="Title 1"/>
          <p:cNvSpPr>
            <a:spLocks noGrp="1"/>
          </p:cNvSpPr>
          <p:nvPr>
            <p:ph type="title"/>
          </p:nvPr>
        </p:nvSpPr>
        <p:spPr>
          <a:xfrm>
            <a:off x="914400" y="4900550"/>
            <a:ext cx="7315200" cy="522288"/>
          </a:xfrm>
        </p:spPr>
        <p:txBody>
          <a:bodyPr anchor="ctr">
            <a:noAutofit/>
          </a:bodyPr>
          <a:lstStyle>
            <a:lvl1pPr algn="l">
              <a:buNone/>
              <a:defRPr sz="2100" b="0"/>
            </a:lvl1pPr>
          </a:lstStyle>
          <a:p>
            <a:r>
              <a:rPr kumimoji="0" lang="en-US" smtClean="0"/>
              <a:t>Click to edit Master title style</a:t>
            </a:r>
            <a:endParaRPr kumimoji="0" lang="en-US" dirty="0"/>
          </a:p>
        </p:txBody>
      </p:sp>
      <p:sp>
        <p:nvSpPr>
          <p:cNvPr id="3" name="Picture Placeholder 2" descr="An empty placeholder to add an image. Click on the placeholder and select the image that you wish to add"/>
          <p:cNvSpPr>
            <a:spLocks noGrp="1"/>
          </p:cNvSpPr>
          <p:nvPr>
            <p:ph type="pic" idx="1"/>
          </p:nvPr>
        </p:nvSpPr>
        <p:spPr>
          <a:xfrm>
            <a:off x="68309" y="66677"/>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24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200"/>
            </a:lvl1pPr>
            <a:lvl2pPr>
              <a:defRPr sz="900"/>
            </a:lvl2pPr>
            <a:lvl3pPr>
              <a:defRPr sz="750"/>
            </a:lvl3pPr>
            <a:lvl4pPr>
              <a:defRPr sz="675"/>
            </a:lvl4pPr>
            <a:lvl5pPr>
              <a:defRPr sz="675"/>
            </a:lvl5pPr>
          </a:lstStyle>
          <a:p>
            <a:pPr lvl="0" eaLnBrk="1" latinLnBrk="0" hangingPunct="1"/>
            <a:r>
              <a:rPr kumimoji="0" lang="en-US" smtClean="0"/>
              <a:t>Edit Master text styles</a:t>
            </a:r>
          </a:p>
        </p:txBody>
      </p:sp>
      <p:sp>
        <p:nvSpPr>
          <p:cNvPr id="7" name="Slide Number Placeholder 6"/>
          <p:cNvSpPr>
            <a:spLocks noGrp="1"/>
          </p:cNvSpPr>
          <p:nvPr>
            <p:ph type="sldNum" sz="quarter" idx="12"/>
          </p:nvPr>
        </p:nvSpPr>
        <p:spPr>
          <a:xfrm>
            <a:off x="146304" y="6208776"/>
            <a:ext cx="457200" cy="457200"/>
          </a:xfrm>
        </p:spPr>
        <p:txBody>
          <a:bodyPr/>
          <a:lstStyle/>
          <a:p>
            <a:fld id="{401CF334-2D5C-4859-84A6-CA7E6E43FAEB}" type="slidenum">
              <a:rPr lang="en-US" smtClean="0"/>
              <a:t>‹#›</a:t>
            </a:fld>
            <a:endParaRPr lang="en-US" dirty="0"/>
          </a:p>
        </p:txBody>
      </p:sp>
      <p:sp>
        <p:nvSpPr>
          <p:cNvPr id="6" name="Footer Placeholder 5"/>
          <p:cNvSpPr>
            <a:spLocks noGrp="1"/>
          </p:cNvSpPr>
          <p:nvPr>
            <p:ph type="ftr" sz="quarter" idx="11"/>
          </p:nvPr>
        </p:nvSpPr>
        <p:spPr>
          <a:xfrm>
            <a:off x="914400" y="6172200"/>
            <a:ext cx="3886200" cy="457200"/>
          </a:xfrm>
        </p:spPr>
        <p:txBody>
          <a:bodyPr/>
          <a:lstStyle/>
          <a:p>
            <a:r>
              <a:rPr lang="en-US" dirty="0" smtClean="0"/>
              <a:t>Add a footer</a:t>
            </a:r>
          </a:p>
        </p:txBody>
      </p:sp>
      <p:sp>
        <p:nvSpPr>
          <p:cNvPr id="5" name="Date Placeholder 4"/>
          <p:cNvSpPr>
            <a:spLocks noGrp="1"/>
          </p:cNvSpPr>
          <p:nvPr>
            <p:ph type="dt" sz="half" idx="10"/>
          </p:nvPr>
        </p:nvSpPr>
        <p:spPr/>
        <p:txBody>
          <a:bodyPr/>
          <a:lstStyle/>
          <a:p>
            <a:fld id="{349BF3EA-1A78-4F07-BDC0-C8A1BD461199}" type="datetimeFigureOut">
              <a:rPr lang="en-US" smtClean="0"/>
              <a:t>1/10/2019</a:t>
            </a:fld>
            <a:endParaRPr lang="en-US" dirty="0"/>
          </a:p>
        </p:txBody>
      </p:sp>
    </p:spTree>
    <p:extLst>
      <p:ext uri="{BB962C8B-B14F-4D97-AF65-F5344CB8AC3E}">
        <p14:creationId xmlns:p14="http://schemas.microsoft.com/office/powerpoint/2010/main" val="372657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3">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dirty="0"/>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dirty="0"/>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smtClean="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lumMod val="75000"/>
            </a:schemeClr>
          </a:solidFill>
        </p:spPr>
        <p:txBody>
          <a:bodyPr wrap="none" lIns="0" tIns="0" rIns="0" bIns="0" anchor="ctr" anchorCtr="1">
            <a:noAutofit/>
          </a:bodyPr>
          <a:lstStyle>
            <a:lvl1pPr algn="ctr" eaLnBrk="1" latinLnBrk="0" hangingPunct="1">
              <a:defRPr kumimoji="0" sz="1050">
                <a:solidFill>
                  <a:srgbClr val="FFFFFF"/>
                </a:solidFill>
                <a:latin typeface="+mj-lt"/>
                <a:ea typeface="+mj-ea"/>
                <a:cs typeface="+mj-cs"/>
              </a:defRPr>
            </a:lvl1pPr>
          </a:lstStyle>
          <a:p>
            <a:fld id="{401CF334-2D5C-4859-84A6-CA7E6E43FAEB}" type="slidenum">
              <a:rPr lang="en-US" smtClean="0"/>
              <a:t>‹#›</a:t>
            </a:fld>
            <a:endParaRPr lang="en-US"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050">
                <a:solidFill>
                  <a:schemeClr val="tx2"/>
                </a:solidFill>
              </a:defRPr>
            </a:lvl1pPr>
          </a:lstStyle>
          <a:p>
            <a:r>
              <a:rPr lang="en-US" dirty="0" smtClean="0"/>
              <a:t>Add a footer</a:t>
            </a:r>
            <a:endParaRPr lang="en-US" dirty="0"/>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050">
                <a:solidFill>
                  <a:schemeClr val="tx2"/>
                </a:solidFill>
              </a:defRPr>
            </a:lvl1pPr>
          </a:lstStyle>
          <a:p>
            <a:fld id="{349BF3EA-1A78-4F07-BDC0-C8A1BD461199}" type="datetimeFigureOut">
              <a:rPr lang="en-US" smtClean="0"/>
              <a:t>1/10/2019</a:t>
            </a:fld>
            <a:endParaRPr lang="en-US" dirty="0"/>
          </a:p>
        </p:txBody>
      </p:sp>
    </p:spTree>
    <p:extLst>
      <p:ext uri="{BB962C8B-B14F-4D97-AF65-F5344CB8AC3E}">
        <p14:creationId xmlns:p14="http://schemas.microsoft.com/office/powerpoint/2010/main" val="393097078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700" r:id="rId12"/>
    <p:sldLayoutId id="2147483701" r:id="rId13"/>
    <p:sldLayoutId id="2147483702"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rtl="0" eaLnBrk="1" latinLnBrk="0" hangingPunct="1">
        <a:spcBef>
          <a:spcPct val="0"/>
        </a:spcBef>
        <a:buNone/>
        <a:defRPr kumimoji="0" sz="3000" kern="1200">
          <a:solidFill>
            <a:schemeClr val="tx2"/>
          </a:solidFill>
          <a:latin typeface="+mj-lt"/>
          <a:ea typeface="+mj-ea"/>
          <a:cs typeface="+mj-cs"/>
        </a:defRPr>
      </a:lvl1pPr>
    </p:titleStyle>
    <p:bodyStyle>
      <a:lvl1pPr marL="205740" indent="-205740" algn="l" rtl="0" eaLnBrk="1" latinLnBrk="0" hangingPunct="1">
        <a:spcBef>
          <a:spcPts val="435"/>
        </a:spcBef>
        <a:buClr>
          <a:schemeClr val="accent1">
            <a:lumMod val="75000"/>
          </a:schemeClr>
        </a:buClr>
        <a:buSzPct val="85000"/>
        <a:buFont typeface="Wingdings 2"/>
        <a:buChar char=""/>
        <a:defRPr kumimoji="0" sz="1950" kern="1200">
          <a:solidFill>
            <a:schemeClr val="tx1"/>
          </a:solidFill>
          <a:latin typeface="+mn-lt"/>
          <a:ea typeface="+mn-ea"/>
          <a:cs typeface="+mn-cs"/>
        </a:defRPr>
      </a:lvl1pPr>
      <a:lvl2pPr marL="411480" indent="-171450" algn="l" rtl="0" eaLnBrk="1" latinLnBrk="0" hangingPunct="1">
        <a:spcBef>
          <a:spcPts val="278"/>
        </a:spcBef>
        <a:buClr>
          <a:schemeClr val="accent2">
            <a:lumMod val="75000"/>
          </a:schemeClr>
        </a:buClr>
        <a:buSzPct val="85000"/>
        <a:buFont typeface="Wingdings 2"/>
        <a:buChar char=""/>
        <a:defRPr kumimoji="0" sz="1800" kern="1200">
          <a:solidFill>
            <a:schemeClr val="tx1"/>
          </a:solidFill>
          <a:latin typeface="+mn-lt"/>
          <a:ea typeface="+mn-ea"/>
          <a:cs typeface="+mn-cs"/>
        </a:defRPr>
      </a:lvl2pPr>
      <a:lvl3pPr marL="617220" indent="-171450" algn="l" rtl="0" eaLnBrk="1" latinLnBrk="0" hangingPunct="1">
        <a:spcBef>
          <a:spcPts val="278"/>
        </a:spcBef>
        <a:buClr>
          <a:schemeClr val="accent1">
            <a:lumMod val="60000"/>
            <a:lumOff val="40000"/>
          </a:schemeClr>
        </a:buClr>
        <a:buSzPct val="85000"/>
        <a:buFont typeface="Wingdings 2"/>
        <a:buChar char=""/>
        <a:defRPr kumimoji="0" sz="1500" kern="1200">
          <a:solidFill>
            <a:schemeClr val="tx1"/>
          </a:solidFill>
          <a:latin typeface="+mn-lt"/>
          <a:ea typeface="+mn-ea"/>
          <a:cs typeface="+mn-cs"/>
        </a:defRPr>
      </a:lvl3pPr>
      <a:lvl4pPr marL="822960" indent="-171450" algn="l" rtl="0" eaLnBrk="1" latinLnBrk="0" hangingPunct="1">
        <a:spcBef>
          <a:spcPts val="278"/>
        </a:spcBef>
        <a:buClr>
          <a:schemeClr val="accent3"/>
        </a:buClr>
        <a:buSzPct val="80000"/>
        <a:buFont typeface="Wingdings 2"/>
        <a:buChar char=""/>
        <a:defRPr kumimoji="0" sz="1500" kern="1200">
          <a:solidFill>
            <a:schemeClr val="tx1"/>
          </a:solidFill>
          <a:latin typeface="+mn-lt"/>
          <a:ea typeface="+mn-ea"/>
          <a:cs typeface="+mn-cs"/>
        </a:defRPr>
      </a:lvl4pPr>
      <a:lvl5pPr marL="1028700" indent="-171450" algn="l" rtl="0" eaLnBrk="1" latinLnBrk="0" hangingPunct="1">
        <a:spcBef>
          <a:spcPts val="278"/>
        </a:spcBef>
        <a:buClr>
          <a:schemeClr val="accent3">
            <a:lumMod val="75000"/>
          </a:schemeClr>
        </a:buClr>
        <a:buFontTx/>
        <a:buChar char="o"/>
        <a:defRPr kumimoji="0" sz="1500" kern="1200">
          <a:solidFill>
            <a:schemeClr val="tx1"/>
          </a:solidFill>
          <a:latin typeface="+mn-lt"/>
          <a:ea typeface="+mn-ea"/>
          <a:cs typeface="+mn-cs"/>
        </a:defRPr>
      </a:lvl5pPr>
      <a:lvl6pPr marL="1234440" indent="-171450" algn="l" rtl="0" eaLnBrk="1" latinLnBrk="0" hangingPunct="1">
        <a:spcBef>
          <a:spcPts val="278"/>
        </a:spcBef>
        <a:buClr>
          <a:schemeClr val="accent3"/>
        </a:buClr>
        <a:buChar char="•"/>
        <a:defRPr kumimoji="0" sz="1350" kern="1200" baseline="0">
          <a:solidFill>
            <a:schemeClr val="tx1"/>
          </a:solidFill>
          <a:latin typeface="+mn-lt"/>
          <a:ea typeface="+mn-ea"/>
          <a:cs typeface="+mn-cs"/>
        </a:defRPr>
      </a:lvl6pPr>
      <a:lvl7pPr marL="1440180" indent="-171450" algn="l" rtl="0" eaLnBrk="1" latinLnBrk="0" hangingPunct="1">
        <a:spcBef>
          <a:spcPts val="278"/>
        </a:spcBef>
        <a:buClr>
          <a:schemeClr val="accent2"/>
        </a:buClr>
        <a:buChar char="•"/>
        <a:defRPr kumimoji="0" sz="1350" kern="1200">
          <a:solidFill>
            <a:schemeClr val="tx1"/>
          </a:solidFill>
          <a:latin typeface="+mn-lt"/>
          <a:ea typeface="+mn-ea"/>
          <a:cs typeface="+mn-cs"/>
        </a:defRPr>
      </a:lvl7pPr>
      <a:lvl8pPr marL="1645920" indent="-171450" algn="l" rtl="0" eaLnBrk="1" latinLnBrk="0" hangingPunct="1">
        <a:spcBef>
          <a:spcPts val="278"/>
        </a:spcBef>
        <a:buClr>
          <a:schemeClr val="accent1">
            <a:lumMod val="75000"/>
          </a:schemeClr>
        </a:buClr>
        <a:buChar char="•"/>
        <a:defRPr kumimoji="0" sz="1350" kern="1200">
          <a:solidFill>
            <a:schemeClr val="tx1"/>
          </a:solidFill>
          <a:latin typeface="+mn-lt"/>
          <a:ea typeface="+mn-ea"/>
          <a:cs typeface="+mn-cs"/>
        </a:defRPr>
      </a:lvl8pPr>
      <a:lvl9pPr marL="1894523" indent="-214313" algn="l" rtl="0" eaLnBrk="1" latinLnBrk="0" hangingPunct="1">
        <a:spcBef>
          <a:spcPts val="278"/>
        </a:spcBef>
        <a:buClr>
          <a:schemeClr val="accent3">
            <a:lumMod val="50000"/>
          </a:schemeClr>
        </a:buClr>
        <a:buFont typeface="Arial" panose="020B0604020202020204" pitchFamily="34" charset="0"/>
        <a:buChar char="•"/>
        <a:defRPr kumimoji="0" sz="135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slide" Target="slide17.xml"/><Relationship Id="rId13" Type="http://schemas.openxmlformats.org/officeDocument/2006/relationships/slide" Target="slide22.xml"/><Relationship Id="rId3" Type="http://schemas.openxmlformats.org/officeDocument/2006/relationships/slide" Target="slide12.xml"/><Relationship Id="rId7" Type="http://schemas.openxmlformats.org/officeDocument/2006/relationships/slide" Target="slide16.xml"/><Relationship Id="rId12" Type="http://schemas.openxmlformats.org/officeDocument/2006/relationships/slide" Target="slide21.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slide" Target="slide15.xml"/><Relationship Id="rId11" Type="http://schemas.openxmlformats.org/officeDocument/2006/relationships/slide" Target="slide20.xml"/><Relationship Id="rId5" Type="http://schemas.openxmlformats.org/officeDocument/2006/relationships/slide" Target="slide14.xml"/><Relationship Id="rId10" Type="http://schemas.openxmlformats.org/officeDocument/2006/relationships/slide" Target="slide19.xml"/><Relationship Id="rId4" Type="http://schemas.openxmlformats.org/officeDocument/2006/relationships/slide" Target="slide13.xml"/><Relationship Id="rId9" Type="http://schemas.openxmlformats.org/officeDocument/2006/relationships/slide" Target="slide18.xml"/><Relationship Id="rId14" Type="http://schemas.openxmlformats.org/officeDocument/2006/relationships/slide" Target="slide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cX5Wz9fElJk"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0.tmp"/></Relationships>
</file>

<file path=ppt/slides/_rels/slide24.xml.rels><?xml version="1.0" encoding="UTF-8" standalone="yes"?>
<Relationships xmlns="http://schemas.openxmlformats.org/package/2006/relationships"><Relationship Id="rId3" Type="http://schemas.openxmlformats.org/officeDocument/2006/relationships/hyperlink" Target="https://wfto.com/fair-trade/definition-fair-trade"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1.tmp"/></Relationships>
</file>

<file path=ppt/slides/_rels/slide25.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www.marketingmag.ca/brands/the-10-most-reputable-brands-in-canada-174142"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video" Target="https://www.youtube.com/embed/8Q2WnCkBTw0" TargetMode="Externa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hyperlink" Target="https://youtu.be/fx2E5yM9kvw"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tm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348064" y="1015291"/>
            <a:ext cx="4256439" cy="1470025"/>
          </a:xfrm>
        </p:spPr>
        <p:txBody>
          <a:bodyPr/>
          <a:lstStyle/>
          <a:p>
            <a:r>
              <a:rPr lang="en-US" dirty="0" smtClean="0"/>
              <a:t>Contemporary Marketing</a:t>
            </a:r>
            <a:endParaRPr lang="en-US" dirty="0"/>
          </a:p>
        </p:txBody>
      </p:sp>
      <p:pic>
        <p:nvPicPr>
          <p:cNvPr id="5" name="Picture 2" descr="Front Cover: Think Marketing Third Edition by Tuckwell and Jaffey."/>
          <p:cNvPicPr>
            <a:picLocks noChangeAspect="1" noChangeArrowheads="1"/>
          </p:cNvPicPr>
          <p:nvPr/>
        </p:nvPicPr>
        <p:blipFill>
          <a:blip r:embed="rId3" cstate="print"/>
          <a:srcRect/>
          <a:stretch>
            <a:fillRect/>
          </a:stretch>
        </p:blipFill>
        <p:spPr bwMode="auto">
          <a:xfrm>
            <a:off x="781612" y="1332369"/>
            <a:ext cx="3749040" cy="4941915"/>
          </a:xfrm>
          <a:prstGeom prst="rect">
            <a:avLst/>
          </a:prstGeom>
          <a:noFill/>
        </p:spPr>
      </p:pic>
    </p:spTree>
    <p:extLst>
      <p:ext uri="{BB962C8B-B14F-4D97-AF65-F5344CB8AC3E}">
        <p14:creationId xmlns:p14="http://schemas.microsoft.com/office/powerpoint/2010/main" val="1566073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Flashcards!</a:t>
            </a:r>
            <a:endParaRPr lang="en-US"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6810" y="1843513"/>
            <a:ext cx="6830378" cy="3505689"/>
          </a:xfrm>
          <a:prstGeom prst="rect">
            <a:avLst/>
          </a:prstGeom>
        </p:spPr>
      </p:pic>
    </p:spTree>
    <p:extLst>
      <p:ext uri="{BB962C8B-B14F-4D97-AF65-F5344CB8AC3E}">
        <p14:creationId xmlns:p14="http://schemas.microsoft.com/office/powerpoint/2010/main" val="24966189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Concepts Review</a:t>
            </a:r>
            <a:endParaRPr lang="en-US" dirty="0"/>
          </a:p>
        </p:txBody>
      </p:sp>
      <p:sp>
        <p:nvSpPr>
          <p:cNvPr id="5" name="Content Placeholder 4"/>
          <p:cNvSpPr>
            <a:spLocks noGrp="1"/>
          </p:cNvSpPr>
          <p:nvPr>
            <p:ph sz="quarter" idx="1"/>
          </p:nvPr>
        </p:nvSpPr>
        <p:spPr>
          <a:xfrm>
            <a:off x="914400" y="1733550"/>
            <a:ext cx="3771900" cy="4572000"/>
          </a:xfrm>
        </p:spPr>
        <p:txBody>
          <a:bodyPr>
            <a:normAutofit/>
          </a:bodyPr>
          <a:lstStyle/>
          <a:p>
            <a:r>
              <a:rPr lang="en-US" sz="2800" dirty="0">
                <a:hlinkClick r:id="rId3" action="ppaction://hlinksldjump"/>
              </a:rPr>
              <a:t>Marketing Definition</a:t>
            </a:r>
            <a:endParaRPr lang="en-US" sz="2800" dirty="0"/>
          </a:p>
          <a:p>
            <a:r>
              <a:rPr lang="en-US" sz="2800" dirty="0">
                <a:hlinkClick r:id="rId4" action="ppaction://hlinksldjump"/>
              </a:rPr>
              <a:t>Marketing Process</a:t>
            </a:r>
            <a:endParaRPr lang="en-US" sz="2800" dirty="0"/>
          </a:p>
          <a:p>
            <a:r>
              <a:rPr lang="en-US" sz="2800" dirty="0">
                <a:hlinkClick r:id="rId5" action="ppaction://hlinksldjump"/>
              </a:rPr>
              <a:t>Target Market</a:t>
            </a:r>
            <a:endParaRPr lang="en-US" sz="2800" dirty="0"/>
          </a:p>
          <a:p>
            <a:r>
              <a:rPr lang="en-US" sz="2800" dirty="0" smtClean="0">
                <a:hlinkClick r:id="rId6" action="ppaction://hlinksldjump"/>
              </a:rPr>
              <a:t>Marketing Mix</a:t>
            </a:r>
            <a:endParaRPr lang="en-US" sz="2800" dirty="0" smtClean="0"/>
          </a:p>
          <a:p>
            <a:r>
              <a:rPr lang="en-US" sz="2800" dirty="0" smtClean="0">
                <a:hlinkClick r:id="rId7" action="ppaction://hlinksldjump"/>
              </a:rPr>
              <a:t>Product Strategy</a:t>
            </a:r>
            <a:endParaRPr lang="en-US" sz="2800" dirty="0" smtClean="0"/>
          </a:p>
          <a:p>
            <a:r>
              <a:rPr lang="en-US" sz="2800" dirty="0" smtClean="0">
                <a:hlinkClick r:id="rId8" action="ppaction://hlinksldjump"/>
              </a:rPr>
              <a:t>Price Strategy</a:t>
            </a:r>
            <a:endParaRPr lang="en-US" sz="2800" dirty="0" smtClean="0"/>
          </a:p>
          <a:p>
            <a:r>
              <a:rPr lang="en-US" sz="2800" dirty="0">
                <a:hlinkClick r:id="rId9" action="ppaction://hlinksldjump"/>
              </a:rPr>
              <a:t>Distribution (Place) Strategy</a:t>
            </a:r>
            <a:endParaRPr lang="en-US" sz="2800" dirty="0"/>
          </a:p>
          <a:p>
            <a:pPr marL="0" indent="0">
              <a:buNone/>
            </a:pPr>
            <a:endParaRPr lang="en-US" sz="3200" dirty="0"/>
          </a:p>
          <a:p>
            <a:pPr marL="0" indent="0">
              <a:buNone/>
            </a:pPr>
            <a:endParaRPr lang="en-US" sz="3200" dirty="0"/>
          </a:p>
        </p:txBody>
      </p:sp>
      <p:sp>
        <p:nvSpPr>
          <p:cNvPr id="6" name="Content Placeholder 5"/>
          <p:cNvSpPr>
            <a:spLocks noGrp="1"/>
          </p:cNvSpPr>
          <p:nvPr>
            <p:ph sz="quarter" idx="2"/>
          </p:nvPr>
        </p:nvSpPr>
        <p:spPr>
          <a:xfrm>
            <a:off x="4933950" y="1733550"/>
            <a:ext cx="4057650" cy="4572000"/>
          </a:xfrm>
        </p:spPr>
        <p:txBody>
          <a:bodyPr>
            <a:noAutofit/>
          </a:bodyPr>
          <a:lstStyle/>
          <a:p>
            <a:r>
              <a:rPr lang="en-US" sz="2800" dirty="0" smtClean="0">
                <a:hlinkClick r:id="rId10" action="ppaction://hlinksldjump"/>
              </a:rPr>
              <a:t>Communications </a:t>
            </a:r>
            <a:r>
              <a:rPr lang="en-US" sz="2800" dirty="0">
                <a:hlinkClick r:id="rId10" action="ppaction://hlinksldjump"/>
              </a:rPr>
              <a:t>(Promotion) Strategy</a:t>
            </a:r>
            <a:endParaRPr lang="en-US" sz="2800" dirty="0"/>
          </a:p>
          <a:p>
            <a:r>
              <a:rPr lang="en-US" sz="2800" dirty="0">
                <a:hlinkClick r:id="rId11" action="ppaction://hlinksldjump"/>
              </a:rPr>
              <a:t>Maximizing Customer Value</a:t>
            </a:r>
            <a:endParaRPr lang="en-US" sz="2800" dirty="0"/>
          </a:p>
          <a:p>
            <a:r>
              <a:rPr lang="en-US" sz="2800" dirty="0">
                <a:hlinkClick r:id="rId12" action="ppaction://hlinksldjump"/>
              </a:rPr>
              <a:t>Customer Relationship Management</a:t>
            </a:r>
            <a:endParaRPr lang="en-US" sz="2800" dirty="0"/>
          </a:p>
          <a:p>
            <a:r>
              <a:rPr lang="en-US" sz="2800" dirty="0">
                <a:hlinkClick r:id="rId13" action="ppaction://hlinksldjump"/>
              </a:rPr>
              <a:t>Evaluating Marketing </a:t>
            </a:r>
            <a:r>
              <a:rPr lang="en-US" sz="2800" dirty="0" smtClean="0">
                <a:hlinkClick r:id="rId13" action="ppaction://hlinksldjump"/>
              </a:rPr>
              <a:t>Activity</a:t>
            </a:r>
            <a:endParaRPr lang="en-US" sz="2800" dirty="0"/>
          </a:p>
        </p:txBody>
      </p:sp>
      <p:sp>
        <p:nvSpPr>
          <p:cNvPr id="8" name="Title 3"/>
          <p:cNvSpPr txBox="1">
            <a:spLocks/>
          </p:cNvSpPr>
          <p:nvPr/>
        </p:nvSpPr>
        <p:spPr>
          <a:xfrm>
            <a:off x="1047750" y="5562600"/>
            <a:ext cx="7772400" cy="742950"/>
          </a:xfrm>
          <a:prstGeom prst="rect">
            <a:avLst/>
          </a:prstGeom>
        </p:spPr>
        <p:txBody>
          <a:bodyPr bIns="91440" anchor="b" anchorCtr="0">
            <a:normAutofit/>
          </a:bodyPr>
          <a:lstStyle>
            <a:lvl1pPr algn="l" rtl="0" eaLnBrk="1" latinLnBrk="0" hangingPunct="1">
              <a:spcBef>
                <a:spcPct val="0"/>
              </a:spcBef>
              <a:buNone/>
              <a:defRPr kumimoji="0" sz="3000" kern="1200">
                <a:solidFill>
                  <a:schemeClr val="tx2"/>
                </a:solidFill>
                <a:latin typeface="+mj-lt"/>
                <a:ea typeface="+mj-ea"/>
                <a:cs typeface="+mj-cs"/>
              </a:defRPr>
            </a:lvl1pPr>
          </a:lstStyle>
          <a:p>
            <a:r>
              <a:rPr lang="en-US" b="1" dirty="0" smtClean="0">
                <a:solidFill>
                  <a:schemeClr val="tx1"/>
                </a:solidFill>
                <a:hlinkClick r:id="rId14" action="ppaction://hlinksldjump"/>
              </a:rPr>
              <a:t>Ethical Considerations</a:t>
            </a:r>
            <a:endParaRPr lang="en-US" b="1" dirty="0">
              <a:solidFill>
                <a:schemeClr val="tx1"/>
              </a:solidFill>
            </a:endParaRPr>
          </a:p>
        </p:txBody>
      </p:sp>
    </p:spTree>
    <p:extLst>
      <p:ext uri="{BB962C8B-B14F-4D97-AF65-F5344CB8AC3E}">
        <p14:creationId xmlns:p14="http://schemas.microsoft.com/office/powerpoint/2010/main" val="1907695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Marketing </a:t>
            </a:r>
            <a:r>
              <a:rPr lang="en-US" dirty="0" smtClean="0"/>
              <a:t>Defined</a:t>
            </a:r>
            <a:endParaRPr lang="en-US" b="0" dirty="0"/>
          </a:p>
        </p:txBody>
      </p:sp>
      <p:sp>
        <p:nvSpPr>
          <p:cNvPr id="3" name="Content Placeholder 2"/>
          <p:cNvSpPr>
            <a:spLocks noGrp="1"/>
          </p:cNvSpPr>
          <p:nvPr>
            <p:ph idx="4294967295"/>
          </p:nvPr>
        </p:nvSpPr>
        <p:spPr>
          <a:xfrm>
            <a:off x="545691" y="1639529"/>
            <a:ext cx="7772400" cy="4572000"/>
          </a:xfrm>
        </p:spPr>
        <p:txBody>
          <a:bodyPr>
            <a:normAutofit/>
          </a:bodyPr>
          <a:lstStyle/>
          <a:p>
            <a:pPr marL="0" indent="0">
              <a:spcBef>
                <a:spcPct val="0"/>
              </a:spcBef>
              <a:spcAft>
                <a:spcPts val="3000"/>
              </a:spcAft>
              <a:buNone/>
            </a:pPr>
            <a:r>
              <a:rPr lang="en-US" altLang="en-US" sz="2800" dirty="0"/>
              <a:t>“The activity, </a:t>
            </a:r>
            <a:r>
              <a:rPr lang="en-US" altLang="en-US" sz="2800" dirty="0" smtClean="0"/>
              <a:t>set </a:t>
            </a:r>
            <a:r>
              <a:rPr lang="en-US" altLang="en-US" sz="2800" dirty="0"/>
              <a:t>of institutions, and processes for creating, communicating, delivering, and exchanging offerings that have value for customers, clients, partners, and society at large</a:t>
            </a:r>
            <a:r>
              <a:rPr lang="en-US" altLang="en-US" sz="2800" dirty="0" smtClean="0"/>
              <a:t>.”</a:t>
            </a:r>
          </a:p>
          <a:p>
            <a:pPr marL="0" indent="0">
              <a:spcBef>
                <a:spcPct val="0"/>
              </a:spcBef>
              <a:buNone/>
            </a:pPr>
            <a:r>
              <a:rPr lang="en-US" altLang="en-US" sz="2800" i="1" dirty="0" smtClean="0"/>
              <a:t>American </a:t>
            </a:r>
            <a:r>
              <a:rPr lang="en-US" altLang="en-US" sz="2800" i="1" dirty="0"/>
              <a:t>Marketing Association</a:t>
            </a:r>
          </a:p>
        </p:txBody>
      </p:sp>
    </p:spTree>
    <p:extLst>
      <p:ext uri="{BB962C8B-B14F-4D97-AF65-F5344CB8AC3E}">
        <p14:creationId xmlns:p14="http://schemas.microsoft.com/office/powerpoint/2010/main" val="287742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 y="0"/>
            <a:ext cx="9144000" cy="975935"/>
          </a:xfrm>
          <a:solidFill>
            <a:srgbClr val="38649C"/>
          </a:solidFill>
        </p:spPr>
        <p:txBody>
          <a:bodyPr bIns="91440" anchor="b" anchorCtr="0">
            <a:noAutofit/>
          </a:bodyPr>
          <a:lstStyle/>
          <a:p>
            <a:pPr algn="ctr"/>
            <a:r>
              <a:rPr lang="en-US" sz="3200" dirty="0">
                <a:solidFill>
                  <a:schemeClr val="bg1"/>
                </a:solidFill>
                <a:latin typeface="Liberation Sans"/>
                <a:cs typeface="Liberation Sans"/>
              </a:rPr>
              <a:t>Marketing </a:t>
            </a:r>
            <a:r>
              <a:rPr lang="en-US" sz="3200" dirty="0" smtClean="0">
                <a:solidFill>
                  <a:schemeClr val="bg1"/>
                </a:solidFill>
                <a:latin typeface="Liberation Sans"/>
                <a:cs typeface="Liberation Sans"/>
              </a:rPr>
              <a:t>Process</a:t>
            </a:r>
            <a:endParaRPr lang="en-US" sz="3200" dirty="0">
              <a:solidFill>
                <a:schemeClr val="bg1"/>
              </a:solidFill>
              <a:latin typeface="Liberation Sans"/>
              <a:cs typeface="Liberation Sans"/>
            </a:endParaRPr>
          </a:p>
        </p:txBody>
      </p:sp>
      <p:pic>
        <p:nvPicPr>
          <p:cNvPr id="8194" name="Picture 2" descr="Figure 1.12 Elements of the Marketing Process&#10;&#10;A diagram shows five elements of the marketing process.&#10;The elements shown are as follows:&#10;1. Assess customer needs&#10;   ◦ Market analysis&#10;   ◦ Consumer analysis&#10;2. Identify and select target market&#10;3. Develop marketing strategy&#10;   ◦ Product&#10;   ◦ Price&#10;   ◦ Distribution&#10;   ◦ Marketing Communications&#10;4. Develop Customer Relationship Strategy&#10;   ◦ Satisfaction and Loyalty&#10;   ◦ Customer Relationship Management&#10;   ◦ Partnerships&#10;5. Evaluation and Control&#10;   ◦ Marketing Activity Review&#10;   ◦ Financial Review"/>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521"/>
          <a:stretch/>
        </p:blipFill>
        <p:spPr bwMode="auto">
          <a:xfrm>
            <a:off x="609600" y="-9500"/>
            <a:ext cx="7581900" cy="686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8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dissolve">
                                      <p:cBhvr>
                                        <p:cTn id="7"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Target Market Identification and Selection</a:t>
            </a:r>
          </a:p>
        </p:txBody>
      </p:sp>
      <p:sp>
        <p:nvSpPr>
          <p:cNvPr id="3" name="Content Placeholder 2"/>
          <p:cNvSpPr>
            <a:spLocks noGrp="1"/>
          </p:cNvSpPr>
          <p:nvPr>
            <p:ph idx="1"/>
          </p:nvPr>
        </p:nvSpPr>
        <p:spPr/>
        <p:txBody>
          <a:bodyPr>
            <a:normAutofit/>
          </a:bodyPr>
          <a:lstStyle/>
          <a:p>
            <a:pPr marL="0" indent="0">
              <a:buNone/>
            </a:pPr>
            <a:r>
              <a:rPr lang="en-US" altLang="en-US" sz="2800" dirty="0"/>
              <a:t>A </a:t>
            </a:r>
            <a:r>
              <a:rPr lang="en-US" altLang="en-US" sz="2800" b="1" dirty="0"/>
              <a:t>target market </a:t>
            </a:r>
            <a:r>
              <a:rPr lang="en-US" altLang="en-US" sz="2800" dirty="0"/>
              <a:t>is a group of people to which a company markets its products. </a:t>
            </a:r>
          </a:p>
          <a:p>
            <a:pPr marL="0" indent="0">
              <a:spcBef>
                <a:spcPts val="4800"/>
              </a:spcBef>
              <a:buNone/>
            </a:pPr>
            <a:r>
              <a:rPr lang="en-US" altLang="en-US" sz="2800" dirty="0" smtClean="0"/>
              <a:t>The </a:t>
            </a:r>
            <a:r>
              <a:rPr lang="en-US" altLang="en-US" sz="2800" dirty="0"/>
              <a:t>target has something in common: </a:t>
            </a:r>
          </a:p>
          <a:p>
            <a:pPr>
              <a:spcBef>
                <a:spcPts val="1200"/>
              </a:spcBef>
            </a:pPr>
            <a:r>
              <a:rPr lang="en-US" altLang="en-US" sz="2800" dirty="0"/>
              <a:t>age </a:t>
            </a:r>
          </a:p>
          <a:p>
            <a:pPr>
              <a:spcBef>
                <a:spcPts val="1200"/>
              </a:spcBef>
            </a:pPr>
            <a:r>
              <a:rPr lang="en-US" altLang="en-US" sz="2800" dirty="0"/>
              <a:t>education</a:t>
            </a:r>
          </a:p>
          <a:p>
            <a:pPr>
              <a:spcBef>
                <a:spcPts val="1200"/>
              </a:spcBef>
            </a:pPr>
            <a:r>
              <a:rPr lang="en-US" altLang="en-US" sz="2800" dirty="0"/>
              <a:t>lifestyle</a:t>
            </a:r>
          </a:p>
          <a:p>
            <a:pPr>
              <a:spcBef>
                <a:spcPts val="1200"/>
              </a:spcBef>
            </a:pPr>
            <a:r>
              <a:rPr lang="en-US" altLang="en-US" sz="2800" dirty="0"/>
              <a:t>activity</a:t>
            </a:r>
          </a:p>
        </p:txBody>
      </p:sp>
    </p:spTree>
    <p:extLst>
      <p:ext uri="{BB962C8B-B14F-4D97-AF65-F5344CB8AC3E}">
        <p14:creationId xmlns:p14="http://schemas.microsoft.com/office/powerpoint/2010/main" val="228323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Figure 1.15 The Marketing Mix&#10;&#10;A flow chart diagram of the marketing mix.&#10;The diagram shows the following four elements of the Marketing Mix and key components of each element:&#10;◦ Product&#10;   • Branding&#10;   • Quality&#10;   • Features&#10;   • Service&#10;   • Packaging&#10;◦ Price&#10;   • List price&#10;   • Discounts&#10;   • Credit terms&#10;◦ Distribution&#10;   • Channels&#10;   • Coverage&#10;   • Location&#10;   • Mode of delivery&#10;◦ Marketing Communications &#10;   • Advertising&#10;   • Interactive media&#10;   • Promotions&#10;   • Experiential marketing&#10;   • Public relations &#10;These four elements lead to &quot;Consumer,&quot; which finally leads to &quot;Public Image.&quot; The elements of public image are:&#10;   • Reputation&#10;   • Customer sensitivity&#10;   • Societal concern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9546" b="5872"/>
          <a:stretch/>
        </p:blipFill>
        <p:spPr bwMode="auto">
          <a:xfrm>
            <a:off x="1657351" y="215372"/>
            <a:ext cx="6877049" cy="643307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04800" y="539222"/>
            <a:ext cx="8229600" cy="546628"/>
          </a:xfrm>
        </p:spPr>
        <p:txBody>
          <a:bodyPr>
            <a:noAutofit/>
          </a:bodyPr>
          <a:lstStyle/>
          <a:p>
            <a:r>
              <a:rPr lang="en-US" sz="3200" dirty="0"/>
              <a:t>The Marketing Mix</a:t>
            </a:r>
          </a:p>
        </p:txBody>
      </p:sp>
    </p:spTree>
    <p:extLst>
      <p:ext uri="{BB962C8B-B14F-4D97-AF65-F5344CB8AC3E}">
        <p14:creationId xmlns:p14="http://schemas.microsoft.com/office/powerpoint/2010/main" val="101603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9514"/>
            <a:ext cx="3733800" cy="546628"/>
          </a:xfrm>
        </p:spPr>
        <p:txBody>
          <a:bodyPr>
            <a:noAutofit/>
          </a:bodyPr>
          <a:lstStyle/>
          <a:p>
            <a:r>
              <a:rPr lang="en-US" sz="3600" dirty="0"/>
              <a:t>Product Strategy</a:t>
            </a:r>
          </a:p>
        </p:txBody>
      </p:sp>
      <p:sp>
        <p:nvSpPr>
          <p:cNvPr id="4" name="Content Placeholder 3"/>
          <p:cNvSpPr>
            <a:spLocks noGrp="1"/>
          </p:cNvSpPr>
          <p:nvPr>
            <p:ph idx="1"/>
          </p:nvPr>
        </p:nvSpPr>
        <p:spPr>
          <a:xfrm>
            <a:off x="523875" y="942579"/>
            <a:ext cx="7258050" cy="1066800"/>
          </a:xfrm>
        </p:spPr>
        <p:txBody>
          <a:bodyPr>
            <a:noAutofit/>
          </a:bodyPr>
          <a:lstStyle/>
          <a:p>
            <a:pPr marL="0" indent="0">
              <a:spcBef>
                <a:spcPct val="0"/>
              </a:spcBef>
              <a:buNone/>
            </a:pPr>
            <a:r>
              <a:rPr lang="en-US" altLang="en-US" sz="2800" dirty="0"/>
              <a:t>A product may possess tangible and intangible characteristics</a:t>
            </a:r>
            <a:r>
              <a:rPr lang="en-US" altLang="en-US" sz="2800" dirty="0" smtClean="0"/>
              <a:t>.</a:t>
            </a:r>
          </a:p>
        </p:txBody>
      </p:sp>
      <p:sp>
        <p:nvSpPr>
          <p:cNvPr id="5" name="Content Placeholder 4"/>
          <p:cNvSpPr>
            <a:spLocks noGrp="1"/>
          </p:cNvSpPr>
          <p:nvPr>
            <p:ph idx="13"/>
          </p:nvPr>
        </p:nvSpPr>
        <p:spPr>
          <a:xfrm>
            <a:off x="523875" y="2286000"/>
            <a:ext cx="7124700" cy="3720572"/>
          </a:xfrm>
        </p:spPr>
        <p:txBody>
          <a:bodyPr>
            <a:noAutofit/>
          </a:bodyPr>
          <a:lstStyle/>
          <a:p>
            <a:pPr marL="0" indent="0">
              <a:spcBef>
                <a:spcPct val="0"/>
              </a:spcBef>
              <a:spcAft>
                <a:spcPts val="1200"/>
              </a:spcAft>
              <a:buNone/>
            </a:pPr>
            <a:r>
              <a:rPr lang="en-US" altLang="en-US" sz="2800" dirty="0" smtClean="0"/>
              <a:t>Product </a:t>
            </a:r>
            <a:r>
              <a:rPr lang="en-US" altLang="en-US" sz="2800" dirty="0"/>
              <a:t>decisions are numerous and embrace:</a:t>
            </a:r>
          </a:p>
          <a:p>
            <a:pPr>
              <a:spcBef>
                <a:spcPct val="0"/>
              </a:spcBef>
            </a:pPr>
            <a:r>
              <a:rPr lang="en-US" altLang="en-US" sz="2800" i="1" dirty="0" smtClean="0"/>
              <a:t>Quality</a:t>
            </a:r>
            <a:endParaRPr lang="en-US" altLang="en-US" sz="2800" i="1" dirty="0"/>
          </a:p>
          <a:p>
            <a:pPr>
              <a:spcBef>
                <a:spcPts val="300"/>
              </a:spcBef>
            </a:pPr>
            <a:r>
              <a:rPr lang="en-US" altLang="en-US" sz="2800" i="1" dirty="0" smtClean="0"/>
              <a:t>Features</a:t>
            </a:r>
            <a:endParaRPr lang="en-US" altLang="en-US" sz="2800" i="1" dirty="0"/>
          </a:p>
          <a:p>
            <a:pPr>
              <a:spcBef>
                <a:spcPts val="300"/>
              </a:spcBef>
            </a:pPr>
            <a:r>
              <a:rPr lang="en-US" altLang="en-US" sz="2800" i="1" dirty="0" smtClean="0"/>
              <a:t>Brand </a:t>
            </a:r>
            <a:r>
              <a:rPr lang="en-US" altLang="en-US" sz="2800" i="1" dirty="0"/>
              <a:t>Name</a:t>
            </a:r>
          </a:p>
          <a:p>
            <a:pPr>
              <a:spcBef>
                <a:spcPts val="300"/>
              </a:spcBef>
            </a:pPr>
            <a:r>
              <a:rPr lang="en-US" altLang="en-US" sz="2800" i="1" dirty="0" smtClean="0"/>
              <a:t>Image </a:t>
            </a:r>
            <a:endParaRPr lang="en-US" altLang="en-US" sz="2800" i="1" dirty="0"/>
          </a:p>
          <a:p>
            <a:pPr>
              <a:spcBef>
                <a:spcPts val="300"/>
              </a:spcBef>
            </a:pPr>
            <a:r>
              <a:rPr lang="en-US" altLang="en-US" sz="2800" i="1" dirty="0" smtClean="0"/>
              <a:t>Size</a:t>
            </a:r>
            <a:endParaRPr lang="en-US" altLang="en-US" sz="2800" i="1" dirty="0"/>
          </a:p>
          <a:p>
            <a:pPr>
              <a:spcBef>
                <a:spcPts val="300"/>
              </a:spcBef>
            </a:pPr>
            <a:r>
              <a:rPr lang="en-US" altLang="en-US" sz="2800" i="1" dirty="0" smtClean="0"/>
              <a:t>Format</a:t>
            </a:r>
            <a:endParaRPr lang="en-US" altLang="en-US" sz="2800" i="1" dirty="0"/>
          </a:p>
          <a:p>
            <a:pPr>
              <a:spcBef>
                <a:spcPts val="300"/>
              </a:spcBef>
            </a:pPr>
            <a:r>
              <a:rPr lang="en-US" altLang="en-US" sz="2800" i="1" dirty="0" smtClean="0"/>
              <a:t>Service</a:t>
            </a:r>
            <a:endParaRPr lang="en-US" altLang="en-US" sz="2800" i="1" dirty="0"/>
          </a:p>
          <a:p>
            <a:pPr>
              <a:spcBef>
                <a:spcPts val="300"/>
              </a:spcBef>
            </a:pPr>
            <a:r>
              <a:rPr lang="en-US" altLang="en-US" sz="2800" i="1" dirty="0"/>
              <a:t>Package </a:t>
            </a:r>
            <a:r>
              <a:rPr lang="en-US" altLang="en-US" sz="2800" i="1" dirty="0" smtClean="0"/>
              <a:t>Design</a:t>
            </a:r>
            <a:endParaRPr lang="en-US" altLang="en-US" sz="2800" i="1" dirty="0"/>
          </a:p>
        </p:txBody>
      </p:sp>
    </p:spTree>
    <p:extLst>
      <p:ext uri="{BB962C8B-B14F-4D97-AF65-F5344CB8AC3E}">
        <p14:creationId xmlns:p14="http://schemas.microsoft.com/office/powerpoint/2010/main" val="18206722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159" y="114302"/>
            <a:ext cx="7772400" cy="1143000"/>
          </a:xfrm>
        </p:spPr>
        <p:txBody>
          <a:bodyPr bIns="91440" anchor="b" anchorCtr="0">
            <a:noAutofit/>
          </a:bodyPr>
          <a:lstStyle/>
          <a:p>
            <a:r>
              <a:rPr lang="en-US" sz="3600" dirty="0"/>
              <a:t>Price Strategy</a:t>
            </a:r>
          </a:p>
        </p:txBody>
      </p:sp>
      <p:sp>
        <p:nvSpPr>
          <p:cNvPr id="4" name="Content Placeholder 3"/>
          <p:cNvSpPr>
            <a:spLocks noGrp="1"/>
          </p:cNvSpPr>
          <p:nvPr>
            <p:ph idx="1"/>
          </p:nvPr>
        </p:nvSpPr>
        <p:spPr>
          <a:xfrm>
            <a:off x="428159" y="1390651"/>
            <a:ext cx="8229600" cy="762000"/>
          </a:xfrm>
        </p:spPr>
        <p:txBody>
          <a:bodyPr>
            <a:noAutofit/>
          </a:bodyPr>
          <a:lstStyle/>
          <a:p>
            <a:pPr marL="0" indent="0">
              <a:spcBef>
                <a:spcPct val="0"/>
              </a:spcBef>
              <a:buNone/>
            </a:pPr>
            <a:r>
              <a:rPr lang="en-US" altLang="en-US" sz="2800" dirty="0"/>
              <a:t>Establishing a </a:t>
            </a:r>
            <a:r>
              <a:rPr lang="en-US" altLang="en-US" sz="2800" b="1" dirty="0"/>
              <a:t>fair</a:t>
            </a:r>
            <a:r>
              <a:rPr lang="en-US" altLang="en-US" sz="2800" dirty="0"/>
              <a:t> and </a:t>
            </a:r>
            <a:r>
              <a:rPr lang="en-US" altLang="en-US" sz="2800" b="1" dirty="0"/>
              <a:t>equitable </a:t>
            </a:r>
            <a:r>
              <a:rPr lang="en-US" altLang="en-US" sz="2800" dirty="0"/>
              <a:t>price for customers while being </a:t>
            </a:r>
            <a:r>
              <a:rPr lang="en-US" altLang="en-US" sz="2800" b="1" dirty="0"/>
              <a:t>profitable </a:t>
            </a:r>
            <a:r>
              <a:rPr lang="en-US" altLang="en-US" sz="2800" dirty="0"/>
              <a:t>for the organization</a:t>
            </a:r>
            <a:r>
              <a:rPr lang="en-US" altLang="en-US" sz="2800" dirty="0" smtClean="0"/>
              <a:t>.</a:t>
            </a:r>
            <a:endParaRPr lang="en-US" altLang="en-US" sz="2800" dirty="0"/>
          </a:p>
        </p:txBody>
      </p:sp>
      <p:sp>
        <p:nvSpPr>
          <p:cNvPr id="5" name="Content Placeholder 4"/>
          <p:cNvSpPr>
            <a:spLocks noGrp="1"/>
          </p:cNvSpPr>
          <p:nvPr>
            <p:ph idx="13"/>
          </p:nvPr>
        </p:nvSpPr>
        <p:spPr>
          <a:xfrm>
            <a:off x="428160" y="2724150"/>
            <a:ext cx="8229600" cy="2971800"/>
          </a:xfrm>
        </p:spPr>
        <p:txBody>
          <a:bodyPr>
            <a:noAutofit/>
          </a:bodyPr>
          <a:lstStyle/>
          <a:p>
            <a:pPr marL="0" indent="0">
              <a:spcBef>
                <a:spcPct val="0"/>
              </a:spcBef>
              <a:buNone/>
            </a:pPr>
            <a:r>
              <a:rPr lang="en-US" altLang="en-US" sz="2800" dirty="0"/>
              <a:t>Price decisions </a:t>
            </a:r>
            <a:r>
              <a:rPr lang="en-US" altLang="en-US" sz="2800" dirty="0" smtClean="0"/>
              <a:t>consider </a:t>
            </a:r>
            <a:r>
              <a:rPr lang="en-US" altLang="en-US" sz="2800" dirty="0"/>
              <a:t>the following</a:t>
            </a:r>
            <a:r>
              <a:rPr lang="en-US" altLang="en-US" sz="2800" dirty="0" smtClean="0"/>
              <a:t>:</a:t>
            </a:r>
          </a:p>
          <a:p>
            <a:pPr>
              <a:spcBef>
                <a:spcPts val="600"/>
              </a:spcBef>
            </a:pPr>
            <a:r>
              <a:rPr lang="en-US" altLang="en-US" sz="2800" dirty="0" smtClean="0"/>
              <a:t>Cost </a:t>
            </a:r>
            <a:r>
              <a:rPr lang="en-US" altLang="en-US" sz="2800" dirty="0"/>
              <a:t>of manufacturing a good</a:t>
            </a:r>
          </a:p>
          <a:p>
            <a:pPr>
              <a:spcBef>
                <a:spcPts val="600"/>
              </a:spcBef>
            </a:pPr>
            <a:r>
              <a:rPr lang="en-US" altLang="en-US" sz="2800" dirty="0" smtClean="0"/>
              <a:t>Location </a:t>
            </a:r>
            <a:r>
              <a:rPr lang="en-US" altLang="en-US" sz="2800" dirty="0"/>
              <a:t>of customers</a:t>
            </a:r>
          </a:p>
          <a:p>
            <a:pPr>
              <a:spcBef>
                <a:spcPts val="600"/>
              </a:spcBef>
            </a:pPr>
            <a:r>
              <a:rPr lang="en-US" altLang="en-US" sz="2800" dirty="0" smtClean="0"/>
              <a:t>Desired </a:t>
            </a:r>
            <a:r>
              <a:rPr lang="en-US" altLang="en-US" sz="2800" dirty="0"/>
              <a:t>profit level</a:t>
            </a:r>
          </a:p>
          <a:p>
            <a:pPr>
              <a:spcBef>
                <a:spcPts val="600"/>
              </a:spcBef>
            </a:pPr>
            <a:r>
              <a:rPr lang="en-US" altLang="en-US" sz="2800" dirty="0" smtClean="0"/>
              <a:t>Degree </a:t>
            </a:r>
            <a:r>
              <a:rPr lang="en-US" altLang="en-US" sz="2800" dirty="0"/>
              <a:t>of </a:t>
            </a:r>
            <a:r>
              <a:rPr lang="en-US" altLang="en-US" sz="2800" dirty="0" smtClean="0"/>
              <a:t>competition</a:t>
            </a:r>
            <a:endParaRPr lang="en-US" altLang="en-US" sz="2800" dirty="0"/>
          </a:p>
        </p:txBody>
      </p:sp>
    </p:spTree>
    <p:extLst>
      <p:ext uri="{BB962C8B-B14F-4D97-AF65-F5344CB8AC3E}">
        <p14:creationId xmlns:p14="http://schemas.microsoft.com/office/powerpoint/2010/main" val="41054400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772400" cy="959770"/>
          </a:xfrm>
        </p:spPr>
        <p:txBody>
          <a:bodyPr bIns="91440" anchor="b" anchorCtr="0">
            <a:noAutofit/>
          </a:bodyPr>
          <a:lstStyle/>
          <a:p>
            <a:r>
              <a:rPr lang="en-US" sz="3600" dirty="0" smtClean="0"/>
              <a:t>Distribution Strategy</a:t>
            </a:r>
            <a:endParaRPr lang="en-US" sz="3600" dirty="0"/>
          </a:p>
        </p:txBody>
      </p:sp>
      <p:sp>
        <p:nvSpPr>
          <p:cNvPr id="4" name="Content Placeholder 3"/>
          <p:cNvSpPr>
            <a:spLocks noGrp="1"/>
          </p:cNvSpPr>
          <p:nvPr>
            <p:ph idx="1"/>
          </p:nvPr>
        </p:nvSpPr>
        <p:spPr>
          <a:xfrm>
            <a:off x="457200" y="959770"/>
            <a:ext cx="8229600" cy="2163763"/>
          </a:xfrm>
        </p:spPr>
        <p:txBody>
          <a:bodyPr>
            <a:normAutofit/>
          </a:bodyPr>
          <a:lstStyle/>
          <a:p>
            <a:pPr marL="0" indent="0">
              <a:spcBef>
                <a:spcPct val="0"/>
              </a:spcBef>
              <a:buNone/>
            </a:pPr>
            <a:r>
              <a:rPr lang="en-US" altLang="en-US" sz="2800" dirty="0"/>
              <a:t>The selection and management of marketing channels and the physical distribution of products. </a:t>
            </a:r>
          </a:p>
        </p:txBody>
      </p:sp>
      <p:pic>
        <p:nvPicPr>
          <p:cNvPr id="2050" name="Picture 2" descr="A flowchart shows distribution strategy. It shows wholesalers and retailers leading to producer of goods, which leads to distribution of goods, which further leads to consume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694" y="1972929"/>
            <a:ext cx="8562612" cy="2515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4"/>
          <p:cNvSpPr>
            <a:spLocks noGrp="1"/>
          </p:cNvSpPr>
          <p:nvPr>
            <p:ph idx="13"/>
          </p:nvPr>
        </p:nvSpPr>
        <p:spPr>
          <a:xfrm>
            <a:off x="507624" y="4568239"/>
            <a:ext cx="8229600" cy="715963"/>
          </a:xfrm>
        </p:spPr>
        <p:txBody>
          <a:bodyPr>
            <a:noAutofit/>
          </a:bodyPr>
          <a:lstStyle/>
          <a:p>
            <a:pPr marL="0" indent="0">
              <a:spcBef>
                <a:spcPct val="0"/>
              </a:spcBef>
              <a:buNone/>
            </a:pPr>
            <a:r>
              <a:rPr lang="en-US" altLang="en-US" sz="2800" b="1" dirty="0" smtClean="0"/>
              <a:t>Marketing channel: </a:t>
            </a:r>
            <a:r>
              <a:rPr lang="en-US" altLang="en-US" sz="2800" dirty="0" smtClean="0"/>
              <a:t>firms </a:t>
            </a:r>
            <a:r>
              <a:rPr lang="en-US" altLang="en-US" sz="2800" dirty="0"/>
              <a:t>that participate in the flow of goods and services from producers to final users. </a:t>
            </a:r>
          </a:p>
        </p:txBody>
      </p:sp>
      <p:sp>
        <p:nvSpPr>
          <p:cNvPr id="6" name="Content Placeholder 3"/>
          <p:cNvSpPr txBox="1">
            <a:spLocks/>
          </p:cNvSpPr>
          <p:nvPr/>
        </p:nvSpPr>
        <p:spPr>
          <a:xfrm>
            <a:off x="685800" y="5661693"/>
            <a:ext cx="7772400" cy="914400"/>
          </a:xfrm>
          <a:prstGeom prst="rect">
            <a:avLst/>
          </a:prstGeom>
        </p:spPr>
        <p:txBody>
          <a:bodyPr>
            <a:noAutofit/>
          </a:bodyPr>
          <a:lstStyle>
            <a:lvl1pPr marL="205740" indent="-205740" algn="l" rtl="0" eaLnBrk="1" latinLnBrk="0" hangingPunct="1">
              <a:spcBef>
                <a:spcPts val="435"/>
              </a:spcBef>
              <a:buClr>
                <a:schemeClr val="accent1">
                  <a:lumMod val="75000"/>
                </a:schemeClr>
              </a:buClr>
              <a:buSzPct val="85000"/>
              <a:buFont typeface="Wingdings 2"/>
              <a:buChar char=""/>
              <a:defRPr kumimoji="0" lang="en-US" sz="1950" kern="1200" dirty="0">
                <a:solidFill>
                  <a:schemeClr val="tx1"/>
                </a:solidFill>
                <a:latin typeface="+mn-lt"/>
                <a:ea typeface="+mn-ea"/>
                <a:cs typeface="+mn-cs"/>
              </a:defRPr>
            </a:lvl1pPr>
            <a:lvl2pPr marL="411480" indent="-171450" algn="l" rtl="0" eaLnBrk="1" latinLnBrk="0" hangingPunct="1">
              <a:spcBef>
                <a:spcPts val="278"/>
              </a:spcBef>
              <a:buClr>
                <a:schemeClr val="accent2">
                  <a:lumMod val="75000"/>
                </a:schemeClr>
              </a:buClr>
              <a:buSzPct val="85000"/>
              <a:buFont typeface="Wingdings 2"/>
              <a:buChar char=""/>
              <a:defRPr kumimoji="0" lang="en-US" sz="1800" kern="1200" dirty="0">
                <a:solidFill>
                  <a:schemeClr val="tx1"/>
                </a:solidFill>
                <a:latin typeface="+mn-lt"/>
                <a:ea typeface="+mn-ea"/>
                <a:cs typeface="+mn-cs"/>
              </a:defRPr>
            </a:lvl2pPr>
            <a:lvl3pPr marL="617220" indent="-171450" algn="l" rtl="0" eaLnBrk="1" latinLnBrk="0" hangingPunct="1">
              <a:spcBef>
                <a:spcPts val="278"/>
              </a:spcBef>
              <a:buClr>
                <a:schemeClr val="accent1">
                  <a:lumMod val="60000"/>
                  <a:lumOff val="40000"/>
                </a:schemeClr>
              </a:buClr>
              <a:buSzPct val="85000"/>
              <a:buFont typeface="Wingdings 2"/>
              <a:buChar char=""/>
              <a:defRPr kumimoji="0" lang="en-US" sz="1500" kern="1200" dirty="0">
                <a:solidFill>
                  <a:schemeClr val="tx1"/>
                </a:solidFill>
                <a:latin typeface="+mn-lt"/>
                <a:ea typeface="+mn-ea"/>
                <a:cs typeface="+mn-cs"/>
              </a:defRPr>
            </a:lvl3pPr>
            <a:lvl4pPr marL="822960" indent="-171450" algn="l" rtl="0" eaLnBrk="1" latinLnBrk="0" hangingPunct="1">
              <a:spcBef>
                <a:spcPts val="278"/>
              </a:spcBef>
              <a:buClr>
                <a:schemeClr val="accent3"/>
              </a:buClr>
              <a:buSzPct val="80000"/>
              <a:buFont typeface="Wingdings 2"/>
              <a:buChar char=""/>
              <a:defRPr kumimoji="0" lang="en-US" sz="1500" kern="1200" dirty="0">
                <a:solidFill>
                  <a:schemeClr val="tx1"/>
                </a:solidFill>
                <a:latin typeface="+mn-lt"/>
                <a:ea typeface="+mn-ea"/>
                <a:cs typeface="+mn-cs"/>
              </a:defRPr>
            </a:lvl4pPr>
            <a:lvl5pPr marL="1028700" indent="-171450" algn="l" rtl="0" eaLnBrk="1" latinLnBrk="0" hangingPunct="1">
              <a:spcBef>
                <a:spcPts val="278"/>
              </a:spcBef>
              <a:buClr>
                <a:schemeClr val="accent3">
                  <a:lumMod val="75000"/>
                </a:schemeClr>
              </a:buClr>
              <a:buFontTx/>
              <a:buChar char="o"/>
              <a:defRPr kumimoji="0" lang="en-US" sz="1500" kern="1200" dirty="0">
                <a:solidFill>
                  <a:schemeClr val="tx1"/>
                </a:solidFill>
                <a:latin typeface="+mn-lt"/>
                <a:ea typeface="+mn-ea"/>
                <a:cs typeface="+mn-cs"/>
              </a:defRPr>
            </a:lvl5pPr>
            <a:lvl6pPr marL="1234440" indent="-171450" algn="l" rtl="0" eaLnBrk="1" latinLnBrk="0" hangingPunct="1">
              <a:spcBef>
                <a:spcPts val="278"/>
              </a:spcBef>
              <a:buClr>
                <a:schemeClr val="accent3"/>
              </a:buClr>
              <a:buChar char="•"/>
              <a:defRPr kumimoji="0" sz="1400" kern="1200" baseline="0">
                <a:solidFill>
                  <a:schemeClr val="tx1"/>
                </a:solidFill>
                <a:latin typeface="+mn-lt"/>
                <a:ea typeface="+mn-ea"/>
                <a:cs typeface="+mn-cs"/>
              </a:defRPr>
            </a:lvl6pPr>
            <a:lvl7pPr marL="1440180" indent="-171450" algn="l" rtl="0" eaLnBrk="1" latinLnBrk="0" hangingPunct="1">
              <a:spcBef>
                <a:spcPts val="278"/>
              </a:spcBef>
              <a:buClr>
                <a:schemeClr val="accent2"/>
              </a:buClr>
              <a:buChar char="•"/>
              <a:defRPr kumimoji="0" sz="1400" kern="1200">
                <a:solidFill>
                  <a:schemeClr val="tx1"/>
                </a:solidFill>
                <a:latin typeface="+mn-lt"/>
                <a:ea typeface="+mn-ea"/>
                <a:cs typeface="+mn-cs"/>
              </a:defRPr>
            </a:lvl7pPr>
            <a:lvl8pPr marL="1645920" indent="-171450" algn="l" rtl="0" eaLnBrk="1" latinLnBrk="0" hangingPunct="1">
              <a:spcBef>
                <a:spcPts val="278"/>
              </a:spcBef>
              <a:buClr>
                <a:schemeClr val="accent1">
                  <a:lumMod val="75000"/>
                </a:schemeClr>
              </a:buClr>
              <a:buChar char="•"/>
              <a:defRPr kumimoji="0" sz="1400" kern="1200">
                <a:solidFill>
                  <a:schemeClr val="tx1"/>
                </a:solidFill>
                <a:latin typeface="+mn-lt"/>
                <a:ea typeface="+mn-ea"/>
                <a:cs typeface="+mn-cs"/>
              </a:defRPr>
            </a:lvl8pPr>
            <a:lvl9pPr marL="1894523" indent="-214313" algn="l" rtl="0" eaLnBrk="1" latinLnBrk="0" hangingPunct="1">
              <a:spcBef>
                <a:spcPts val="278"/>
              </a:spcBef>
              <a:buClr>
                <a:schemeClr val="accent3">
                  <a:lumMod val="50000"/>
                </a:schemeClr>
              </a:buClr>
              <a:buFont typeface="Arial" panose="020B0604020202020204" pitchFamily="34" charset="0"/>
              <a:buChar char="•"/>
              <a:defRPr kumimoji="0" sz="1400" kern="1200">
                <a:solidFill>
                  <a:schemeClr val="tx1"/>
                </a:solidFill>
                <a:latin typeface="+mn-lt"/>
                <a:ea typeface="+mn-ea"/>
                <a:cs typeface="+mn-cs"/>
              </a:defRPr>
            </a:lvl9pPr>
          </a:lstStyle>
          <a:p>
            <a:pPr marL="0" indent="0">
              <a:buFont typeface="Wingdings 2"/>
              <a:buNone/>
            </a:pPr>
            <a:r>
              <a:rPr lang="en-US" sz="2800" dirty="0" smtClean="0"/>
              <a:t>A change in consumer </a:t>
            </a:r>
            <a:r>
              <a:rPr lang="en-US" sz="2800" dirty="0" err="1" smtClean="0"/>
              <a:t>behaviour</a:t>
            </a:r>
            <a:r>
              <a:rPr lang="en-US" sz="2800" dirty="0" smtClean="0"/>
              <a:t> is </a:t>
            </a:r>
            <a:r>
              <a:rPr lang="en-US" sz="2800" dirty="0" err="1" smtClean="0"/>
              <a:t>fuelling</a:t>
            </a:r>
            <a:r>
              <a:rPr lang="en-US" sz="2800" dirty="0" smtClean="0"/>
              <a:t> </a:t>
            </a:r>
            <a:r>
              <a:rPr lang="en-US" sz="2800" b="1" dirty="0" smtClean="0"/>
              <a:t>direct distribution</a:t>
            </a:r>
            <a:r>
              <a:rPr lang="en-US" sz="2800" dirty="0" smtClean="0"/>
              <a:t> strategies to consumers. </a:t>
            </a:r>
            <a:endParaRPr lang="en-US" sz="2800" dirty="0"/>
          </a:p>
        </p:txBody>
      </p:sp>
    </p:spTree>
    <p:extLst>
      <p:ext uri="{BB962C8B-B14F-4D97-AF65-F5344CB8AC3E}">
        <p14:creationId xmlns:p14="http://schemas.microsoft.com/office/powerpoint/2010/main" val="18437329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bIns="91440" anchor="b" anchorCtr="0">
            <a:noAutofit/>
          </a:bodyPr>
          <a:lstStyle/>
          <a:p>
            <a:r>
              <a:rPr lang="en-US" altLang="en-US" sz="3600" dirty="0"/>
              <a:t>Marketing Communications Strategy</a:t>
            </a:r>
            <a:endParaRPr lang="en-US" sz="3600" dirty="0"/>
          </a:p>
        </p:txBody>
      </p:sp>
      <p:sp>
        <p:nvSpPr>
          <p:cNvPr id="3" name="Content Placeholder 2"/>
          <p:cNvSpPr>
            <a:spLocks noGrp="1"/>
          </p:cNvSpPr>
          <p:nvPr>
            <p:ph idx="1"/>
          </p:nvPr>
        </p:nvSpPr>
        <p:spPr>
          <a:xfrm>
            <a:off x="914400" y="1447800"/>
            <a:ext cx="7772400" cy="5010150"/>
          </a:xfrm>
        </p:spPr>
        <p:txBody>
          <a:bodyPr>
            <a:noAutofit/>
          </a:bodyPr>
          <a:lstStyle/>
          <a:p>
            <a:pPr marL="0" indent="0">
              <a:buNone/>
            </a:pPr>
            <a:r>
              <a:rPr lang="en-US" altLang="en-US" sz="2800" dirty="0" smtClean="0"/>
              <a:t>“</a:t>
            </a:r>
            <a:r>
              <a:rPr lang="en-US" altLang="en-US" sz="2800" dirty="0"/>
              <a:t>The </a:t>
            </a:r>
            <a:r>
              <a:rPr lang="en-US" altLang="en-US" sz="2800" dirty="0">
                <a:solidFill>
                  <a:srgbClr val="FF0000"/>
                </a:solidFill>
              </a:rPr>
              <a:t>blending</a:t>
            </a:r>
            <a:r>
              <a:rPr lang="en-US" altLang="en-US" sz="2800" dirty="0"/>
              <a:t> </a:t>
            </a:r>
            <a:r>
              <a:rPr lang="en-US" altLang="en-US" sz="2800" dirty="0">
                <a:solidFill>
                  <a:srgbClr val="FF0000"/>
                </a:solidFill>
              </a:rPr>
              <a:t>of</a:t>
            </a:r>
            <a:r>
              <a:rPr lang="en-US" altLang="en-US" sz="2800" dirty="0"/>
              <a:t> advertising, sales promotion, event marketing and sponsorship, personal selling, and public relations </a:t>
            </a:r>
            <a:r>
              <a:rPr lang="en-US" altLang="en-US" sz="2800" dirty="0">
                <a:solidFill>
                  <a:srgbClr val="FF0000"/>
                </a:solidFill>
              </a:rPr>
              <a:t>to present a consistent and persuasive message </a:t>
            </a:r>
            <a:r>
              <a:rPr lang="en-US" altLang="en-US" sz="2800" dirty="0"/>
              <a:t>about a product or service.”</a:t>
            </a:r>
          </a:p>
          <a:p>
            <a:pPr marL="0" indent="0">
              <a:spcBef>
                <a:spcPts val="3600"/>
              </a:spcBef>
              <a:buNone/>
            </a:pPr>
            <a:r>
              <a:rPr lang="en-US" altLang="en-US" sz="2800" b="1" dirty="0" smtClean="0"/>
              <a:t>Integrated </a:t>
            </a:r>
            <a:r>
              <a:rPr lang="en-US" altLang="en-US" sz="2800" b="1" dirty="0"/>
              <a:t>Marketing Communications</a:t>
            </a:r>
            <a:r>
              <a:rPr lang="en-US" altLang="en-US" sz="2800" dirty="0"/>
              <a:t> </a:t>
            </a:r>
            <a:r>
              <a:rPr lang="en-US" altLang="en-US" sz="2800" b="1" dirty="0"/>
              <a:t>(IMC) </a:t>
            </a:r>
            <a:r>
              <a:rPr lang="en-US" altLang="en-US" sz="2800" dirty="0"/>
              <a:t>strategy defined as:</a:t>
            </a:r>
          </a:p>
          <a:p>
            <a:pPr marL="0" indent="0">
              <a:buNone/>
            </a:pPr>
            <a:r>
              <a:rPr lang="en-US" altLang="en-US" sz="2800" dirty="0" smtClean="0"/>
              <a:t>“</a:t>
            </a:r>
            <a:r>
              <a:rPr lang="en-US" altLang="en-US" sz="2800" dirty="0"/>
              <a:t>The </a:t>
            </a:r>
            <a:r>
              <a:rPr lang="en-US" altLang="en-US" sz="2800" dirty="0">
                <a:solidFill>
                  <a:srgbClr val="FF0000"/>
                </a:solidFill>
              </a:rPr>
              <a:t>coordination of relevant forms </a:t>
            </a:r>
            <a:r>
              <a:rPr lang="en-US" altLang="en-US" sz="2800" dirty="0"/>
              <a:t>of marketing communications </a:t>
            </a:r>
            <a:r>
              <a:rPr lang="en-US" altLang="en-US" sz="2800" dirty="0">
                <a:solidFill>
                  <a:srgbClr val="FF0000"/>
                </a:solidFill>
              </a:rPr>
              <a:t>in a unified program </a:t>
            </a:r>
            <a:r>
              <a:rPr lang="en-US" altLang="en-US" sz="2800" dirty="0"/>
              <a:t>that maximizes the impact on consumers”.</a:t>
            </a:r>
          </a:p>
        </p:txBody>
      </p:sp>
    </p:spTree>
    <p:extLst>
      <p:ext uri="{BB962C8B-B14F-4D97-AF65-F5344CB8AC3E}">
        <p14:creationId xmlns:p14="http://schemas.microsoft.com/office/powerpoint/2010/main" val="51297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49312"/>
          </a:xfrm>
          <a:solidFill>
            <a:srgbClr val="38649C"/>
          </a:solidFill>
        </p:spPr>
        <p:txBody>
          <a:bodyPr bIns="91440" anchor="b" anchorCtr="0">
            <a:noAutofit/>
          </a:bodyPr>
          <a:lstStyle/>
          <a:p>
            <a:pPr algn="ctr"/>
            <a:r>
              <a:rPr lang="en-US" sz="3200" dirty="0">
                <a:solidFill>
                  <a:schemeClr val="bg1"/>
                </a:solidFill>
                <a:latin typeface="Liberation Sans"/>
                <a:cs typeface="Liberation Sans"/>
              </a:rPr>
              <a:t>What is a Market? </a:t>
            </a:r>
          </a:p>
        </p:txBody>
      </p:sp>
      <p:sp>
        <p:nvSpPr>
          <p:cNvPr id="3" name="Content Placeholder 2"/>
          <p:cNvSpPr>
            <a:spLocks noGrp="1"/>
          </p:cNvSpPr>
          <p:nvPr>
            <p:ph idx="1"/>
          </p:nvPr>
        </p:nvSpPr>
        <p:spPr>
          <a:xfrm>
            <a:off x="914400" y="1123950"/>
            <a:ext cx="7772400" cy="1771650"/>
          </a:xfrm>
        </p:spPr>
        <p:txBody>
          <a:bodyPr>
            <a:normAutofit lnSpcReduction="10000"/>
          </a:bodyPr>
          <a:lstStyle/>
          <a:p>
            <a:pPr marL="0" indent="0">
              <a:spcBef>
                <a:spcPts val="1200"/>
              </a:spcBef>
              <a:buNone/>
            </a:pPr>
            <a:r>
              <a:rPr lang="en-US" altLang="en-US" sz="2800" dirty="0" smtClean="0"/>
              <a:t>A group </a:t>
            </a:r>
            <a:r>
              <a:rPr lang="en-US" altLang="en-US" sz="2800" dirty="0"/>
              <a:t>of people (or an organization or both) who have a </a:t>
            </a:r>
            <a:r>
              <a:rPr lang="en-US" altLang="en-US" sz="2800" b="1" dirty="0"/>
              <a:t>similar need </a:t>
            </a:r>
            <a:r>
              <a:rPr lang="en-US" altLang="en-US" sz="2800" dirty="0"/>
              <a:t>for a product or service, the </a:t>
            </a:r>
            <a:r>
              <a:rPr lang="en-US" altLang="en-US" sz="2800" b="1" dirty="0"/>
              <a:t>resources</a:t>
            </a:r>
            <a:r>
              <a:rPr lang="en-US" altLang="en-US" sz="2800" dirty="0"/>
              <a:t> to purchase the product or service, and the </a:t>
            </a:r>
            <a:r>
              <a:rPr lang="en-US" altLang="en-US" sz="2800" b="1" dirty="0"/>
              <a:t>ability</a:t>
            </a:r>
            <a:r>
              <a:rPr lang="en-US" altLang="en-US" sz="2800" dirty="0"/>
              <a:t> to buy </a:t>
            </a:r>
            <a:r>
              <a:rPr lang="en-US" altLang="en-US" sz="2800" dirty="0" smtClean="0"/>
              <a:t>it.</a:t>
            </a:r>
            <a:endParaRPr lang="en-US" altLang="en-US" sz="2800" dirty="0"/>
          </a:p>
        </p:txBody>
      </p:sp>
      <p:sp>
        <p:nvSpPr>
          <p:cNvPr id="4" name="Content Placeholder 2"/>
          <p:cNvSpPr txBox="1">
            <a:spLocks/>
          </p:cNvSpPr>
          <p:nvPr/>
        </p:nvSpPr>
        <p:spPr>
          <a:xfrm>
            <a:off x="914400" y="3543300"/>
            <a:ext cx="7772400" cy="2952750"/>
          </a:xfrm>
          <a:prstGeom prst="rect">
            <a:avLst/>
          </a:prstGeom>
        </p:spPr>
        <p:txBody>
          <a:bodyPr vert="horz">
            <a:noAutofit/>
          </a:bodyPr>
          <a:lstStyle>
            <a:lvl1pPr marL="205740" indent="-205740" algn="l" rtl="0" eaLnBrk="1" latinLnBrk="0" hangingPunct="1">
              <a:spcBef>
                <a:spcPts val="435"/>
              </a:spcBef>
              <a:buClr>
                <a:schemeClr val="accent1">
                  <a:lumMod val="75000"/>
                </a:schemeClr>
              </a:buClr>
              <a:buSzPct val="85000"/>
              <a:buFont typeface="Wingdings 2"/>
              <a:buChar char=""/>
              <a:defRPr kumimoji="0" sz="1950" kern="1200">
                <a:solidFill>
                  <a:schemeClr val="tx1"/>
                </a:solidFill>
                <a:latin typeface="+mn-lt"/>
                <a:ea typeface="+mn-ea"/>
                <a:cs typeface="+mn-cs"/>
              </a:defRPr>
            </a:lvl1pPr>
            <a:lvl2pPr marL="411480" indent="-171450" algn="l" rtl="0" eaLnBrk="1" latinLnBrk="0" hangingPunct="1">
              <a:spcBef>
                <a:spcPts val="278"/>
              </a:spcBef>
              <a:buClr>
                <a:schemeClr val="accent2">
                  <a:lumMod val="75000"/>
                </a:schemeClr>
              </a:buClr>
              <a:buSzPct val="85000"/>
              <a:buFont typeface="Wingdings 2"/>
              <a:buChar char=""/>
              <a:defRPr kumimoji="0" sz="1800" kern="1200">
                <a:solidFill>
                  <a:schemeClr val="tx1"/>
                </a:solidFill>
                <a:latin typeface="+mn-lt"/>
                <a:ea typeface="+mn-ea"/>
                <a:cs typeface="+mn-cs"/>
              </a:defRPr>
            </a:lvl2pPr>
            <a:lvl3pPr marL="617220" indent="-171450" algn="l" rtl="0" eaLnBrk="1" latinLnBrk="0" hangingPunct="1">
              <a:spcBef>
                <a:spcPts val="278"/>
              </a:spcBef>
              <a:buClr>
                <a:schemeClr val="accent1">
                  <a:lumMod val="60000"/>
                  <a:lumOff val="40000"/>
                </a:schemeClr>
              </a:buClr>
              <a:buSzPct val="85000"/>
              <a:buFont typeface="Wingdings 2"/>
              <a:buChar char=""/>
              <a:defRPr kumimoji="0" sz="1500" kern="1200">
                <a:solidFill>
                  <a:schemeClr val="tx1"/>
                </a:solidFill>
                <a:latin typeface="+mn-lt"/>
                <a:ea typeface="+mn-ea"/>
                <a:cs typeface="+mn-cs"/>
              </a:defRPr>
            </a:lvl3pPr>
            <a:lvl4pPr marL="822960" indent="-171450" algn="l" rtl="0" eaLnBrk="1" latinLnBrk="0" hangingPunct="1">
              <a:spcBef>
                <a:spcPts val="278"/>
              </a:spcBef>
              <a:buClr>
                <a:schemeClr val="accent3"/>
              </a:buClr>
              <a:buSzPct val="80000"/>
              <a:buFont typeface="Wingdings 2"/>
              <a:buChar char=""/>
              <a:defRPr kumimoji="0" sz="1500" kern="1200">
                <a:solidFill>
                  <a:schemeClr val="tx1"/>
                </a:solidFill>
                <a:latin typeface="+mn-lt"/>
                <a:ea typeface="+mn-ea"/>
                <a:cs typeface="+mn-cs"/>
              </a:defRPr>
            </a:lvl4pPr>
            <a:lvl5pPr marL="1028700" indent="-171450" algn="l" rtl="0" eaLnBrk="1" latinLnBrk="0" hangingPunct="1">
              <a:spcBef>
                <a:spcPts val="278"/>
              </a:spcBef>
              <a:buClr>
                <a:schemeClr val="accent3">
                  <a:lumMod val="75000"/>
                </a:schemeClr>
              </a:buClr>
              <a:buFontTx/>
              <a:buChar char="o"/>
              <a:defRPr kumimoji="0" sz="1500" kern="1200">
                <a:solidFill>
                  <a:schemeClr val="tx1"/>
                </a:solidFill>
                <a:latin typeface="+mn-lt"/>
                <a:ea typeface="+mn-ea"/>
                <a:cs typeface="+mn-cs"/>
              </a:defRPr>
            </a:lvl5pPr>
            <a:lvl6pPr marL="1234440" indent="-171450" algn="l" rtl="0" eaLnBrk="1" latinLnBrk="0" hangingPunct="1">
              <a:spcBef>
                <a:spcPts val="278"/>
              </a:spcBef>
              <a:buClr>
                <a:schemeClr val="accent3"/>
              </a:buClr>
              <a:buChar char="•"/>
              <a:defRPr kumimoji="0" sz="1350" kern="1200" baseline="0">
                <a:solidFill>
                  <a:schemeClr val="tx1"/>
                </a:solidFill>
                <a:latin typeface="+mn-lt"/>
                <a:ea typeface="+mn-ea"/>
                <a:cs typeface="+mn-cs"/>
              </a:defRPr>
            </a:lvl6pPr>
            <a:lvl7pPr marL="1440180" indent="-171450" algn="l" rtl="0" eaLnBrk="1" latinLnBrk="0" hangingPunct="1">
              <a:spcBef>
                <a:spcPts val="278"/>
              </a:spcBef>
              <a:buClr>
                <a:schemeClr val="accent2"/>
              </a:buClr>
              <a:buChar char="•"/>
              <a:defRPr kumimoji="0" sz="1350" kern="1200">
                <a:solidFill>
                  <a:schemeClr val="tx1"/>
                </a:solidFill>
                <a:latin typeface="+mn-lt"/>
                <a:ea typeface="+mn-ea"/>
                <a:cs typeface="+mn-cs"/>
              </a:defRPr>
            </a:lvl7pPr>
            <a:lvl8pPr marL="1645920" indent="-171450" algn="l" rtl="0" eaLnBrk="1" latinLnBrk="0" hangingPunct="1">
              <a:spcBef>
                <a:spcPts val="278"/>
              </a:spcBef>
              <a:buClr>
                <a:schemeClr val="accent1">
                  <a:lumMod val="75000"/>
                </a:schemeClr>
              </a:buClr>
              <a:buChar char="•"/>
              <a:defRPr kumimoji="0" sz="1350" kern="1200">
                <a:solidFill>
                  <a:schemeClr val="tx1"/>
                </a:solidFill>
                <a:latin typeface="+mn-lt"/>
                <a:ea typeface="+mn-ea"/>
                <a:cs typeface="+mn-cs"/>
              </a:defRPr>
            </a:lvl8pPr>
            <a:lvl9pPr marL="1894523" indent="-214313" algn="l" rtl="0" eaLnBrk="1" latinLnBrk="0" hangingPunct="1">
              <a:spcBef>
                <a:spcPts val="278"/>
              </a:spcBef>
              <a:buClr>
                <a:schemeClr val="accent3">
                  <a:lumMod val="50000"/>
                </a:schemeClr>
              </a:buClr>
              <a:buFont typeface="Arial" panose="020B0604020202020204" pitchFamily="34" charset="0"/>
              <a:buChar char="•"/>
              <a:defRPr kumimoji="0" sz="1350" kern="1200">
                <a:solidFill>
                  <a:schemeClr val="tx1"/>
                </a:solidFill>
                <a:latin typeface="+mn-lt"/>
                <a:ea typeface="+mn-ea"/>
                <a:cs typeface="+mn-cs"/>
              </a:defRPr>
            </a:lvl9pPr>
          </a:lstStyle>
          <a:p>
            <a:pPr marL="0" indent="0">
              <a:spcBef>
                <a:spcPts val="0"/>
              </a:spcBef>
              <a:buFont typeface="Wingdings 2"/>
              <a:buNone/>
            </a:pPr>
            <a:r>
              <a:rPr lang="en-US" altLang="en-US" sz="2800" dirty="0" smtClean="0"/>
              <a:t>To </a:t>
            </a:r>
            <a:r>
              <a:rPr lang="en-US" altLang="en-US" sz="2800" u="sng" dirty="0" smtClean="0"/>
              <a:t>attract</a:t>
            </a:r>
            <a:r>
              <a:rPr lang="en-US" altLang="en-US" sz="2800" dirty="0" smtClean="0"/>
              <a:t>, </a:t>
            </a:r>
            <a:r>
              <a:rPr lang="en-US" altLang="en-US" sz="2800" u="sng" dirty="0" smtClean="0"/>
              <a:t>retain</a:t>
            </a:r>
            <a:r>
              <a:rPr lang="en-US" altLang="en-US" sz="2800" dirty="0" smtClean="0"/>
              <a:t>, and </a:t>
            </a:r>
            <a:r>
              <a:rPr lang="en-US" altLang="en-US" sz="2800" b="1" dirty="0" smtClean="0"/>
              <a:t>maximize the value</a:t>
            </a:r>
            <a:r>
              <a:rPr lang="en-US" altLang="en-US" sz="2800" dirty="0" smtClean="0"/>
              <a:t> of a customer, so that organizational objectives are achieved. </a:t>
            </a:r>
          </a:p>
          <a:p>
            <a:pPr marL="0" indent="0">
              <a:spcBef>
                <a:spcPts val="0"/>
              </a:spcBef>
              <a:buFont typeface="Wingdings 2"/>
              <a:buNone/>
            </a:pPr>
            <a:endParaRPr lang="en-US" altLang="en-US" sz="2800" dirty="0" smtClean="0"/>
          </a:p>
          <a:p>
            <a:pPr marL="0" indent="0">
              <a:spcBef>
                <a:spcPts val="0"/>
              </a:spcBef>
              <a:buFont typeface="Wingdings 2"/>
              <a:buNone/>
            </a:pPr>
            <a:r>
              <a:rPr lang="en-US" altLang="en-US" sz="2800" b="1" dirty="0" smtClean="0"/>
              <a:t>Typical objectives: </a:t>
            </a:r>
            <a:r>
              <a:rPr lang="en-US" altLang="en-US" sz="2800" dirty="0" smtClean="0"/>
              <a:t>an increase in</a:t>
            </a:r>
            <a:r>
              <a:rPr lang="en-US" altLang="en-US" sz="2800" b="1" dirty="0" smtClean="0"/>
              <a:t> </a:t>
            </a:r>
            <a:r>
              <a:rPr lang="en-US" altLang="en-US" sz="2800" dirty="0" smtClean="0"/>
              <a:t>sales, profit, market share, image and reputation improvement</a:t>
            </a:r>
            <a:endParaRPr lang="en-US" altLang="en-US" sz="2800" dirty="0"/>
          </a:p>
        </p:txBody>
      </p:sp>
      <p:sp>
        <p:nvSpPr>
          <p:cNvPr id="5" name="Title 1"/>
          <p:cNvSpPr txBox="1">
            <a:spLocks/>
          </p:cNvSpPr>
          <p:nvPr/>
        </p:nvSpPr>
        <p:spPr>
          <a:xfrm>
            <a:off x="914400" y="2876550"/>
            <a:ext cx="7772400" cy="666750"/>
          </a:xfrm>
          <a:prstGeom prst="rect">
            <a:avLst/>
          </a:prstGeom>
        </p:spPr>
        <p:txBody>
          <a:bodyPr bIns="91440" anchor="b" anchorCtr="0">
            <a:normAutofit/>
          </a:bodyPr>
          <a:lstStyle>
            <a:lvl1pPr algn="l" rtl="0" eaLnBrk="1" latinLnBrk="0" hangingPunct="1">
              <a:spcBef>
                <a:spcPct val="0"/>
              </a:spcBef>
              <a:buNone/>
              <a:defRPr kumimoji="0" sz="3000" kern="1200">
                <a:solidFill>
                  <a:schemeClr val="tx2"/>
                </a:solidFill>
                <a:latin typeface="+mj-lt"/>
                <a:ea typeface="+mj-ea"/>
                <a:cs typeface="+mj-cs"/>
              </a:defRPr>
            </a:lvl1pPr>
          </a:lstStyle>
          <a:p>
            <a:r>
              <a:rPr lang="en-US" dirty="0" smtClean="0"/>
              <a:t>What is the Goal of Marketing?</a:t>
            </a:r>
            <a:endParaRPr lang="en-US" dirty="0"/>
          </a:p>
        </p:txBody>
      </p:sp>
    </p:spTree>
    <p:extLst>
      <p:ext uri="{BB962C8B-B14F-4D97-AF65-F5344CB8AC3E}">
        <p14:creationId xmlns:p14="http://schemas.microsoft.com/office/powerpoint/2010/main" val="3413159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dissolve">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dissolve">
                                      <p:cBhvr>
                                        <p:cTn id="2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617538"/>
            <a:ext cx="8039100" cy="1143000"/>
          </a:xfrm>
        </p:spPr>
        <p:txBody>
          <a:bodyPr bIns="91440" anchor="b" anchorCtr="0">
            <a:noAutofit/>
          </a:bodyPr>
          <a:lstStyle/>
          <a:p>
            <a:r>
              <a:rPr lang="en-US" altLang="en-US" sz="3600" dirty="0"/>
              <a:t>Maximizing Customer Value: Building Customer Relationships</a:t>
            </a:r>
            <a:endParaRPr lang="en-US" sz="3600" dirty="0"/>
          </a:p>
        </p:txBody>
      </p:sp>
      <p:sp>
        <p:nvSpPr>
          <p:cNvPr id="3" name="Content Placeholder 2"/>
          <p:cNvSpPr>
            <a:spLocks noGrp="1"/>
          </p:cNvSpPr>
          <p:nvPr>
            <p:ph idx="1"/>
          </p:nvPr>
        </p:nvSpPr>
        <p:spPr>
          <a:xfrm>
            <a:off x="647700" y="1981200"/>
            <a:ext cx="8039100" cy="4038600"/>
          </a:xfrm>
        </p:spPr>
        <p:txBody>
          <a:bodyPr>
            <a:normAutofit/>
          </a:bodyPr>
          <a:lstStyle/>
          <a:p>
            <a:pPr marL="0" indent="0">
              <a:spcBef>
                <a:spcPts val="4800"/>
              </a:spcBef>
              <a:buNone/>
            </a:pPr>
            <a:r>
              <a:rPr lang="en-US" altLang="en-US" sz="2800" dirty="0"/>
              <a:t>Marketing today is about building relationships with channel members and consumers</a:t>
            </a:r>
            <a:r>
              <a:rPr lang="en-US" altLang="en-US" sz="2800" dirty="0" smtClean="0"/>
              <a:t>.</a:t>
            </a:r>
            <a:br>
              <a:rPr lang="en-US" altLang="en-US" sz="2800" dirty="0" smtClean="0"/>
            </a:br>
            <a:endParaRPr lang="en-US" altLang="en-US" sz="2800" dirty="0" smtClean="0"/>
          </a:p>
          <a:p>
            <a:pPr marL="0" indent="0">
              <a:spcBef>
                <a:spcPts val="600"/>
              </a:spcBef>
              <a:buNone/>
            </a:pPr>
            <a:r>
              <a:rPr lang="en-US" altLang="en-US" sz="2800" b="1" dirty="0" smtClean="0"/>
              <a:t>Customer Relationship Management: s</a:t>
            </a:r>
            <a:r>
              <a:rPr lang="en-US" altLang="en-US" sz="2800" dirty="0" smtClean="0"/>
              <a:t>trategies </a:t>
            </a:r>
            <a:r>
              <a:rPr lang="en-US" altLang="en-US" sz="2800" dirty="0"/>
              <a:t>that optimize profitability, revenue, customer retention, and customer satisfaction. </a:t>
            </a:r>
            <a:r>
              <a:rPr lang="en-US" altLang="en-US" sz="2800" dirty="0" smtClean="0"/>
              <a:t/>
            </a:r>
            <a:br>
              <a:rPr lang="en-US" altLang="en-US" sz="2800" dirty="0" smtClean="0"/>
            </a:br>
            <a:endParaRPr lang="en-US" altLang="en-US" sz="2800" dirty="0"/>
          </a:p>
          <a:p>
            <a:pPr marL="0" indent="0">
              <a:spcBef>
                <a:spcPts val="4800"/>
              </a:spcBef>
              <a:buNone/>
            </a:pPr>
            <a:endParaRPr lang="en-US" altLang="en-US" sz="2800" dirty="0" smtClean="0"/>
          </a:p>
        </p:txBody>
      </p:sp>
    </p:spTree>
    <p:extLst>
      <p:ext uri="{BB962C8B-B14F-4D97-AF65-F5344CB8AC3E}">
        <p14:creationId xmlns:p14="http://schemas.microsoft.com/office/powerpoint/2010/main" val="125396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bIns="91440" anchor="b" anchorCtr="0">
            <a:noAutofit/>
          </a:bodyPr>
          <a:lstStyle/>
          <a:p>
            <a:r>
              <a:rPr lang="en-US" sz="3600" dirty="0" smtClean="0"/>
              <a:t>CRM Programs</a:t>
            </a:r>
            <a:endParaRPr lang="en-US" sz="3600" dirty="0"/>
          </a:p>
        </p:txBody>
      </p:sp>
      <p:sp>
        <p:nvSpPr>
          <p:cNvPr id="3" name="Content Placeholder 2"/>
          <p:cNvSpPr>
            <a:spLocks noGrp="1"/>
          </p:cNvSpPr>
          <p:nvPr>
            <p:ph idx="1"/>
          </p:nvPr>
        </p:nvSpPr>
        <p:spPr>
          <a:xfrm>
            <a:off x="914400" y="1417638"/>
            <a:ext cx="7772400" cy="4868862"/>
          </a:xfrm>
        </p:spPr>
        <p:txBody>
          <a:bodyPr>
            <a:noAutofit/>
          </a:bodyPr>
          <a:lstStyle/>
          <a:p>
            <a:pPr marL="0" indent="0">
              <a:spcBef>
                <a:spcPts val="0"/>
              </a:spcBef>
              <a:buNone/>
            </a:pPr>
            <a:r>
              <a:rPr lang="en-US" altLang="en-US" sz="2800" dirty="0"/>
              <a:t>Successful CRM programs rely on a strong internal data management system</a:t>
            </a:r>
            <a:r>
              <a:rPr lang="en-US" altLang="en-US" sz="2800" dirty="0" smtClean="0"/>
              <a:t>.</a:t>
            </a:r>
          </a:p>
          <a:p>
            <a:pPr marL="0" indent="0">
              <a:spcBef>
                <a:spcPts val="0"/>
              </a:spcBef>
              <a:buNone/>
            </a:pPr>
            <a:endParaRPr lang="en-US" altLang="en-US" sz="2800" dirty="0"/>
          </a:p>
          <a:p>
            <a:pPr marL="0" indent="0">
              <a:spcBef>
                <a:spcPts val="0"/>
              </a:spcBef>
              <a:buNone/>
            </a:pPr>
            <a:r>
              <a:rPr lang="en-US" sz="2800" b="1" dirty="0" smtClean="0"/>
              <a:t>Three </a:t>
            </a:r>
            <a:r>
              <a:rPr lang="en-US" sz="2800" b="1" dirty="0"/>
              <a:t>distinct organizational functions:</a:t>
            </a:r>
          </a:p>
          <a:p>
            <a:pPr marL="457200" indent="-457200">
              <a:buFont typeface="+mj-lt"/>
              <a:buAutoNum type="arabicPeriod"/>
            </a:pPr>
            <a:r>
              <a:rPr lang="en-US" sz="2800" dirty="0" smtClean="0"/>
              <a:t>To </a:t>
            </a:r>
            <a:r>
              <a:rPr lang="en-US" sz="2800" dirty="0"/>
              <a:t>collect and analyze information. </a:t>
            </a:r>
          </a:p>
          <a:p>
            <a:pPr marL="457200" indent="-457200">
              <a:buFont typeface="+mj-lt"/>
              <a:buAutoNum type="arabicPeriod"/>
            </a:pPr>
            <a:r>
              <a:rPr lang="en-US" sz="2800" dirty="0" smtClean="0"/>
              <a:t>Develop </a:t>
            </a:r>
            <a:r>
              <a:rPr lang="en-US" sz="2800" dirty="0"/>
              <a:t>new marketing offers that should be of interest to its customers based on its analysis of the information. </a:t>
            </a:r>
          </a:p>
          <a:p>
            <a:pPr marL="457200" indent="-457200">
              <a:buFont typeface="+mj-lt"/>
              <a:buAutoNum type="arabicPeriod"/>
            </a:pPr>
            <a:r>
              <a:rPr lang="en-US" sz="2800" dirty="0" smtClean="0"/>
              <a:t>A </a:t>
            </a:r>
            <a:r>
              <a:rPr lang="en-US" sz="2800" dirty="0"/>
              <a:t>communications plan that delivers the details of the new offer to the market</a:t>
            </a:r>
            <a:r>
              <a:rPr lang="en-US" sz="2800" dirty="0" smtClean="0"/>
              <a:t>.</a:t>
            </a:r>
            <a:endParaRPr lang="en-US" sz="2800" dirty="0"/>
          </a:p>
        </p:txBody>
      </p:sp>
    </p:spTree>
    <p:extLst>
      <p:ext uri="{BB962C8B-B14F-4D97-AF65-F5344CB8AC3E}">
        <p14:creationId xmlns:p14="http://schemas.microsoft.com/office/powerpoint/2010/main" val="2530587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115300" cy="944562"/>
          </a:xfrm>
        </p:spPr>
        <p:txBody>
          <a:bodyPr bIns="91440" anchor="b" anchorCtr="0">
            <a:noAutofit/>
          </a:bodyPr>
          <a:lstStyle/>
          <a:p>
            <a:r>
              <a:rPr lang="en-US" sz="3600" dirty="0"/>
              <a:t>Evaluating Marketing Activity</a:t>
            </a:r>
          </a:p>
        </p:txBody>
      </p:sp>
      <p:sp>
        <p:nvSpPr>
          <p:cNvPr id="3" name="Content Placeholder 2"/>
          <p:cNvSpPr>
            <a:spLocks noGrp="1"/>
          </p:cNvSpPr>
          <p:nvPr>
            <p:ph idx="1"/>
          </p:nvPr>
        </p:nvSpPr>
        <p:spPr>
          <a:xfrm>
            <a:off x="571500" y="1417638"/>
            <a:ext cx="8458200" cy="4525963"/>
          </a:xfrm>
        </p:spPr>
        <p:txBody>
          <a:bodyPr>
            <a:noAutofit/>
          </a:bodyPr>
          <a:lstStyle/>
          <a:p>
            <a:pPr marL="0" indent="0">
              <a:buNone/>
            </a:pPr>
            <a:r>
              <a:rPr lang="en-US" altLang="en-US" sz="2800" dirty="0"/>
              <a:t>Marketing strategies must be periodically reviewed for </a:t>
            </a:r>
            <a:r>
              <a:rPr lang="en-US" altLang="en-US" sz="2800" b="1" dirty="0"/>
              <a:t>effectiveness</a:t>
            </a:r>
            <a:r>
              <a:rPr lang="en-US" altLang="en-US" sz="2800" dirty="0"/>
              <a:t>. A typical review may include an assessment of: </a:t>
            </a:r>
            <a:endParaRPr lang="en-US" altLang="en-US" sz="2800" dirty="0" smtClean="0"/>
          </a:p>
          <a:p>
            <a:pPr>
              <a:spcBef>
                <a:spcPts val="1200"/>
              </a:spcBef>
            </a:pPr>
            <a:r>
              <a:rPr lang="en-US" altLang="en-US" sz="2800" i="1" dirty="0"/>
              <a:t>Market conditions (external influences)</a:t>
            </a:r>
          </a:p>
          <a:p>
            <a:pPr>
              <a:spcBef>
                <a:spcPts val="1200"/>
              </a:spcBef>
            </a:pPr>
            <a:r>
              <a:rPr lang="en-US" altLang="en-US" sz="2800" i="1" dirty="0"/>
              <a:t>Competitor activity (their success or failure)</a:t>
            </a:r>
          </a:p>
          <a:p>
            <a:pPr>
              <a:spcBef>
                <a:spcPts val="1200"/>
              </a:spcBef>
            </a:pPr>
            <a:r>
              <a:rPr lang="en-US" altLang="en-US" sz="2800" i="1" dirty="0"/>
              <a:t>Brand performance to date (are objectives being achieved?) </a:t>
            </a:r>
            <a:r>
              <a:rPr lang="en-US" altLang="en-US" sz="2800" i="1" dirty="0" smtClean="0"/>
              <a:t/>
            </a:r>
            <a:br>
              <a:rPr lang="en-US" altLang="en-US" sz="2800" i="1" dirty="0" smtClean="0"/>
            </a:br>
            <a:endParaRPr lang="en-US" altLang="en-US" sz="2800" i="1" dirty="0"/>
          </a:p>
          <a:p>
            <a:pPr marL="0" indent="0">
              <a:spcBef>
                <a:spcPts val="0"/>
              </a:spcBef>
              <a:buNone/>
            </a:pPr>
            <a:r>
              <a:rPr lang="en-US" altLang="en-US" sz="2800" dirty="0"/>
              <a:t>Potential </a:t>
            </a:r>
            <a:r>
              <a:rPr lang="en-US" altLang="en-US" sz="2800" b="1" dirty="0"/>
              <a:t>changes in marketing strategy </a:t>
            </a:r>
            <a:r>
              <a:rPr lang="en-US" altLang="en-US" sz="2800" dirty="0"/>
              <a:t>are addressed in the review process.</a:t>
            </a:r>
          </a:p>
        </p:txBody>
      </p:sp>
    </p:spTree>
    <p:extLst>
      <p:ext uri="{BB962C8B-B14F-4D97-AF65-F5344CB8AC3E}">
        <p14:creationId xmlns:p14="http://schemas.microsoft.com/office/powerpoint/2010/main" val="2362172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bIns="91440" anchor="b" anchorCtr="0">
            <a:noAutofit/>
          </a:bodyPr>
          <a:lstStyle/>
          <a:p>
            <a:r>
              <a:rPr lang="en-US" altLang="en-US" sz="3600" dirty="0"/>
              <a:t>Ethical Considerations for Marketing</a:t>
            </a:r>
            <a:endParaRPr lang="en-US" sz="3600" dirty="0"/>
          </a:p>
        </p:txBody>
      </p:sp>
      <p:sp>
        <p:nvSpPr>
          <p:cNvPr id="3" name="Content Placeholder 2"/>
          <p:cNvSpPr>
            <a:spLocks noGrp="1"/>
          </p:cNvSpPr>
          <p:nvPr>
            <p:ph idx="1"/>
          </p:nvPr>
        </p:nvSpPr>
        <p:spPr/>
        <p:txBody>
          <a:bodyPr>
            <a:normAutofit/>
          </a:bodyPr>
          <a:lstStyle/>
          <a:p>
            <a:pPr>
              <a:spcBef>
                <a:spcPts val="3000"/>
              </a:spcBef>
            </a:pPr>
            <a:r>
              <a:rPr lang="en-US" altLang="en-US" sz="2800" b="1" dirty="0"/>
              <a:t>Business ethics </a:t>
            </a:r>
            <a:r>
              <a:rPr lang="en-US" altLang="en-US" sz="2800" dirty="0"/>
              <a:t>is defined as the study and examination of moral and social responsibility in relation to business practices and decision-making in business.</a:t>
            </a:r>
          </a:p>
          <a:p>
            <a:pPr>
              <a:spcBef>
                <a:spcPts val="3000"/>
              </a:spcBef>
            </a:pPr>
            <a:r>
              <a:rPr lang="en-US" altLang="en-US" sz="2800" dirty="0" smtClean="0"/>
              <a:t>In </a:t>
            </a:r>
            <a:r>
              <a:rPr lang="en-US" altLang="en-US" sz="2800" dirty="0"/>
              <a:t>Canada, the CMA’s </a:t>
            </a:r>
            <a:r>
              <a:rPr lang="en-US" altLang="en-US" sz="2800" i="1" dirty="0"/>
              <a:t>Code of Ethics and Standards of Practice </a:t>
            </a:r>
            <a:r>
              <a:rPr lang="en-US" altLang="en-US" sz="2800" dirty="0"/>
              <a:t>guides marketing </a:t>
            </a:r>
            <a:r>
              <a:rPr lang="en-US" altLang="en-US" sz="2800" dirty="0" smtClean="0"/>
              <a:t>organizations</a:t>
            </a:r>
            <a:endParaRPr lang="en-US" altLang="en-US" sz="2800" i="1" dirty="0" smtClean="0"/>
          </a:p>
          <a:p>
            <a:pPr>
              <a:spcBef>
                <a:spcPts val="3000"/>
              </a:spcBef>
            </a:pPr>
            <a:r>
              <a:rPr lang="en-US" altLang="en-US" sz="2800" dirty="0" smtClean="0"/>
              <a:t>Businesses today strive for </a:t>
            </a:r>
            <a:r>
              <a:rPr lang="en-US" altLang="en-US" sz="2800" b="1" dirty="0" smtClean="0"/>
              <a:t>sustainabilit</a:t>
            </a:r>
            <a:r>
              <a:rPr lang="en-US" altLang="en-US" sz="2800" dirty="0" smtClean="0"/>
              <a:t>y… the ability to sustain or the capacity to endure.</a:t>
            </a:r>
            <a:endParaRPr lang="en-US" altLang="en-US" sz="2800" dirty="0"/>
          </a:p>
        </p:txBody>
      </p:sp>
      <p:pic>
        <p:nvPicPr>
          <p:cNvPr id="4" name="Picture 3" descr="Screen Clipping">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547" y="1790471"/>
            <a:ext cx="7744906" cy="3277057"/>
          </a:xfrm>
          <a:prstGeom prst="rect">
            <a:avLst/>
          </a:prstGeom>
        </p:spPr>
      </p:pic>
    </p:spTree>
    <p:extLst>
      <p:ext uri="{BB962C8B-B14F-4D97-AF65-F5344CB8AC3E}">
        <p14:creationId xmlns:p14="http://schemas.microsoft.com/office/powerpoint/2010/main" val="465694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055688"/>
            <a:ext cx="9144000" cy="3666805"/>
          </a:xfrm>
          <a:prstGeom prst="rect">
            <a:avLst/>
          </a:prstGeom>
        </p:spPr>
      </p:pic>
    </p:spTree>
    <p:extLst>
      <p:ext uri="{BB962C8B-B14F-4D97-AF65-F5344CB8AC3E}">
        <p14:creationId xmlns:p14="http://schemas.microsoft.com/office/powerpoint/2010/main" val="2274398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143000"/>
          </a:xfrm>
        </p:spPr>
        <p:txBody>
          <a:bodyPr/>
          <a:lstStyle/>
          <a:p>
            <a:r>
              <a:rPr lang="en-US" dirty="0" smtClean="0"/>
              <a:t>World Fair Trade Organization</a:t>
            </a:r>
            <a:endParaRPr lang="en-US" dirty="0"/>
          </a:p>
        </p:txBody>
      </p:sp>
      <p:pic>
        <p:nvPicPr>
          <p:cNvPr id="7" name="Content Placeholder 6" descr="Screen Clipping"/>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914400" y="1417638"/>
            <a:ext cx="6838950" cy="5060480"/>
          </a:xfrm>
        </p:spPr>
      </p:pic>
    </p:spTree>
    <p:extLst>
      <p:ext uri="{BB962C8B-B14F-4D97-AF65-F5344CB8AC3E}">
        <p14:creationId xmlns:p14="http://schemas.microsoft.com/office/powerpoint/2010/main" val="2413403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49312"/>
          </a:xfrm>
        </p:spPr>
        <p:txBody>
          <a:bodyPr/>
          <a:lstStyle/>
          <a:p>
            <a:r>
              <a:rPr lang="en-US" dirty="0" smtClean="0"/>
              <a:t>Chapter Review. Can you…</a:t>
            </a:r>
            <a:endParaRPr lang="en-US" dirty="0"/>
          </a:p>
        </p:txBody>
      </p:sp>
      <p:sp>
        <p:nvSpPr>
          <p:cNvPr id="3" name="Content Placeholder 2"/>
          <p:cNvSpPr>
            <a:spLocks noGrp="1"/>
          </p:cNvSpPr>
          <p:nvPr>
            <p:ph sz="quarter" idx="1"/>
          </p:nvPr>
        </p:nvSpPr>
        <p:spPr>
          <a:xfrm>
            <a:off x="914400" y="1123950"/>
            <a:ext cx="7772400" cy="5238750"/>
          </a:xfrm>
        </p:spPr>
        <p:txBody>
          <a:bodyPr>
            <a:noAutofit/>
          </a:bodyPr>
          <a:lstStyle/>
          <a:p>
            <a:r>
              <a:rPr lang="en-US" sz="2400" dirty="0" smtClean="0"/>
              <a:t>Define </a:t>
            </a:r>
            <a:r>
              <a:rPr lang="en-US" sz="2400" dirty="0"/>
              <a:t>the term </a:t>
            </a:r>
            <a:r>
              <a:rPr lang="en-US" sz="2400" i="1" dirty="0" smtClean="0"/>
              <a:t>marketing</a:t>
            </a:r>
            <a:r>
              <a:rPr lang="en-US" sz="2400" dirty="0"/>
              <a:t>?</a:t>
            </a:r>
          </a:p>
          <a:p>
            <a:r>
              <a:rPr lang="en-US" sz="2400" dirty="0" smtClean="0"/>
              <a:t>Describe </a:t>
            </a:r>
            <a:r>
              <a:rPr lang="en-US" sz="2400" dirty="0"/>
              <a:t>the importance of marketing in </a:t>
            </a:r>
            <a:r>
              <a:rPr lang="en-US" sz="2400" dirty="0" smtClean="0"/>
              <a:t>organizations?</a:t>
            </a:r>
            <a:endParaRPr lang="en-US" sz="2400" dirty="0"/>
          </a:p>
          <a:p>
            <a:r>
              <a:rPr lang="en-US" sz="2400" dirty="0" smtClean="0"/>
              <a:t>Describe </a:t>
            </a:r>
            <a:r>
              <a:rPr lang="en-US" sz="2400" dirty="0"/>
              <a:t>how marketing has evolved to become the driving force of business </a:t>
            </a:r>
            <a:r>
              <a:rPr lang="en-US" sz="2400" dirty="0" smtClean="0"/>
              <a:t>growth?</a:t>
            </a:r>
            <a:endParaRPr lang="en-US" sz="2400" dirty="0"/>
          </a:p>
          <a:p>
            <a:r>
              <a:rPr lang="en-US" sz="2400" dirty="0" smtClean="0"/>
              <a:t>Explain </a:t>
            </a:r>
            <a:r>
              <a:rPr lang="en-US" sz="2400" dirty="0"/>
              <a:t>the fundamental process of marketing </a:t>
            </a:r>
            <a:r>
              <a:rPr lang="en-US" sz="2400" dirty="0" smtClean="0"/>
              <a:t>practiced </a:t>
            </a:r>
            <a:r>
              <a:rPr lang="en-US" sz="2400" dirty="0"/>
              <a:t>by organizations </a:t>
            </a:r>
            <a:r>
              <a:rPr lang="en-US" sz="2400" dirty="0" smtClean="0"/>
              <a:t>today?</a:t>
            </a:r>
            <a:endParaRPr lang="en-US" sz="2400" dirty="0"/>
          </a:p>
          <a:p>
            <a:r>
              <a:rPr lang="en-US" sz="2400" dirty="0" smtClean="0"/>
              <a:t>Explain </a:t>
            </a:r>
            <a:r>
              <a:rPr lang="en-US" sz="2400" dirty="0"/>
              <a:t>the concept of the </a:t>
            </a:r>
            <a:r>
              <a:rPr lang="en-US" sz="2400" i="1" dirty="0"/>
              <a:t>marketing </a:t>
            </a:r>
            <a:r>
              <a:rPr lang="en-US" sz="2400" i="1" dirty="0" smtClean="0"/>
              <a:t>mix?</a:t>
            </a:r>
            <a:endParaRPr lang="en-US" sz="2400" dirty="0"/>
          </a:p>
          <a:p>
            <a:r>
              <a:rPr lang="en-US" sz="2400" dirty="0" smtClean="0"/>
              <a:t>Explain </a:t>
            </a:r>
            <a:r>
              <a:rPr lang="en-US" sz="2400" dirty="0"/>
              <a:t>how an organization maximizes the value of its </a:t>
            </a:r>
            <a:r>
              <a:rPr lang="en-US" sz="2400" dirty="0" smtClean="0"/>
              <a:t>customers?</a:t>
            </a:r>
            <a:endParaRPr lang="en-US" sz="2400" dirty="0"/>
          </a:p>
          <a:p>
            <a:r>
              <a:rPr lang="en-US" sz="2400" dirty="0" smtClean="0"/>
              <a:t>Identify </a:t>
            </a:r>
            <a:r>
              <a:rPr lang="en-US" sz="2400" dirty="0"/>
              <a:t>fundamental methods for measuring the effectiveness of marketing </a:t>
            </a:r>
            <a:r>
              <a:rPr lang="en-US" sz="2400" dirty="0" smtClean="0"/>
              <a:t>activities?</a:t>
            </a:r>
            <a:endParaRPr lang="en-US" sz="2400" dirty="0"/>
          </a:p>
          <a:p>
            <a:r>
              <a:rPr lang="en-US" sz="2400" dirty="0" smtClean="0"/>
              <a:t>Explain </a:t>
            </a:r>
            <a:r>
              <a:rPr lang="en-US" sz="2400" dirty="0"/>
              <a:t>how ethical considerations impact marketing </a:t>
            </a:r>
            <a:r>
              <a:rPr lang="en-US" sz="2400" dirty="0" smtClean="0"/>
              <a:t>strategies</a:t>
            </a:r>
            <a:r>
              <a:rPr lang="en-US" sz="2400" dirty="0"/>
              <a:t>?</a:t>
            </a:r>
          </a:p>
        </p:txBody>
      </p:sp>
    </p:spTree>
    <p:extLst>
      <p:ext uri="{BB962C8B-B14F-4D97-AF65-F5344CB8AC3E}">
        <p14:creationId xmlns:p14="http://schemas.microsoft.com/office/powerpoint/2010/main" val="1573565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125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750"/>
                            </p:stCondLst>
                            <p:childTnLst>
                              <p:par>
                                <p:cTn id="10" presetID="2" presetClass="entr" presetSubtype="4" fill="hold" grpId="0" nodeType="afterEffect">
                                  <p:stCondLst>
                                    <p:cond delay="125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3500"/>
                            </p:stCondLst>
                            <p:childTnLst>
                              <p:par>
                                <p:cTn id="15" presetID="2" presetClass="entr" presetSubtype="4" fill="hold" grpId="0" nodeType="afterEffect">
                                  <p:stCondLst>
                                    <p:cond delay="125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5250"/>
                            </p:stCondLst>
                            <p:childTnLst>
                              <p:par>
                                <p:cTn id="20" presetID="2" presetClass="entr" presetSubtype="4" fill="hold" grpId="0" nodeType="afterEffect">
                                  <p:stCondLst>
                                    <p:cond delay="125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7000"/>
                            </p:stCondLst>
                            <p:childTnLst>
                              <p:par>
                                <p:cTn id="25" presetID="2" presetClass="entr" presetSubtype="4" fill="hold" grpId="0" nodeType="afterEffect">
                                  <p:stCondLst>
                                    <p:cond delay="125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8750"/>
                            </p:stCondLst>
                            <p:childTnLst>
                              <p:par>
                                <p:cTn id="30" presetID="2" presetClass="entr" presetSubtype="4" fill="hold" grpId="0" nodeType="afterEffect">
                                  <p:stCondLst>
                                    <p:cond delay="125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10500"/>
                            </p:stCondLst>
                            <p:childTnLst>
                              <p:par>
                                <p:cTn id="35" presetID="2" presetClass="entr" presetSubtype="4" fill="hold" grpId="0" nodeType="afterEffect">
                                  <p:stCondLst>
                                    <p:cond delay="125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12250"/>
                            </p:stCondLst>
                            <p:childTnLst>
                              <p:par>
                                <p:cTn id="40" presetID="2" presetClass="entr" presetSubtype="4" fill="hold" grpId="0" nodeType="afterEffect">
                                  <p:stCondLst>
                                    <p:cond delay="125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additive="base">
                                        <p:cTn id="42"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Chapter 2 The External marketing Environment</a:t>
            </a:r>
          </a:p>
          <a:p>
            <a:r>
              <a:rPr lang="en-US" dirty="0" smtClean="0"/>
              <a:t>Chapter 2 Moodle Quiz </a:t>
            </a:r>
            <a:br>
              <a:rPr lang="en-US" dirty="0" smtClean="0"/>
            </a:br>
            <a:endParaRPr lang="en-US" dirty="0" smtClean="0"/>
          </a:p>
          <a:p>
            <a:endParaRPr lang="en-US" dirty="0"/>
          </a:p>
        </p:txBody>
      </p:sp>
      <p:sp>
        <p:nvSpPr>
          <p:cNvPr id="3" name="Title 2"/>
          <p:cNvSpPr>
            <a:spLocks noGrp="1"/>
          </p:cNvSpPr>
          <p:nvPr>
            <p:ph type="title"/>
          </p:nvPr>
        </p:nvSpPr>
        <p:spPr/>
        <p:txBody>
          <a:bodyPr/>
          <a:lstStyle/>
          <a:p>
            <a:r>
              <a:rPr lang="en-US" dirty="0" smtClean="0"/>
              <a:t>Next Class:</a:t>
            </a:r>
            <a:endParaRPr lang="en-US" dirty="0"/>
          </a:p>
        </p:txBody>
      </p:sp>
    </p:spTree>
    <p:extLst>
      <p:ext uri="{BB962C8B-B14F-4D97-AF65-F5344CB8AC3E}">
        <p14:creationId xmlns:p14="http://schemas.microsoft.com/office/powerpoint/2010/main" val="6147492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Importance of </a:t>
            </a:r>
            <a:r>
              <a:rPr lang="en-US" dirty="0" smtClean="0"/>
              <a:t>Marketing</a:t>
            </a:r>
            <a:endParaRPr lang="en-US" b="0" dirty="0"/>
          </a:p>
        </p:txBody>
      </p:sp>
      <p:sp>
        <p:nvSpPr>
          <p:cNvPr id="3" name="Content Placeholder 2"/>
          <p:cNvSpPr>
            <a:spLocks noGrp="1"/>
          </p:cNvSpPr>
          <p:nvPr>
            <p:ph idx="4294967295"/>
          </p:nvPr>
        </p:nvSpPr>
        <p:spPr>
          <a:xfrm>
            <a:off x="685799" y="1562100"/>
            <a:ext cx="7772400" cy="4572000"/>
          </a:xfrm>
        </p:spPr>
        <p:txBody>
          <a:bodyPr>
            <a:normAutofit/>
          </a:bodyPr>
          <a:lstStyle/>
          <a:p>
            <a:pPr marL="0" indent="0">
              <a:buNone/>
              <a:defRPr/>
            </a:pPr>
            <a:r>
              <a:rPr lang="en-CA" sz="2800" dirty="0"/>
              <a:t>Marketing </a:t>
            </a:r>
            <a:r>
              <a:rPr lang="en-CA" sz="2800" dirty="0" smtClean="0"/>
              <a:t>is the means </a:t>
            </a:r>
            <a:r>
              <a:rPr lang="en-CA" sz="2800" dirty="0"/>
              <a:t>by which an organization </a:t>
            </a:r>
            <a:r>
              <a:rPr lang="en-CA" sz="2800" u="sng" dirty="0"/>
              <a:t>connects with </a:t>
            </a:r>
            <a:r>
              <a:rPr lang="en-CA" sz="2800" u="sng" dirty="0" smtClean="0"/>
              <a:t>customers</a:t>
            </a:r>
            <a:r>
              <a:rPr lang="en-CA" sz="2800" dirty="0" smtClean="0"/>
              <a:t>.</a:t>
            </a:r>
          </a:p>
          <a:p>
            <a:pPr marL="0" indent="0">
              <a:buNone/>
              <a:defRPr/>
            </a:pPr>
            <a:endParaRPr lang="en-CA" sz="2800" dirty="0" smtClean="0"/>
          </a:p>
          <a:p>
            <a:pPr marL="0" indent="0">
              <a:buNone/>
              <a:defRPr/>
            </a:pPr>
            <a:r>
              <a:rPr lang="en-CA" sz="2800" b="1" dirty="0" smtClean="0">
                <a:solidFill>
                  <a:srgbClr val="38649C"/>
                </a:solidFill>
              </a:rPr>
              <a:t>Two </a:t>
            </a:r>
            <a:r>
              <a:rPr lang="en-CA" sz="2800" b="1" dirty="0">
                <a:solidFill>
                  <a:srgbClr val="38649C"/>
                </a:solidFill>
              </a:rPr>
              <a:t>key </a:t>
            </a:r>
            <a:r>
              <a:rPr lang="en-CA" sz="2800" b="1" dirty="0" smtClean="0">
                <a:solidFill>
                  <a:srgbClr val="38649C"/>
                </a:solidFill>
              </a:rPr>
              <a:t>areas of Implementation:</a:t>
            </a:r>
          </a:p>
          <a:p>
            <a:pPr marL="457200" indent="-457200">
              <a:defRPr/>
            </a:pPr>
            <a:r>
              <a:rPr lang="en-CA" sz="2800" b="1" dirty="0" smtClean="0"/>
              <a:t>Attract</a:t>
            </a:r>
            <a:r>
              <a:rPr lang="en-CA" sz="2800" dirty="0" smtClean="0"/>
              <a:t> </a:t>
            </a:r>
            <a:r>
              <a:rPr lang="en-CA" sz="2800" dirty="0"/>
              <a:t>customers and </a:t>
            </a:r>
            <a:r>
              <a:rPr lang="en-CA" sz="2800" b="1" dirty="0" smtClean="0"/>
              <a:t>encourage</a:t>
            </a:r>
            <a:r>
              <a:rPr lang="en-CA" sz="2800" dirty="0" smtClean="0"/>
              <a:t> </a:t>
            </a:r>
            <a:r>
              <a:rPr lang="en-CA" sz="2800" dirty="0"/>
              <a:t>them to buy a good or service for the first time</a:t>
            </a:r>
            <a:r>
              <a:rPr lang="en-CA" sz="2800" dirty="0" smtClean="0"/>
              <a:t>.</a:t>
            </a:r>
            <a:br>
              <a:rPr lang="en-CA" sz="2800" dirty="0" smtClean="0"/>
            </a:br>
            <a:endParaRPr lang="en-CA" sz="2800" dirty="0" smtClean="0"/>
          </a:p>
          <a:p>
            <a:pPr marL="457200" indent="-457200">
              <a:defRPr/>
            </a:pPr>
            <a:r>
              <a:rPr lang="en-CA" sz="2800" dirty="0" smtClean="0"/>
              <a:t>Encourage </a:t>
            </a:r>
            <a:r>
              <a:rPr lang="en-CA" sz="2800" b="1" dirty="0"/>
              <a:t>customer satisfaction </a:t>
            </a:r>
            <a:r>
              <a:rPr lang="en-CA" sz="2800" dirty="0"/>
              <a:t>and </a:t>
            </a:r>
            <a:r>
              <a:rPr lang="en-CA" sz="2800" b="1" dirty="0"/>
              <a:t>loyalty</a:t>
            </a:r>
            <a:r>
              <a:rPr lang="en-CA" sz="2800" dirty="0"/>
              <a:t> to </a:t>
            </a:r>
            <a:r>
              <a:rPr lang="en-CA" sz="2800" b="1" dirty="0"/>
              <a:t>maximize the lifetime value </a:t>
            </a:r>
            <a:r>
              <a:rPr lang="en-CA" sz="2800" dirty="0"/>
              <a:t>of customers.</a:t>
            </a:r>
            <a:endParaRPr lang="en-US" sz="2800" dirty="0"/>
          </a:p>
        </p:txBody>
      </p:sp>
    </p:spTree>
    <p:extLst>
      <p:ext uri="{BB962C8B-B14F-4D97-AF65-F5344CB8AC3E}">
        <p14:creationId xmlns:p14="http://schemas.microsoft.com/office/powerpoint/2010/main" val="3134471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09" y="291573"/>
            <a:ext cx="8229600" cy="546628"/>
          </a:xfrm>
        </p:spPr>
        <p:txBody>
          <a:bodyPr>
            <a:normAutofit fontScale="90000"/>
          </a:bodyPr>
          <a:lstStyle/>
          <a:p>
            <a:pPr>
              <a:defRPr/>
            </a:pPr>
            <a:r>
              <a:rPr lang="en-US" dirty="0"/>
              <a:t>Effective Marketing helps companies grow and prosper</a:t>
            </a:r>
          </a:p>
        </p:txBody>
      </p:sp>
      <p:sp>
        <p:nvSpPr>
          <p:cNvPr id="4" name="Content Placeholder 3"/>
          <p:cNvSpPr>
            <a:spLocks noGrp="1"/>
          </p:cNvSpPr>
          <p:nvPr>
            <p:ph idx="13"/>
          </p:nvPr>
        </p:nvSpPr>
        <p:spPr>
          <a:xfrm>
            <a:off x="285749" y="884054"/>
            <a:ext cx="7982859" cy="413402"/>
          </a:xfrm>
        </p:spPr>
        <p:txBody>
          <a:bodyPr>
            <a:normAutofit/>
          </a:bodyPr>
          <a:lstStyle/>
          <a:p>
            <a:pPr marL="0" indent="0">
              <a:buNone/>
            </a:pPr>
            <a:r>
              <a:rPr lang="en-US" b="1" dirty="0"/>
              <a:t>Figure </a:t>
            </a:r>
            <a:r>
              <a:rPr lang="en-US" b="1" dirty="0" smtClean="0"/>
              <a:t>1.3</a:t>
            </a:r>
            <a:r>
              <a:rPr lang="en-US" dirty="0" smtClean="0"/>
              <a:t> Best </a:t>
            </a:r>
            <a:r>
              <a:rPr lang="en-US" dirty="0"/>
              <a:t>Brand </a:t>
            </a:r>
            <a:r>
              <a:rPr lang="en-US" dirty="0" smtClean="0"/>
              <a:t>Reputations in </a:t>
            </a:r>
            <a:r>
              <a:rPr lang="en-US" dirty="0"/>
              <a:t>Canada</a:t>
            </a:r>
          </a:p>
        </p:txBody>
      </p:sp>
      <p:graphicFrame>
        <p:nvGraphicFramePr>
          <p:cNvPr id="8" name="Table 7"/>
          <p:cNvGraphicFramePr>
            <a:graphicFrameLocks noGrp="1"/>
          </p:cNvGraphicFramePr>
          <p:nvPr>
            <p:extLst>
              <p:ext uri="{D42A27DB-BD31-4B8C-83A1-F6EECF244321}">
                <p14:modId xmlns:p14="http://schemas.microsoft.com/office/powerpoint/2010/main" val="174116325"/>
              </p:ext>
            </p:extLst>
          </p:nvPr>
        </p:nvGraphicFramePr>
        <p:xfrm>
          <a:off x="285750" y="1297456"/>
          <a:ext cx="8305801" cy="5017618"/>
        </p:xfrm>
        <a:graphic>
          <a:graphicData uri="http://schemas.openxmlformats.org/drawingml/2006/table">
            <a:tbl>
              <a:tblPr firstRow="1" bandRow="1">
                <a:tableStyleId>{2D5ABB26-0587-4C30-8999-92F81FD0307C}</a:tableStyleId>
              </a:tblPr>
              <a:tblGrid>
                <a:gridCol w="1303733">
                  <a:extLst>
                    <a:ext uri="{9D8B030D-6E8A-4147-A177-3AD203B41FA5}">
                      <a16:colId xmlns:a16="http://schemas.microsoft.com/office/drawing/2014/main" val="20000"/>
                    </a:ext>
                  </a:extLst>
                </a:gridCol>
                <a:gridCol w="2460978">
                  <a:extLst>
                    <a:ext uri="{9D8B030D-6E8A-4147-A177-3AD203B41FA5}">
                      <a16:colId xmlns:a16="http://schemas.microsoft.com/office/drawing/2014/main" val="20001"/>
                    </a:ext>
                  </a:extLst>
                </a:gridCol>
                <a:gridCol w="1464867">
                  <a:extLst>
                    <a:ext uri="{9D8B030D-6E8A-4147-A177-3AD203B41FA5}">
                      <a16:colId xmlns:a16="http://schemas.microsoft.com/office/drawing/2014/main" val="20002"/>
                    </a:ext>
                  </a:extLst>
                </a:gridCol>
                <a:gridCol w="1494166">
                  <a:extLst>
                    <a:ext uri="{9D8B030D-6E8A-4147-A177-3AD203B41FA5}">
                      <a16:colId xmlns:a16="http://schemas.microsoft.com/office/drawing/2014/main" val="20003"/>
                    </a:ext>
                  </a:extLst>
                </a:gridCol>
                <a:gridCol w="1582057">
                  <a:extLst>
                    <a:ext uri="{9D8B030D-6E8A-4147-A177-3AD203B41FA5}">
                      <a16:colId xmlns:a16="http://schemas.microsoft.com/office/drawing/2014/main" val="20004"/>
                    </a:ext>
                  </a:extLst>
                </a:gridCol>
              </a:tblGrid>
              <a:tr h="797798">
                <a:tc>
                  <a:txBody>
                    <a:bodyPr/>
                    <a:lstStyle/>
                    <a:p>
                      <a:pPr algn="ctr"/>
                      <a:r>
                        <a:rPr lang="en-US" sz="1500" b="1" kern="1200" dirty="0" smtClean="0"/>
                        <a:t>Rank</a:t>
                      </a:r>
                      <a:endParaRPr lang="en-US" sz="1500" b="1" dirty="0"/>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b="1" kern="1200" dirty="0" smtClean="0">
                          <a:solidFill>
                            <a:schemeClr val="tx1"/>
                          </a:solidFill>
                          <a:latin typeface="+mn-lt"/>
                          <a:ea typeface="+mn-ea"/>
                          <a:cs typeface="+mn-cs"/>
                        </a:rPr>
                        <a:t>Company</a:t>
                      </a:r>
                      <a:endParaRPr lang="en-US" sz="1500" b="1" dirty="0"/>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500" b="1" kern="1200" dirty="0" smtClean="0">
                          <a:solidFill>
                            <a:schemeClr val="tx1"/>
                          </a:solidFill>
                          <a:latin typeface="+mn-lt"/>
                          <a:ea typeface="+mn-ea"/>
                          <a:cs typeface="+mn-cs"/>
                        </a:rPr>
                        <a:t>% Good Opinion</a:t>
                      </a:r>
                      <a:endParaRPr lang="en-US" sz="1500" b="1" dirty="0"/>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500" b="1" kern="1200" dirty="0" smtClean="0">
                          <a:solidFill>
                            <a:schemeClr val="tx1"/>
                          </a:solidFill>
                          <a:latin typeface="+mn-lt"/>
                          <a:ea typeface="+mn-ea"/>
                          <a:cs typeface="+mn-cs"/>
                        </a:rPr>
                        <a:t>% Bad Opinion</a:t>
                      </a:r>
                      <a:endParaRPr lang="en-US" sz="1500" b="1" dirty="0"/>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500" b="1" kern="1200" dirty="0" smtClean="0">
                          <a:solidFill>
                            <a:schemeClr val="tx1"/>
                          </a:solidFill>
                          <a:latin typeface="+mn-lt"/>
                          <a:ea typeface="+mn-ea"/>
                          <a:cs typeface="+mn-cs"/>
                        </a:rPr>
                        <a:t>Net Score</a:t>
                      </a:r>
                      <a:endParaRPr lang="en-US" sz="1500" b="1" dirty="0"/>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21982">
                <a:tc>
                  <a:txBody>
                    <a:bodyPr/>
                    <a:lstStyle/>
                    <a:p>
                      <a:pPr marL="170815" algn="ctr">
                        <a:spcAft>
                          <a:spcPts val="0"/>
                        </a:spcAft>
                      </a:pPr>
                      <a:r>
                        <a:rPr lang="en-US" sz="1500" dirty="0">
                          <a:latin typeface="+mn-lt"/>
                          <a:ea typeface="Times New Roman"/>
                          <a:cs typeface="Times New Roman" pitchFamily="18" charset="0"/>
                        </a:rPr>
                        <a:t>1</a:t>
                      </a:r>
                    </a:p>
                  </a:txBody>
                  <a:tcPr marL="25400" marR="25400" marT="0" marB="0">
                    <a:lnT w="12700" cap="flat" cmpd="sng" algn="ctr">
                      <a:solidFill>
                        <a:schemeClr val="tx1"/>
                      </a:solidFill>
                      <a:prstDash val="solid"/>
                      <a:round/>
                      <a:headEnd type="none" w="med" len="med"/>
                      <a:tailEnd type="none" w="med" len="med"/>
                    </a:lnT>
                  </a:tcPr>
                </a:tc>
                <a:tc>
                  <a:txBody>
                    <a:bodyPr/>
                    <a:lstStyle/>
                    <a:p>
                      <a:pPr>
                        <a:spcAft>
                          <a:spcPts val="0"/>
                        </a:spcAft>
                      </a:pPr>
                      <a:r>
                        <a:rPr lang="en-US" sz="1500" dirty="0">
                          <a:latin typeface="+mn-lt"/>
                          <a:ea typeface="Times New Roman"/>
                          <a:cs typeface="Times New Roman" pitchFamily="18" charset="0"/>
                        </a:rPr>
                        <a:t>Google</a:t>
                      </a:r>
                    </a:p>
                  </a:txBody>
                  <a:tcPr marL="25400" marR="25400" marT="0" marB="0">
                    <a:lnT w="12700" cap="flat" cmpd="sng" algn="ctr">
                      <a:solidFill>
                        <a:schemeClr val="tx1"/>
                      </a:solidFill>
                      <a:prstDash val="solid"/>
                      <a:round/>
                      <a:headEnd type="none" w="med" len="med"/>
                      <a:tailEnd type="none" w="med" len="med"/>
                    </a:lnT>
                  </a:tcPr>
                </a:tc>
                <a:tc>
                  <a:txBody>
                    <a:bodyPr/>
                    <a:lstStyle/>
                    <a:p>
                      <a:pPr marL="149225" algn="ctr">
                        <a:spcAft>
                          <a:spcPts val="0"/>
                        </a:spcAft>
                      </a:pPr>
                      <a:r>
                        <a:rPr lang="en-US" sz="1500" dirty="0">
                          <a:latin typeface="+mn-lt"/>
                          <a:ea typeface="Times New Roman"/>
                          <a:cs typeface="Times New Roman" pitchFamily="18" charset="0"/>
                        </a:rPr>
                        <a:t>91.0</a:t>
                      </a:r>
                    </a:p>
                  </a:txBody>
                  <a:tcPr marL="25400" marR="25400" marT="0" marB="0">
                    <a:lnT w="12700" cap="flat" cmpd="sng" algn="ctr">
                      <a:solidFill>
                        <a:schemeClr val="tx1"/>
                      </a:solidFill>
                      <a:prstDash val="solid"/>
                      <a:round/>
                      <a:headEnd type="none" w="med" len="med"/>
                      <a:tailEnd type="none" w="med" len="med"/>
                    </a:lnT>
                  </a:tcPr>
                </a:tc>
                <a:tc>
                  <a:txBody>
                    <a:bodyPr/>
                    <a:lstStyle/>
                    <a:p>
                      <a:pPr algn="ctr">
                        <a:spcAft>
                          <a:spcPts val="0"/>
                        </a:spcAft>
                      </a:pPr>
                      <a:r>
                        <a:rPr lang="en-US" sz="1500">
                          <a:latin typeface="+mn-lt"/>
                          <a:ea typeface="Times New Roman"/>
                          <a:cs typeface="Times New Roman" pitchFamily="18" charset="0"/>
                        </a:rPr>
                        <a:t>2.0</a:t>
                      </a:r>
                    </a:p>
                  </a:txBody>
                  <a:tcPr marL="25400" marR="25400" marT="0" marB="0">
                    <a:lnT w="12700" cap="flat" cmpd="sng" algn="ctr">
                      <a:solidFill>
                        <a:schemeClr val="tx1"/>
                      </a:solidFill>
                      <a:prstDash val="solid"/>
                      <a:round/>
                      <a:headEnd type="none" w="med" len="med"/>
                      <a:tailEnd type="none" w="med" len="med"/>
                    </a:lnT>
                  </a:tcPr>
                </a:tc>
                <a:tc>
                  <a:txBody>
                    <a:bodyPr/>
                    <a:lstStyle/>
                    <a:p>
                      <a:pPr algn="ctr">
                        <a:spcAft>
                          <a:spcPts val="0"/>
                        </a:spcAft>
                      </a:pPr>
                      <a:r>
                        <a:rPr lang="en-US" sz="1500">
                          <a:latin typeface="+mn-lt"/>
                          <a:ea typeface="Times New Roman"/>
                          <a:cs typeface="Times New Roman" pitchFamily="18" charset="0"/>
                        </a:rPr>
                        <a:t>89.0</a:t>
                      </a:r>
                    </a:p>
                  </a:txBody>
                  <a:tcPr marL="25400" marR="25400" marT="0"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421982">
                <a:tc>
                  <a:txBody>
                    <a:bodyPr/>
                    <a:lstStyle/>
                    <a:p>
                      <a:pPr marL="161290" algn="ctr">
                        <a:spcAft>
                          <a:spcPts val="0"/>
                        </a:spcAft>
                      </a:pPr>
                      <a:r>
                        <a:rPr lang="en-US" sz="1500" dirty="0">
                          <a:latin typeface="+mn-lt"/>
                          <a:ea typeface="Times New Roman"/>
                          <a:cs typeface="Times New Roman" pitchFamily="18" charset="0"/>
                        </a:rPr>
                        <a:t>2</a:t>
                      </a:r>
                    </a:p>
                  </a:txBody>
                  <a:tcPr marL="25400" marR="25400" marT="0" marB="0"/>
                </a:tc>
                <a:tc>
                  <a:txBody>
                    <a:bodyPr/>
                    <a:lstStyle/>
                    <a:p>
                      <a:pPr>
                        <a:spcAft>
                          <a:spcPts val="0"/>
                        </a:spcAft>
                      </a:pPr>
                      <a:r>
                        <a:rPr lang="en-US" sz="1500" dirty="0">
                          <a:latin typeface="+mn-lt"/>
                          <a:ea typeface="Times New Roman"/>
                          <a:cs typeface="Times New Roman" pitchFamily="18" charset="0"/>
                        </a:rPr>
                        <a:t>Heinz</a:t>
                      </a:r>
                    </a:p>
                  </a:txBody>
                  <a:tcPr marL="25400" marR="25400" marT="0" marB="0"/>
                </a:tc>
                <a:tc>
                  <a:txBody>
                    <a:bodyPr/>
                    <a:lstStyle/>
                    <a:p>
                      <a:pPr marL="149225" algn="ctr">
                        <a:spcAft>
                          <a:spcPts val="0"/>
                        </a:spcAft>
                      </a:pPr>
                      <a:r>
                        <a:rPr lang="en-US" sz="1500" dirty="0">
                          <a:latin typeface="+mn-lt"/>
                          <a:ea typeface="Times New Roman"/>
                          <a:cs typeface="Times New Roman" pitchFamily="18" charset="0"/>
                        </a:rPr>
                        <a:t>84.0</a:t>
                      </a:r>
                    </a:p>
                  </a:txBody>
                  <a:tcPr marL="25400" marR="25400" marT="0" marB="0"/>
                </a:tc>
                <a:tc>
                  <a:txBody>
                    <a:bodyPr/>
                    <a:lstStyle/>
                    <a:p>
                      <a:pPr algn="ctr">
                        <a:spcAft>
                          <a:spcPts val="0"/>
                        </a:spcAft>
                      </a:pPr>
                      <a:r>
                        <a:rPr lang="en-US" sz="1500">
                          <a:latin typeface="+mn-lt"/>
                          <a:ea typeface="Times New Roman"/>
                          <a:cs typeface="Times New Roman" pitchFamily="18" charset="0"/>
                        </a:rPr>
                        <a:t>5.0</a:t>
                      </a:r>
                    </a:p>
                  </a:txBody>
                  <a:tcPr marL="25400" marR="25400" marT="0" marB="0"/>
                </a:tc>
                <a:tc>
                  <a:txBody>
                    <a:bodyPr/>
                    <a:lstStyle/>
                    <a:p>
                      <a:pPr algn="ctr">
                        <a:spcAft>
                          <a:spcPts val="0"/>
                        </a:spcAft>
                      </a:pPr>
                      <a:r>
                        <a:rPr lang="en-US" sz="1500" dirty="0">
                          <a:latin typeface="+mn-lt"/>
                          <a:ea typeface="Times New Roman"/>
                          <a:cs typeface="Times New Roman" pitchFamily="18" charset="0"/>
                        </a:rPr>
                        <a:t>79.0</a:t>
                      </a:r>
                    </a:p>
                  </a:txBody>
                  <a:tcPr marL="25400" marR="25400" marT="0" marB="0"/>
                </a:tc>
                <a:extLst>
                  <a:ext uri="{0D108BD9-81ED-4DB2-BD59-A6C34878D82A}">
                    <a16:rowId xmlns:a16="http://schemas.microsoft.com/office/drawing/2014/main" val="10002"/>
                  </a:ext>
                </a:extLst>
              </a:tr>
              <a:tr h="421982">
                <a:tc>
                  <a:txBody>
                    <a:bodyPr/>
                    <a:lstStyle/>
                    <a:p>
                      <a:pPr marL="161290" algn="ctr">
                        <a:spcAft>
                          <a:spcPts val="0"/>
                        </a:spcAft>
                      </a:pPr>
                      <a:r>
                        <a:rPr lang="en-US" sz="1500" dirty="0">
                          <a:latin typeface="+mn-lt"/>
                          <a:ea typeface="Times New Roman"/>
                          <a:cs typeface="Times New Roman" pitchFamily="18" charset="0"/>
                        </a:rPr>
                        <a:t>3</a:t>
                      </a:r>
                    </a:p>
                  </a:txBody>
                  <a:tcPr marL="25400" marR="25400" marT="0" marB="0"/>
                </a:tc>
                <a:tc>
                  <a:txBody>
                    <a:bodyPr/>
                    <a:lstStyle/>
                    <a:p>
                      <a:pPr>
                        <a:spcAft>
                          <a:spcPts val="0"/>
                        </a:spcAft>
                      </a:pPr>
                      <a:r>
                        <a:rPr lang="en-US" sz="1500" dirty="0">
                          <a:latin typeface="+mn-lt"/>
                          <a:ea typeface="Times New Roman"/>
                          <a:cs typeface="Times New Roman" pitchFamily="18" charset="0"/>
                        </a:rPr>
                        <a:t>Shoppers Drug Mart</a:t>
                      </a:r>
                    </a:p>
                  </a:txBody>
                  <a:tcPr marL="25400" marR="25400" marT="0" marB="0"/>
                </a:tc>
                <a:tc>
                  <a:txBody>
                    <a:bodyPr/>
                    <a:lstStyle/>
                    <a:p>
                      <a:pPr marL="149225" algn="ctr">
                        <a:spcAft>
                          <a:spcPts val="0"/>
                        </a:spcAft>
                      </a:pPr>
                      <a:r>
                        <a:rPr lang="en-US" sz="1500" dirty="0">
                          <a:latin typeface="+mn-lt"/>
                          <a:ea typeface="Times New Roman"/>
                          <a:cs typeface="Times New Roman" pitchFamily="18" charset="0"/>
                        </a:rPr>
                        <a:t>83.0</a:t>
                      </a:r>
                    </a:p>
                  </a:txBody>
                  <a:tcPr marL="25400" marR="25400" marT="0" marB="0"/>
                </a:tc>
                <a:tc>
                  <a:txBody>
                    <a:bodyPr/>
                    <a:lstStyle/>
                    <a:p>
                      <a:pPr algn="ctr">
                        <a:spcAft>
                          <a:spcPts val="0"/>
                        </a:spcAft>
                      </a:pPr>
                      <a:r>
                        <a:rPr lang="en-US" sz="1500">
                          <a:latin typeface="+mn-lt"/>
                          <a:ea typeface="Times New Roman"/>
                          <a:cs typeface="Times New Roman" pitchFamily="18" charset="0"/>
                        </a:rPr>
                        <a:t>5.0</a:t>
                      </a:r>
                    </a:p>
                  </a:txBody>
                  <a:tcPr marL="25400" marR="25400" marT="0" marB="0"/>
                </a:tc>
                <a:tc>
                  <a:txBody>
                    <a:bodyPr/>
                    <a:lstStyle/>
                    <a:p>
                      <a:pPr algn="ctr">
                        <a:spcAft>
                          <a:spcPts val="0"/>
                        </a:spcAft>
                      </a:pPr>
                      <a:r>
                        <a:rPr lang="en-US" sz="1500">
                          <a:latin typeface="+mn-lt"/>
                          <a:ea typeface="Times New Roman"/>
                          <a:cs typeface="Times New Roman" pitchFamily="18" charset="0"/>
                        </a:rPr>
                        <a:t>78.0</a:t>
                      </a:r>
                    </a:p>
                  </a:txBody>
                  <a:tcPr marL="25400" marR="25400" marT="0" marB="0"/>
                </a:tc>
                <a:extLst>
                  <a:ext uri="{0D108BD9-81ED-4DB2-BD59-A6C34878D82A}">
                    <a16:rowId xmlns:a16="http://schemas.microsoft.com/office/drawing/2014/main" val="10003"/>
                  </a:ext>
                </a:extLst>
              </a:tr>
              <a:tr h="421982">
                <a:tc>
                  <a:txBody>
                    <a:bodyPr/>
                    <a:lstStyle/>
                    <a:p>
                      <a:pPr marL="161290" algn="ctr">
                        <a:spcAft>
                          <a:spcPts val="0"/>
                        </a:spcAft>
                      </a:pPr>
                      <a:r>
                        <a:rPr lang="en-US" sz="1500" dirty="0">
                          <a:latin typeface="+mn-lt"/>
                          <a:ea typeface="Times New Roman"/>
                          <a:cs typeface="Times New Roman" pitchFamily="18" charset="0"/>
                        </a:rPr>
                        <a:t>4</a:t>
                      </a:r>
                    </a:p>
                  </a:txBody>
                  <a:tcPr marL="25400" marR="25400" marT="0" marB="0"/>
                </a:tc>
                <a:tc>
                  <a:txBody>
                    <a:bodyPr/>
                    <a:lstStyle/>
                    <a:p>
                      <a:pPr>
                        <a:spcAft>
                          <a:spcPts val="0"/>
                        </a:spcAft>
                      </a:pPr>
                      <a:r>
                        <a:rPr lang="en-US" sz="1500" dirty="0">
                          <a:latin typeface="+mn-lt"/>
                          <a:ea typeface="Times New Roman"/>
                          <a:cs typeface="Times New Roman" pitchFamily="18" charset="0"/>
                        </a:rPr>
                        <a:t>Canadian Tire</a:t>
                      </a:r>
                    </a:p>
                  </a:txBody>
                  <a:tcPr marL="25400" marR="25400" marT="0" marB="0"/>
                </a:tc>
                <a:tc>
                  <a:txBody>
                    <a:bodyPr/>
                    <a:lstStyle/>
                    <a:p>
                      <a:pPr marL="149225" algn="ctr">
                        <a:spcAft>
                          <a:spcPts val="0"/>
                        </a:spcAft>
                      </a:pPr>
                      <a:r>
                        <a:rPr lang="en-US" sz="1500" dirty="0">
                          <a:latin typeface="+mn-lt"/>
                          <a:ea typeface="Times New Roman"/>
                          <a:cs typeface="Times New Roman" pitchFamily="18" charset="0"/>
                        </a:rPr>
                        <a:t>85.0</a:t>
                      </a:r>
                    </a:p>
                  </a:txBody>
                  <a:tcPr marL="25400" marR="25400" marT="0" marB="0"/>
                </a:tc>
                <a:tc>
                  <a:txBody>
                    <a:bodyPr/>
                    <a:lstStyle/>
                    <a:p>
                      <a:pPr algn="ctr">
                        <a:spcAft>
                          <a:spcPts val="0"/>
                        </a:spcAft>
                      </a:pPr>
                      <a:r>
                        <a:rPr lang="en-US" sz="1500" dirty="0">
                          <a:latin typeface="+mn-lt"/>
                          <a:ea typeface="Times New Roman"/>
                          <a:cs typeface="Times New Roman" pitchFamily="18" charset="0"/>
                        </a:rPr>
                        <a:t>7.0</a:t>
                      </a:r>
                    </a:p>
                  </a:txBody>
                  <a:tcPr marL="25400" marR="25400" marT="0" marB="0"/>
                </a:tc>
                <a:tc>
                  <a:txBody>
                    <a:bodyPr/>
                    <a:lstStyle/>
                    <a:p>
                      <a:pPr algn="ctr">
                        <a:spcAft>
                          <a:spcPts val="0"/>
                        </a:spcAft>
                      </a:pPr>
                      <a:r>
                        <a:rPr lang="en-US" sz="1500">
                          <a:latin typeface="+mn-lt"/>
                          <a:ea typeface="Times New Roman"/>
                          <a:cs typeface="Times New Roman" pitchFamily="18" charset="0"/>
                        </a:rPr>
                        <a:t>77.0</a:t>
                      </a:r>
                    </a:p>
                  </a:txBody>
                  <a:tcPr marL="25400" marR="25400" marT="0" marB="0"/>
                </a:tc>
                <a:extLst>
                  <a:ext uri="{0D108BD9-81ED-4DB2-BD59-A6C34878D82A}">
                    <a16:rowId xmlns:a16="http://schemas.microsoft.com/office/drawing/2014/main" val="10004"/>
                  </a:ext>
                </a:extLst>
              </a:tr>
              <a:tr h="421982">
                <a:tc>
                  <a:txBody>
                    <a:bodyPr/>
                    <a:lstStyle/>
                    <a:p>
                      <a:pPr marL="161290" algn="ctr">
                        <a:spcAft>
                          <a:spcPts val="0"/>
                        </a:spcAft>
                      </a:pPr>
                      <a:r>
                        <a:rPr lang="en-US" sz="1500" dirty="0">
                          <a:latin typeface="+mn-lt"/>
                          <a:ea typeface="Times New Roman"/>
                          <a:cs typeface="Times New Roman" pitchFamily="18" charset="0"/>
                        </a:rPr>
                        <a:t>5</a:t>
                      </a:r>
                    </a:p>
                  </a:txBody>
                  <a:tcPr marL="25400" marR="25400" marT="0" marB="0"/>
                </a:tc>
                <a:tc>
                  <a:txBody>
                    <a:bodyPr/>
                    <a:lstStyle/>
                    <a:p>
                      <a:pPr>
                        <a:spcAft>
                          <a:spcPts val="0"/>
                        </a:spcAft>
                      </a:pPr>
                      <a:r>
                        <a:rPr lang="en-US" sz="1500">
                          <a:latin typeface="+mn-lt"/>
                          <a:ea typeface="Times New Roman"/>
                          <a:cs typeface="Times New Roman" pitchFamily="18" charset="0"/>
                        </a:rPr>
                        <a:t>Kellogg</a:t>
                      </a:r>
                    </a:p>
                  </a:txBody>
                  <a:tcPr marL="25400" marR="25400" marT="0" marB="0"/>
                </a:tc>
                <a:tc>
                  <a:txBody>
                    <a:bodyPr/>
                    <a:lstStyle/>
                    <a:p>
                      <a:pPr marL="149225" algn="ctr">
                        <a:spcAft>
                          <a:spcPts val="0"/>
                        </a:spcAft>
                      </a:pPr>
                      <a:r>
                        <a:rPr lang="en-US" sz="1500" dirty="0">
                          <a:latin typeface="+mn-lt"/>
                          <a:ea typeface="Times New Roman"/>
                          <a:cs typeface="Times New Roman" pitchFamily="18" charset="0"/>
                        </a:rPr>
                        <a:t>83.0</a:t>
                      </a:r>
                    </a:p>
                  </a:txBody>
                  <a:tcPr marL="25400" marR="25400" marT="0" marB="0"/>
                </a:tc>
                <a:tc>
                  <a:txBody>
                    <a:bodyPr/>
                    <a:lstStyle/>
                    <a:p>
                      <a:pPr algn="ctr">
                        <a:spcAft>
                          <a:spcPts val="0"/>
                        </a:spcAft>
                      </a:pPr>
                      <a:r>
                        <a:rPr lang="en-US" sz="1500" dirty="0">
                          <a:latin typeface="+mn-lt"/>
                          <a:ea typeface="Times New Roman"/>
                          <a:cs typeface="Times New Roman" pitchFamily="18" charset="0"/>
                        </a:rPr>
                        <a:t>7.0</a:t>
                      </a:r>
                    </a:p>
                  </a:txBody>
                  <a:tcPr marL="25400" marR="25400" marT="0" marB="0"/>
                </a:tc>
                <a:tc>
                  <a:txBody>
                    <a:bodyPr/>
                    <a:lstStyle/>
                    <a:p>
                      <a:pPr algn="ctr">
                        <a:spcAft>
                          <a:spcPts val="0"/>
                        </a:spcAft>
                      </a:pPr>
                      <a:r>
                        <a:rPr lang="en-US" sz="1500">
                          <a:latin typeface="+mn-lt"/>
                          <a:ea typeface="Times New Roman"/>
                          <a:cs typeface="Times New Roman" pitchFamily="18" charset="0"/>
                        </a:rPr>
                        <a:t>76.0</a:t>
                      </a:r>
                    </a:p>
                  </a:txBody>
                  <a:tcPr marL="25400" marR="25400" marT="0" marB="0"/>
                </a:tc>
                <a:extLst>
                  <a:ext uri="{0D108BD9-81ED-4DB2-BD59-A6C34878D82A}">
                    <a16:rowId xmlns:a16="http://schemas.microsoft.com/office/drawing/2014/main" val="10005"/>
                  </a:ext>
                </a:extLst>
              </a:tr>
              <a:tr h="421982">
                <a:tc>
                  <a:txBody>
                    <a:bodyPr/>
                    <a:lstStyle/>
                    <a:p>
                      <a:pPr marL="164465" algn="ctr">
                        <a:spcAft>
                          <a:spcPts val="0"/>
                        </a:spcAft>
                      </a:pPr>
                      <a:r>
                        <a:rPr lang="en-US" sz="1500" dirty="0">
                          <a:latin typeface="+mn-lt"/>
                          <a:ea typeface="Times New Roman"/>
                          <a:cs typeface="Times New Roman" pitchFamily="18" charset="0"/>
                        </a:rPr>
                        <a:t>6</a:t>
                      </a:r>
                    </a:p>
                  </a:txBody>
                  <a:tcPr marL="25400" marR="25400" marT="0" marB="0"/>
                </a:tc>
                <a:tc>
                  <a:txBody>
                    <a:bodyPr/>
                    <a:lstStyle/>
                    <a:p>
                      <a:pPr>
                        <a:spcAft>
                          <a:spcPts val="0"/>
                        </a:spcAft>
                      </a:pPr>
                      <a:r>
                        <a:rPr lang="en-US" sz="1500">
                          <a:latin typeface="+mn-lt"/>
                          <a:ea typeface="Times New Roman"/>
                          <a:cs typeface="Times New Roman" pitchFamily="18" charset="0"/>
                        </a:rPr>
                        <a:t>Dollarama</a:t>
                      </a:r>
                    </a:p>
                  </a:txBody>
                  <a:tcPr marL="25400" marR="25400" marT="0" marB="0"/>
                </a:tc>
                <a:tc>
                  <a:txBody>
                    <a:bodyPr/>
                    <a:lstStyle/>
                    <a:p>
                      <a:pPr marL="149225" algn="ctr">
                        <a:spcAft>
                          <a:spcPts val="0"/>
                        </a:spcAft>
                      </a:pPr>
                      <a:r>
                        <a:rPr lang="en-US" sz="1500" dirty="0">
                          <a:latin typeface="+mn-lt"/>
                          <a:ea typeface="Times New Roman"/>
                          <a:cs typeface="Times New Roman" pitchFamily="18" charset="0"/>
                        </a:rPr>
                        <a:t>81.0</a:t>
                      </a:r>
                    </a:p>
                  </a:txBody>
                  <a:tcPr marL="25400" marR="25400" marT="0" marB="0"/>
                </a:tc>
                <a:tc>
                  <a:txBody>
                    <a:bodyPr/>
                    <a:lstStyle/>
                    <a:p>
                      <a:pPr algn="ctr">
                        <a:spcAft>
                          <a:spcPts val="0"/>
                        </a:spcAft>
                      </a:pPr>
                      <a:r>
                        <a:rPr lang="en-US" sz="1500" dirty="0">
                          <a:latin typeface="+mn-lt"/>
                          <a:ea typeface="Times New Roman"/>
                          <a:cs typeface="Times New Roman" pitchFamily="18" charset="0"/>
                        </a:rPr>
                        <a:t>6.0</a:t>
                      </a:r>
                    </a:p>
                  </a:txBody>
                  <a:tcPr marL="25400" marR="25400" marT="0" marB="0"/>
                </a:tc>
                <a:tc>
                  <a:txBody>
                    <a:bodyPr/>
                    <a:lstStyle/>
                    <a:p>
                      <a:pPr algn="ctr">
                        <a:spcAft>
                          <a:spcPts val="0"/>
                        </a:spcAft>
                      </a:pPr>
                      <a:r>
                        <a:rPr lang="en-US" sz="1500" dirty="0">
                          <a:latin typeface="+mn-lt"/>
                          <a:ea typeface="Times New Roman"/>
                          <a:cs typeface="Times New Roman" pitchFamily="18" charset="0"/>
                        </a:rPr>
                        <a:t>75.0</a:t>
                      </a:r>
                    </a:p>
                  </a:txBody>
                  <a:tcPr marL="25400" marR="25400" marT="0" marB="0"/>
                </a:tc>
                <a:extLst>
                  <a:ext uri="{0D108BD9-81ED-4DB2-BD59-A6C34878D82A}">
                    <a16:rowId xmlns:a16="http://schemas.microsoft.com/office/drawing/2014/main" val="10006"/>
                  </a:ext>
                </a:extLst>
              </a:tr>
              <a:tr h="421982">
                <a:tc>
                  <a:txBody>
                    <a:bodyPr/>
                    <a:lstStyle/>
                    <a:p>
                      <a:pPr marL="164465" algn="ctr">
                        <a:spcAft>
                          <a:spcPts val="0"/>
                        </a:spcAft>
                      </a:pPr>
                      <a:r>
                        <a:rPr lang="en-US" sz="1500" dirty="0">
                          <a:latin typeface="+mn-lt"/>
                          <a:ea typeface="Times New Roman"/>
                          <a:cs typeface="Times New Roman" pitchFamily="18" charset="0"/>
                        </a:rPr>
                        <a:t>7</a:t>
                      </a:r>
                    </a:p>
                  </a:txBody>
                  <a:tcPr marL="25400" marR="25400" marT="0" marB="0"/>
                </a:tc>
                <a:tc>
                  <a:txBody>
                    <a:bodyPr/>
                    <a:lstStyle/>
                    <a:p>
                      <a:pPr>
                        <a:spcAft>
                          <a:spcPts val="0"/>
                        </a:spcAft>
                      </a:pPr>
                      <a:r>
                        <a:rPr lang="en-US" sz="1500">
                          <a:latin typeface="+mn-lt"/>
                          <a:ea typeface="Times New Roman"/>
                          <a:cs typeface="Times New Roman" pitchFamily="18" charset="0"/>
                        </a:rPr>
                        <a:t>Samsung</a:t>
                      </a:r>
                    </a:p>
                  </a:txBody>
                  <a:tcPr marL="25400" marR="25400" marT="0" marB="0"/>
                </a:tc>
                <a:tc>
                  <a:txBody>
                    <a:bodyPr/>
                    <a:lstStyle/>
                    <a:p>
                      <a:pPr marL="149225" algn="ctr">
                        <a:spcAft>
                          <a:spcPts val="0"/>
                        </a:spcAft>
                      </a:pPr>
                      <a:r>
                        <a:rPr lang="en-US" sz="1500">
                          <a:latin typeface="+mn-lt"/>
                          <a:ea typeface="Times New Roman"/>
                          <a:cs typeface="Times New Roman" pitchFamily="18" charset="0"/>
                        </a:rPr>
                        <a:t>80.0</a:t>
                      </a:r>
                    </a:p>
                  </a:txBody>
                  <a:tcPr marL="25400" marR="25400" marT="0" marB="0"/>
                </a:tc>
                <a:tc>
                  <a:txBody>
                    <a:bodyPr/>
                    <a:lstStyle/>
                    <a:p>
                      <a:pPr algn="ctr">
                        <a:spcAft>
                          <a:spcPts val="0"/>
                        </a:spcAft>
                      </a:pPr>
                      <a:r>
                        <a:rPr lang="en-US" sz="1500" dirty="0">
                          <a:latin typeface="+mn-lt"/>
                          <a:ea typeface="Times New Roman"/>
                          <a:cs typeface="Times New Roman" pitchFamily="18" charset="0"/>
                        </a:rPr>
                        <a:t>5.0</a:t>
                      </a:r>
                    </a:p>
                  </a:txBody>
                  <a:tcPr marL="25400" marR="25400" marT="0" marB="0"/>
                </a:tc>
                <a:tc>
                  <a:txBody>
                    <a:bodyPr/>
                    <a:lstStyle/>
                    <a:p>
                      <a:pPr algn="ctr">
                        <a:spcAft>
                          <a:spcPts val="0"/>
                        </a:spcAft>
                      </a:pPr>
                      <a:r>
                        <a:rPr lang="en-US" sz="1500" dirty="0">
                          <a:latin typeface="+mn-lt"/>
                          <a:ea typeface="Times New Roman"/>
                          <a:cs typeface="Times New Roman" pitchFamily="18" charset="0"/>
                        </a:rPr>
                        <a:t>75.0</a:t>
                      </a:r>
                    </a:p>
                  </a:txBody>
                  <a:tcPr marL="25400" marR="25400" marT="0" marB="0"/>
                </a:tc>
                <a:extLst>
                  <a:ext uri="{0D108BD9-81ED-4DB2-BD59-A6C34878D82A}">
                    <a16:rowId xmlns:a16="http://schemas.microsoft.com/office/drawing/2014/main" val="10007"/>
                  </a:ext>
                </a:extLst>
              </a:tr>
              <a:tr h="421982">
                <a:tc>
                  <a:txBody>
                    <a:bodyPr/>
                    <a:lstStyle/>
                    <a:p>
                      <a:pPr marL="164465" algn="ctr">
                        <a:spcAft>
                          <a:spcPts val="0"/>
                        </a:spcAft>
                      </a:pPr>
                      <a:r>
                        <a:rPr lang="en-US" sz="1500" dirty="0">
                          <a:latin typeface="+mn-lt"/>
                          <a:ea typeface="Times New Roman"/>
                          <a:cs typeface="Times New Roman" pitchFamily="18" charset="0"/>
                        </a:rPr>
                        <a:t>8</a:t>
                      </a:r>
                    </a:p>
                  </a:txBody>
                  <a:tcPr marL="25400" marR="25400" marT="0" marB="0"/>
                </a:tc>
                <a:tc>
                  <a:txBody>
                    <a:bodyPr/>
                    <a:lstStyle/>
                    <a:p>
                      <a:pPr>
                        <a:spcAft>
                          <a:spcPts val="0"/>
                        </a:spcAft>
                      </a:pPr>
                      <a:r>
                        <a:rPr lang="en-US" sz="1500">
                          <a:latin typeface="+mn-lt"/>
                          <a:ea typeface="Times New Roman"/>
                          <a:cs typeface="Times New Roman" pitchFamily="18" charset="0"/>
                        </a:rPr>
                        <a:t>Kraft</a:t>
                      </a:r>
                    </a:p>
                  </a:txBody>
                  <a:tcPr marL="25400" marR="25400" marT="0" marB="0"/>
                </a:tc>
                <a:tc>
                  <a:txBody>
                    <a:bodyPr/>
                    <a:lstStyle/>
                    <a:p>
                      <a:pPr marL="149225" algn="ctr">
                        <a:spcAft>
                          <a:spcPts val="0"/>
                        </a:spcAft>
                      </a:pPr>
                      <a:r>
                        <a:rPr lang="en-US" sz="1500">
                          <a:latin typeface="+mn-lt"/>
                          <a:ea typeface="Times New Roman"/>
                          <a:cs typeface="Times New Roman" pitchFamily="18" charset="0"/>
                        </a:rPr>
                        <a:t>83.0</a:t>
                      </a:r>
                    </a:p>
                  </a:txBody>
                  <a:tcPr marL="25400" marR="25400" marT="0" marB="0"/>
                </a:tc>
                <a:tc>
                  <a:txBody>
                    <a:bodyPr/>
                    <a:lstStyle/>
                    <a:p>
                      <a:pPr algn="ctr">
                        <a:spcAft>
                          <a:spcPts val="0"/>
                        </a:spcAft>
                      </a:pPr>
                      <a:r>
                        <a:rPr lang="en-US" sz="1500" dirty="0">
                          <a:latin typeface="+mn-lt"/>
                          <a:ea typeface="Times New Roman"/>
                          <a:cs typeface="Times New Roman" pitchFamily="18" charset="0"/>
                        </a:rPr>
                        <a:t>9.0</a:t>
                      </a:r>
                    </a:p>
                  </a:txBody>
                  <a:tcPr marL="25400" marR="25400" marT="0" marB="0"/>
                </a:tc>
                <a:tc>
                  <a:txBody>
                    <a:bodyPr/>
                    <a:lstStyle/>
                    <a:p>
                      <a:pPr algn="ctr">
                        <a:spcAft>
                          <a:spcPts val="0"/>
                        </a:spcAft>
                      </a:pPr>
                      <a:r>
                        <a:rPr lang="en-US" sz="1500" dirty="0">
                          <a:latin typeface="+mn-lt"/>
                          <a:ea typeface="Times New Roman"/>
                          <a:cs typeface="Times New Roman" pitchFamily="18" charset="0"/>
                        </a:rPr>
                        <a:t>74.0</a:t>
                      </a:r>
                    </a:p>
                  </a:txBody>
                  <a:tcPr marL="25400" marR="25400" marT="0" marB="0"/>
                </a:tc>
                <a:extLst>
                  <a:ext uri="{0D108BD9-81ED-4DB2-BD59-A6C34878D82A}">
                    <a16:rowId xmlns:a16="http://schemas.microsoft.com/office/drawing/2014/main" val="10008"/>
                  </a:ext>
                </a:extLst>
              </a:tr>
              <a:tr h="421982">
                <a:tc>
                  <a:txBody>
                    <a:bodyPr/>
                    <a:lstStyle/>
                    <a:p>
                      <a:pPr marL="164465" algn="ctr">
                        <a:spcAft>
                          <a:spcPts val="0"/>
                        </a:spcAft>
                      </a:pPr>
                      <a:r>
                        <a:rPr lang="en-US" sz="1500" dirty="0">
                          <a:latin typeface="+mn-lt"/>
                          <a:ea typeface="Times New Roman"/>
                          <a:cs typeface="Times New Roman" pitchFamily="18" charset="0"/>
                        </a:rPr>
                        <a:t>9</a:t>
                      </a:r>
                    </a:p>
                  </a:txBody>
                  <a:tcPr marL="25400" marR="25400" marT="0" marB="0"/>
                </a:tc>
                <a:tc>
                  <a:txBody>
                    <a:bodyPr/>
                    <a:lstStyle/>
                    <a:p>
                      <a:pPr>
                        <a:spcAft>
                          <a:spcPts val="0"/>
                        </a:spcAft>
                      </a:pPr>
                      <a:r>
                        <a:rPr lang="en-US" sz="1500">
                          <a:latin typeface="+mn-lt"/>
                          <a:ea typeface="Times New Roman"/>
                          <a:cs typeface="Times New Roman" pitchFamily="18" charset="0"/>
                        </a:rPr>
                        <a:t>Campbell</a:t>
                      </a:r>
                    </a:p>
                  </a:txBody>
                  <a:tcPr marL="25400" marR="25400" marT="0" marB="0"/>
                </a:tc>
                <a:tc>
                  <a:txBody>
                    <a:bodyPr/>
                    <a:lstStyle/>
                    <a:p>
                      <a:pPr marL="149225" algn="ctr">
                        <a:spcAft>
                          <a:spcPts val="0"/>
                        </a:spcAft>
                      </a:pPr>
                      <a:r>
                        <a:rPr lang="en-US" sz="1500">
                          <a:latin typeface="+mn-lt"/>
                          <a:ea typeface="Times New Roman"/>
                          <a:cs typeface="Times New Roman" pitchFamily="18" charset="0"/>
                        </a:rPr>
                        <a:t>80.0</a:t>
                      </a:r>
                    </a:p>
                  </a:txBody>
                  <a:tcPr marL="25400" marR="25400" marT="0" marB="0"/>
                </a:tc>
                <a:tc>
                  <a:txBody>
                    <a:bodyPr/>
                    <a:lstStyle/>
                    <a:p>
                      <a:pPr algn="ctr">
                        <a:spcAft>
                          <a:spcPts val="0"/>
                        </a:spcAft>
                      </a:pPr>
                      <a:r>
                        <a:rPr lang="en-US" sz="1500" dirty="0">
                          <a:latin typeface="+mn-lt"/>
                          <a:ea typeface="Times New Roman"/>
                          <a:cs typeface="Times New Roman" pitchFamily="18" charset="0"/>
                        </a:rPr>
                        <a:t>7.0</a:t>
                      </a:r>
                    </a:p>
                  </a:txBody>
                  <a:tcPr marL="25400" marR="25400" marT="0" marB="0"/>
                </a:tc>
                <a:tc>
                  <a:txBody>
                    <a:bodyPr/>
                    <a:lstStyle/>
                    <a:p>
                      <a:pPr algn="ctr">
                        <a:spcAft>
                          <a:spcPts val="0"/>
                        </a:spcAft>
                      </a:pPr>
                      <a:r>
                        <a:rPr lang="en-US" sz="1500" dirty="0">
                          <a:latin typeface="+mn-lt"/>
                          <a:ea typeface="Times New Roman"/>
                          <a:cs typeface="Times New Roman" pitchFamily="18" charset="0"/>
                        </a:rPr>
                        <a:t>73.0</a:t>
                      </a:r>
                    </a:p>
                  </a:txBody>
                  <a:tcPr marL="25400" marR="25400" marT="0" marB="0"/>
                </a:tc>
                <a:extLst>
                  <a:ext uri="{0D108BD9-81ED-4DB2-BD59-A6C34878D82A}">
                    <a16:rowId xmlns:a16="http://schemas.microsoft.com/office/drawing/2014/main" val="10009"/>
                  </a:ext>
                </a:extLst>
              </a:tr>
              <a:tr h="421982">
                <a:tc>
                  <a:txBody>
                    <a:bodyPr/>
                    <a:lstStyle/>
                    <a:p>
                      <a:pPr marL="140335" algn="ctr">
                        <a:spcAft>
                          <a:spcPts val="0"/>
                        </a:spcAft>
                      </a:pPr>
                      <a:r>
                        <a:rPr lang="en-US" sz="1500" dirty="0">
                          <a:latin typeface="+mn-lt"/>
                          <a:ea typeface="Times New Roman"/>
                          <a:cs typeface="Times New Roman" pitchFamily="18" charset="0"/>
                        </a:rPr>
                        <a:t>10</a:t>
                      </a:r>
                    </a:p>
                  </a:txBody>
                  <a:tcPr marL="25400" marR="25400" marT="0" marB="0">
                    <a:lnB w="12700" cap="flat" cmpd="sng" algn="ctr">
                      <a:solidFill>
                        <a:schemeClr val="tx1"/>
                      </a:solidFill>
                      <a:prstDash val="solid"/>
                      <a:round/>
                      <a:headEnd type="none" w="med" len="med"/>
                      <a:tailEnd type="none" w="med" len="med"/>
                    </a:lnB>
                  </a:tcPr>
                </a:tc>
                <a:tc>
                  <a:txBody>
                    <a:bodyPr/>
                    <a:lstStyle/>
                    <a:p>
                      <a:pPr>
                        <a:spcAft>
                          <a:spcPts val="0"/>
                        </a:spcAft>
                      </a:pPr>
                      <a:r>
                        <a:rPr lang="en-US" sz="1500" dirty="0">
                          <a:latin typeface="+mn-lt"/>
                          <a:ea typeface="Times New Roman"/>
                          <a:cs typeface="Times New Roman" pitchFamily="18" charset="0"/>
                        </a:rPr>
                        <a:t>Tim </a:t>
                      </a:r>
                      <a:r>
                        <a:rPr lang="en-US" sz="1500" dirty="0" err="1">
                          <a:latin typeface="+mn-lt"/>
                          <a:ea typeface="Times New Roman"/>
                          <a:cs typeface="Times New Roman" pitchFamily="18" charset="0"/>
                        </a:rPr>
                        <a:t>Hortons</a:t>
                      </a:r>
                      <a:endParaRPr lang="en-US" sz="1500" dirty="0">
                        <a:latin typeface="+mn-lt"/>
                        <a:ea typeface="Times New Roman"/>
                        <a:cs typeface="Times New Roman" pitchFamily="18" charset="0"/>
                      </a:endParaRPr>
                    </a:p>
                  </a:txBody>
                  <a:tcPr marL="25400" marR="25400" marT="0" marB="0">
                    <a:lnB w="12700" cap="flat" cmpd="sng" algn="ctr">
                      <a:solidFill>
                        <a:schemeClr val="tx1"/>
                      </a:solidFill>
                      <a:prstDash val="solid"/>
                      <a:round/>
                      <a:headEnd type="none" w="med" len="med"/>
                      <a:tailEnd type="none" w="med" len="med"/>
                    </a:lnB>
                  </a:tcPr>
                </a:tc>
                <a:tc>
                  <a:txBody>
                    <a:bodyPr/>
                    <a:lstStyle/>
                    <a:p>
                      <a:pPr marL="149225" algn="ctr">
                        <a:spcAft>
                          <a:spcPts val="0"/>
                        </a:spcAft>
                      </a:pPr>
                      <a:r>
                        <a:rPr lang="en-US" sz="1500" dirty="0">
                          <a:latin typeface="+mn-lt"/>
                          <a:ea typeface="Times New Roman"/>
                          <a:cs typeface="Times New Roman" pitchFamily="18" charset="0"/>
                        </a:rPr>
                        <a:t>83.0</a:t>
                      </a:r>
                    </a:p>
                  </a:txBody>
                  <a:tcPr marL="25400" marR="25400" marT="0" marB="0">
                    <a:lnB w="12700" cap="flat" cmpd="sng" algn="ctr">
                      <a:solidFill>
                        <a:schemeClr val="tx1"/>
                      </a:solidFill>
                      <a:prstDash val="solid"/>
                      <a:round/>
                      <a:headEnd type="none" w="med" len="med"/>
                      <a:tailEnd type="none" w="med" len="med"/>
                    </a:lnB>
                  </a:tcPr>
                </a:tc>
                <a:tc>
                  <a:txBody>
                    <a:bodyPr/>
                    <a:lstStyle/>
                    <a:p>
                      <a:pPr algn="ctr">
                        <a:spcAft>
                          <a:spcPts val="0"/>
                        </a:spcAft>
                      </a:pPr>
                      <a:r>
                        <a:rPr lang="en-US" sz="1500" dirty="0">
                          <a:latin typeface="+mn-lt"/>
                          <a:ea typeface="Times New Roman"/>
                          <a:cs typeface="Times New Roman" pitchFamily="18" charset="0"/>
                        </a:rPr>
                        <a:t>11.0</a:t>
                      </a:r>
                    </a:p>
                  </a:txBody>
                  <a:tcPr marL="25400" marR="25400" marT="0" marB="0">
                    <a:lnB w="12700" cap="flat" cmpd="sng" algn="ctr">
                      <a:solidFill>
                        <a:schemeClr val="tx1"/>
                      </a:solidFill>
                      <a:prstDash val="solid"/>
                      <a:round/>
                      <a:headEnd type="none" w="med" len="med"/>
                      <a:tailEnd type="none" w="med" len="med"/>
                    </a:lnB>
                  </a:tcPr>
                </a:tc>
                <a:tc>
                  <a:txBody>
                    <a:bodyPr/>
                    <a:lstStyle/>
                    <a:p>
                      <a:pPr algn="ctr">
                        <a:spcAft>
                          <a:spcPts val="0"/>
                        </a:spcAft>
                      </a:pPr>
                      <a:r>
                        <a:rPr lang="en-US" sz="1500" dirty="0" smtClean="0">
                          <a:latin typeface="+mn-lt"/>
                          <a:ea typeface="Times New Roman"/>
                          <a:cs typeface="Times New Roman" pitchFamily="18" charset="0"/>
                        </a:rPr>
                        <a:t>72.0</a:t>
                      </a:r>
                      <a:endParaRPr lang="en-US" sz="1500" dirty="0">
                        <a:latin typeface="+mn-lt"/>
                        <a:ea typeface="Times New Roman"/>
                        <a:cs typeface="Times New Roman" pitchFamily="18" charset="0"/>
                      </a:endParaRPr>
                    </a:p>
                  </a:txBody>
                  <a:tcPr marL="25400" marR="25400"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5" name="Content Placeholder 4"/>
          <p:cNvSpPr>
            <a:spLocks noGrp="1"/>
          </p:cNvSpPr>
          <p:nvPr>
            <p:ph idx="14"/>
          </p:nvPr>
        </p:nvSpPr>
        <p:spPr>
          <a:xfrm>
            <a:off x="742041" y="6309373"/>
            <a:ext cx="7393217" cy="464956"/>
          </a:xfrm>
        </p:spPr>
        <p:txBody>
          <a:bodyPr/>
          <a:lstStyle/>
          <a:p>
            <a:pPr marL="0" indent="0">
              <a:buNone/>
            </a:pPr>
            <a:r>
              <a:rPr lang="en-US" sz="1200" i="1" dirty="0"/>
              <a:t>Data from “The 10 Most Reputable Brands in Canada Best Reputations in Canada,” </a:t>
            </a:r>
            <a:r>
              <a:rPr lang="en-US" sz="1200" dirty="0"/>
              <a:t>Marketing</a:t>
            </a:r>
            <a:r>
              <a:rPr lang="en-US" sz="1200" dirty="0" smtClean="0"/>
              <a:t>, </a:t>
            </a:r>
            <a:r>
              <a:rPr lang="en-US" sz="1200" i="1" dirty="0" smtClean="0"/>
              <a:t>May </a:t>
            </a:r>
            <a:r>
              <a:rPr lang="en-US" sz="1200" i="1" dirty="0"/>
              <a:t>10, 2016, </a:t>
            </a:r>
            <a:r>
              <a:rPr lang="en-US" sz="1200" i="1" dirty="0">
                <a:hlinkClick r:id="rId3"/>
              </a:rPr>
              <a:t>http://www.marketingmag.ca/brands/the-10-most-reputable-brands-in-canada-174142</a:t>
            </a:r>
            <a:endParaRPr lang="en-US" sz="1200" dirty="0"/>
          </a:p>
        </p:txBody>
      </p:sp>
    </p:spTree>
    <p:extLst>
      <p:ext uri="{BB962C8B-B14F-4D97-AF65-F5344CB8AC3E}">
        <p14:creationId xmlns:p14="http://schemas.microsoft.com/office/powerpoint/2010/main" val="35533788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952500" y="655638"/>
            <a:ext cx="7772400" cy="1143000"/>
          </a:xfrm>
          <a:prstGeom prst="rect">
            <a:avLst/>
          </a:prstGeom>
        </p:spPr>
        <p:txBody>
          <a:bodyPr bIns="91440" anchor="b" anchorCtr="0">
            <a:normAutofit/>
          </a:bodyPr>
          <a:lstStyle>
            <a:lvl1pPr algn="l" rtl="0" eaLnBrk="1" latinLnBrk="0" hangingPunct="1">
              <a:spcBef>
                <a:spcPct val="0"/>
              </a:spcBef>
              <a:buNone/>
              <a:defRPr kumimoji="0" sz="3000" kern="1200">
                <a:solidFill>
                  <a:schemeClr val="tx2"/>
                </a:solidFill>
                <a:latin typeface="+mj-lt"/>
                <a:ea typeface="+mj-ea"/>
                <a:cs typeface="+mj-cs"/>
              </a:defRPr>
            </a:lvl1pPr>
          </a:lstStyle>
          <a:p>
            <a:r>
              <a:rPr lang="en-US" dirty="0" smtClean="0"/>
              <a:t>What global social responsibility issues do businesses currently face?</a:t>
            </a:r>
            <a:endParaRPr lang="en-US" dirty="0"/>
          </a:p>
        </p:txBody>
      </p:sp>
      <p:pic>
        <p:nvPicPr>
          <p:cNvPr id="9" name="Picture 8"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00" y="1798638"/>
            <a:ext cx="5448300" cy="4801712"/>
          </a:xfrm>
          <a:prstGeom prst="rect">
            <a:avLst/>
          </a:prstGeom>
        </p:spPr>
      </p:pic>
    </p:spTree>
    <p:extLst>
      <p:ext uri="{BB962C8B-B14F-4D97-AF65-F5344CB8AC3E}">
        <p14:creationId xmlns:p14="http://schemas.microsoft.com/office/powerpoint/2010/main" val="3302162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8Q2WnCkBTw0"/>
          <p:cNvPicPr>
            <a:picLocks noRot="1" noChangeAspect="1"/>
          </p:cNvPicPr>
          <p:nvPr>
            <a:videoFile r:link="rId1"/>
          </p:nvPr>
        </p:nvPicPr>
        <p:blipFill>
          <a:blip r:embed="rId4"/>
          <a:stretch>
            <a:fillRect/>
          </a:stretch>
        </p:blipFill>
        <p:spPr>
          <a:xfrm>
            <a:off x="27236" y="846138"/>
            <a:ext cx="9197621" cy="5173662"/>
          </a:xfrm>
          <a:prstGeom prst="rect">
            <a:avLst/>
          </a:prstGeom>
        </p:spPr>
      </p:pic>
    </p:spTree>
    <p:extLst>
      <p:ext uri="{BB962C8B-B14F-4D97-AF65-F5344CB8AC3E}">
        <p14:creationId xmlns:p14="http://schemas.microsoft.com/office/powerpoint/2010/main" val="2386194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944562"/>
          </a:xfrm>
        </p:spPr>
        <p:txBody>
          <a:bodyPr/>
          <a:lstStyle/>
          <a:p>
            <a:r>
              <a:rPr lang="en-US" dirty="0"/>
              <a:t>The Nature of Marketing </a:t>
            </a:r>
            <a:r>
              <a:rPr lang="en-US" dirty="0" smtClean="0"/>
              <a:t>Has Evolved</a:t>
            </a:r>
            <a:endParaRPr lang="en-US" dirty="0"/>
          </a:p>
        </p:txBody>
      </p:sp>
      <p:sp>
        <p:nvSpPr>
          <p:cNvPr id="3" name="Content Placeholder 2"/>
          <p:cNvSpPr>
            <a:spLocks noGrp="1"/>
          </p:cNvSpPr>
          <p:nvPr>
            <p:ph idx="1"/>
          </p:nvPr>
        </p:nvSpPr>
        <p:spPr>
          <a:xfrm>
            <a:off x="914400" y="1219200"/>
            <a:ext cx="7772400" cy="4800600"/>
          </a:xfrm>
        </p:spPr>
        <p:txBody>
          <a:bodyPr>
            <a:normAutofit/>
          </a:bodyPr>
          <a:lstStyle/>
          <a:p>
            <a:pPr marL="0" indent="0">
              <a:buFontTx/>
              <a:buNone/>
            </a:pPr>
            <a:r>
              <a:rPr lang="en-US" altLang="en-US" sz="2800" dirty="0" smtClean="0"/>
              <a:t>Marketing is based on a simple idea: identify a need and then satisfy it. </a:t>
            </a:r>
            <a:endParaRPr lang="en-US" altLang="en-US" sz="2800" dirty="0"/>
          </a:p>
        </p:txBody>
      </p:sp>
      <p:pic>
        <p:nvPicPr>
          <p:cNvPr id="6" name="Picture 5" descr="Screen Clipping">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2379590"/>
            <a:ext cx="7334250" cy="4155504"/>
          </a:xfrm>
          <a:prstGeom prst="rect">
            <a:avLst/>
          </a:prstGeom>
        </p:spPr>
      </p:pic>
    </p:spTree>
    <p:extLst>
      <p:ext uri="{BB962C8B-B14F-4D97-AF65-F5344CB8AC3E}">
        <p14:creationId xmlns:p14="http://schemas.microsoft.com/office/powerpoint/2010/main" val="2765523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In groups of no more than 3 complete the 4Ps exercise for Coca-Cola</a:t>
            </a:r>
            <a:r>
              <a:rPr lang="en-US" dirty="0" smtClean="0"/>
              <a:t>.</a:t>
            </a:r>
            <a:br>
              <a:rPr lang="en-US" dirty="0" smtClean="0"/>
            </a:br>
            <a:endParaRPr lang="en-US" dirty="0" smtClean="0"/>
          </a:p>
          <a:p>
            <a:r>
              <a:rPr lang="en-US" dirty="0" smtClean="0"/>
              <a:t>In each of the 4 squares, make note of what you know/think about the Coca-Cola brand</a:t>
            </a:r>
            <a:r>
              <a:rPr lang="en-US" dirty="0" smtClean="0"/>
              <a:t>.</a:t>
            </a:r>
            <a:br>
              <a:rPr lang="en-US" dirty="0" smtClean="0"/>
            </a:br>
            <a:endParaRPr lang="en-US" dirty="0" smtClean="0"/>
          </a:p>
          <a:p>
            <a:r>
              <a:rPr lang="en-US" dirty="0" smtClean="0"/>
              <a:t>Put all team members names on the document before </a:t>
            </a:r>
            <a:r>
              <a:rPr lang="en-US" b="1" dirty="0" smtClean="0"/>
              <a:t>handing in.</a:t>
            </a:r>
            <a:endParaRPr lang="en-US" b="1" dirty="0"/>
          </a:p>
        </p:txBody>
      </p:sp>
      <p:sp>
        <p:nvSpPr>
          <p:cNvPr id="3" name="Title 2"/>
          <p:cNvSpPr>
            <a:spLocks noGrp="1"/>
          </p:cNvSpPr>
          <p:nvPr>
            <p:ph type="title"/>
          </p:nvPr>
        </p:nvSpPr>
        <p:spPr/>
        <p:txBody>
          <a:bodyPr/>
          <a:lstStyle/>
          <a:p>
            <a:r>
              <a:rPr lang="en-US" dirty="0" smtClean="0"/>
              <a:t>4 P’s of Marketing: The Marketing Mix</a:t>
            </a:r>
            <a:endParaRPr lang="en-US" dirty="0"/>
          </a:p>
        </p:txBody>
      </p:sp>
    </p:spTree>
    <p:extLst>
      <p:ext uri="{BB962C8B-B14F-4D97-AF65-F5344CB8AC3E}">
        <p14:creationId xmlns:p14="http://schemas.microsoft.com/office/powerpoint/2010/main" val="16339362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In groups of no more than 3 complete the </a:t>
            </a:r>
            <a:r>
              <a:rPr lang="en-US" dirty="0" smtClean="0"/>
              <a:t>Distribution Channel Activity.</a:t>
            </a:r>
          </a:p>
          <a:p>
            <a:endParaRPr lang="en-US" dirty="0" smtClean="0"/>
          </a:p>
          <a:p>
            <a:r>
              <a:rPr lang="en-US" dirty="0" smtClean="0"/>
              <a:t>Put </a:t>
            </a:r>
            <a:r>
              <a:rPr lang="en-US" dirty="0" smtClean="0"/>
              <a:t>all team members names on the document before </a:t>
            </a:r>
            <a:r>
              <a:rPr lang="en-US" b="1" dirty="0" smtClean="0"/>
              <a:t>handing in.</a:t>
            </a:r>
            <a:endParaRPr lang="en-US" b="1" dirty="0"/>
          </a:p>
        </p:txBody>
      </p:sp>
      <p:sp>
        <p:nvSpPr>
          <p:cNvPr id="3" name="Title 2"/>
          <p:cNvSpPr>
            <a:spLocks noGrp="1"/>
          </p:cNvSpPr>
          <p:nvPr>
            <p:ph type="title"/>
          </p:nvPr>
        </p:nvSpPr>
        <p:spPr/>
        <p:txBody>
          <a:bodyPr/>
          <a:lstStyle/>
          <a:p>
            <a:r>
              <a:rPr lang="en-US" dirty="0" smtClean="0"/>
              <a:t>Distribution Channel Activity</a:t>
            </a:r>
            <a:endParaRPr lang="en-US" dirty="0"/>
          </a:p>
        </p:txBody>
      </p:sp>
    </p:spTree>
    <p:extLst>
      <p:ext uri="{BB962C8B-B14F-4D97-AF65-F5344CB8AC3E}">
        <p14:creationId xmlns:p14="http://schemas.microsoft.com/office/powerpoint/2010/main" val="260046260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usiness plan presentation">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spDef>
      <a:spPr/>
      <a:bodyPr rtlCol="0" anchor="ctr"/>
      <a:lstStyle>
        <a:defPPr algn="ctr">
          <a:defRPr dirty="0"/>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Business plan presentation.potx" id="{B0CF94B3-F59B-427A-A620-6B86E9154593}" vid="{92489599-94E0-42FA-BFD7-90FE9B56DF1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Business plan presentation</Template>
  <TotalTime>1980</TotalTime>
  <Words>1503</Words>
  <Application>Microsoft Office PowerPoint</Application>
  <PresentationFormat>On-screen Show (4:3)</PresentationFormat>
  <Paragraphs>248</Paragraphs>
  <Slides>27</Slides>
  <Notes>26</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Cambria</vt:lpstr>
      <vt:lpstr>Liberation Sans</vt:lpstr>
      <vt:lpstr>Times New Roman</vt:lpstr>
      <vt:lpstr>Wingdings 2</vt:lpstr>
      <vt:lpstr>Business plan presentation</vt:lpstr>
      <vt:lpstr>Contemporary Marketing</vt:lpstr>
      <vt:lpstr>What is a Market? </vt:lpstr>
      <vt:lpstr>The Importance of Marketing</vt:lpstr>
      <vt:lpstr>Effective Marketing helps companies grow and prosper</vt:lpstr>
      <vt:lpstr>PowerPoint Presentation</vt:lpstr>
      <vt:lpstr>PowerPoint Presentation</vt:lpstr>
      <vt:lpstr>The Nature of Marketing Has Evolved</vt:lpstr>
      <vt:lpstr>4 P’s of Marketing: The Marketing Mix</vt:lpstr>
      <vt:lpstr>Distribution Channel Activity</vt:lpstr>
      <vt:lpstr>Flashcards!</vt:lpstr>
      <vt:lpstr>Concepts Review</vt:lpstr>
      <vt:lpstr>Marketing Defined</vt:lpstr>
      <vt:lpstr>Marketing Process</vt:lpstr>
      <vt:lpstr>Target Market Identification and Selection</vt:lpstr>
      <vt:lpstr>The Marketing Mix</vt:lpstr>
      <vt:lpstr>Product Strategy</vt:lpstr>
      <vt:lpstr>Price Strategy</vt:lpstr>
      <vt:lpstr>Distribution Strategy</vt:lpstr>
      <vt:lpstr>Marketing Communications Strategy</vt:lpstr>
      <vt:lpstr>Maximizing Customer Value: Building Customer Relationships</vt:lpstr>
      <vt:lpstr>CRM Programs</vt:lpstr>
      <vt:lpstr>Evaluating Marketing Activity</vt:lpstr>
      <vt:lpstr>Ethical Considerations for Marketing</vt:lpstr>
      <vt:lpstr>PowerPoint Presentation</vt:lpstr>
      <vt:lpstr>World Fair Trade Organization</vt:lpstr>
      <vt:lpstr>Chapter Review. Can you…</vt:lpstr>
      <vt:lpstr>Next Class:</vt:lpstr>
    </vt:vector>
  </TitlesOfParts>
  <Company>Okanagan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Pamela Nelson</dc:creator>
  <cp:lastModifiedBy>Pamela Nelson</cp:lastModifiedBy>
  <cp:revision>112</cp:revision>
  <dcterms:created xsi:type="dcterms:W3CDTF">2018-08-16T21:35:23Z</dcterms:created>
  <dcterms:modified xsi:type="dcterms:W3CDTF">2019-01-10T17:28:47Z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74069300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