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4" r:id="rId2"/>
    <p:sldId id="259" r:id="rId3"/>
    <p:sldId id="260" r:id="rId4"/>
    <p:sldId id="262" r:id="rId5"/>
    <p:sldId id="263" r:id="rId6"/>
    <p:sldId id="266" r:id="rId7"/>
    <p:sldId id="268" r:id="rId8"/>
    <p:sldId id="272" r:id="rId9"/>
    <p:sldId id="275" r:id="rId10"/>
    <p:sldId id="277" r:id="rId11"/>
    <p:sldId id="292" r:id="rId12"/>
    <p:sldId id="281" r:id="rId13"/>
    <p:sldId id="291" r:id="rId14"/>
    <p:sldId id="282" r:id="rId15"/>
    <p:sldId id="287" r:id="rId16"/>
    <p:sldId id="290" r:id="rId17"/>
    <p:sldId id="293"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224B50"/>
    <a:srgbClr val="C5F3FF"/>
    <a:srgbClr val="DCD8DC"/>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1" autoAdjust="0"/>
    <p:restoredTop sz="73175" autoAdjust="0"/>
  </p:normalViewPr>
  <p:slideViewPr>
    <p:cSldViewPr>
      <p:cViewPr varScale="1">
        <p:scale>
          <a:sx n="50" d="100"/>
          <a:sy n="50" d="100"/>
        </p:scale>
        <p:origin x="1746" y="42"/>
      </p:cViewPr>
      <p:guideLst>
        <p:guide orient="horz" pos="2160"/>
        <p:guide pos="2880"/>
      </p:guideLst>
    </p:cSldViewPr>
  </p:slideViewPr>
  <p:outlineViewPr>
    <p:cViewPr>
      <p:scale>
        <a:sx n="33" d="100"/>
        <a:sy n="33" d="100"/>
      </p:scale>
      <p:origin x="0" y="132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3/21/2019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98363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Jurrasic</a:t>
            </a:r>
            <a:r>
              <a:rPr lang="en-US" dirty="0" smtClean="0"/>
              <a:t> World? Parody… </a:t>
            </a:r>
            <a:r>
              <a:rPr lang="en-US" b="1" dirty="0" smtClean="0"/>
              <a:t>HOW MANY PRODUCTS/BRANDS DO YOU SEE</a:t>
            </a:r>
            <a:r>
              <a:rPr lang="en-US" b="1" dirty="0" smtClean="0"/>
              <a:t>?</a:t>
            </a:r>
          </a:p>
          <a:p>
            <a:r>
              <a:rPr lang="en-US" b="1" dirty="0" smtClean="0"/>
              <a:t>https://youtu.be/KZcFS8IO2N4</a:t>
            </a:r>
          </a:p>
          <a:p>
            <a:endParaRPr lang="en-US" b="1"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410829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Democratization: customer gaining control </a:t>
            </a:r>
          </a:p>
          <a:p>
            <a:r>
              <a:rPr lang="en-US" dirty="0" smtClean="0"/>
              <a:t>Crowdsourcing (Dorito’s –</a:t>
            </a:r>
            <a:r>
              <a:rPr lang="en-US" baseline="0" dirty="0" smtClean="0"/>
              <a:t> Crash the </a:t>
            </a:r>
            <a:r>
              <a:rPr lang="en-US" baseline="0" dirty="0" err="1" smtClean="0"/>
              <a:t>Superbowl</a:t>
            </a:r>
            <a:r>
              <a:rPr lang="en-US" baseline="0" dirty="0" smtClean="0"/>
              <a:t>) – collective talents of consumers to create content</a:t>
            </a:r>
          </a:p>
          <a:p>
            <a:r>
              <a:rPr lang="en-US" b="1" dirty="0" smtClean="0"/>
              <a:t>BENEFITS OF SM </a:t>
            </a:r>
            <a:r>
              <a:rPr lang="en-US" b="1" dirty="0" err="1" smtClean="0"/>
              <a:t>communictions</a:t>
            </a:r>
            <a:r>
              <a:rPr lang="en-US" b="1" dirty="0" smtClean="0"/>
              <a:t>:</a:t>
            </a:r>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97178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300" dirty="0"/>
              <a:t>Some facts about the mobile communications market: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16380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11444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64659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ea typeface="ＭＳ Ｐゴシック" pitchFamily="34" charset="-128"/>
              </a:rPr>
              <a:t>20 / 20 / 20</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68785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 Communications Plan may use some or all of the components of the marketing</a:t>
            </a:r>
            <a:r>
              <a:rPr lang="en-US" baseline="0" dirty="0" smtClean="0"/>
              <a:t> communications mix. </a:t>
            </a:r>
          </a:p>
          <a:p>
            <a:r>
              <a:rPr lang="en-US" baseline="0" dirty="0" smtClean="0"/>
              <a:t>The components work in unison to have greater impact on the target market</a:t>
            </a:r>
          </a:p>
          <a:p>
            <a:r>
              <a:rPr lang="en-US" baseline="0" dirty="0" smtClean="0"/>
              <a:t>Media advertising includes: </a:t>
            </a:r>
            <a:r>
              <a:rPr lang="en-US" baseline="0" dirty="0" err="1" smtClean="0"/>
              <a:t>tv</a:t>
            </a:r>
            <a:r>
              <a:rPr lang="en-US" baseline="0" dirty="0" smtClean="0"/>
              <a:t>, radio, newspaper, magazines, out-of-home, direct response and the Internet</a:t>
            </a:r>
          </a:p>
          <a:p>
            <a:r>
              <a:rPr lang="en-US" baseline="0" dirty="0" smtClean="0"/>
              <a:t>Interactive media communications enhance social media networks, mobile networks, mobile communications and video games.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18551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dirty="0" smtClean="0"/>
              <a:t>“The process of making systematic decisions regarding which elements of the communications mix to use in marketing communications.”</a:t>
            </a:r>
          </a:p>
          <a:p>
            <a:r>
              <a:rPr lang="en-US" dirty="0" smtClean="0"/>
              <a:t>-sample objectives: brand</a:t>
            </a:r>
            <a:r>
              <a:rPr lang="en-US" baseline="0" dirty="0" smtClean="0"/>
              <a:t> awareness; position/reposition perception of product/ trial purchase, defuse situation, etc.</a:t>
            </a:r>
          </a:p>
          <a:p>
            <a:pPr marL="181240" indent="-181240">
              <a:buFontTx/>
              <a:buChar char="-"/>
            </a:pPr>
            <a:r>
              <a:rPr lang="en-US" baseline="0" dirty="0" smtClean="0"/>
              <a:t>PULL – aimed @ consumers (pull through channel w/requests); PUSH – aimed at distributors (push through channel)</a:t>
            </a:r>
          </a:p>
          <a:p>
            <a:pPr rtl="0" eaLnBrk="1" fontAlgn="t" latinLnBrk="0" hangingPunct="1"/>
            <a:r>
              <a:rPr lang="en-US" baseline="0" dirty="0" smtClean="0"/>
              <a:t>Budget factors: </a:t>
            </a:r>
          </a:p>
          <a:p>
            <a:pPr rtl="0" eaLnBrk="1" fontAlgn="t" latinLnBrk="0" hangingPunct="1"/>
            <a:r>
              <a:rPr lang="en-US" sz="1300" dirty="0"/>
              <a:t>Percentage of Sales: predetermined percentage of forecasted sales</a:t>
            </a:r>
          </a:p>
          <a:p>
            <a:pPr rtl="0" eaLnBrk="1" fontAlgn="t" latinLnBrk="0" hangingPunct="1"/>
            <a:r>
              <a:rPr lang="en-US" sz="1300" dirty="0"/>
              <a:t>Industry Average: average amount (current or forecasted) spent by all brands in the market.</a:t>
            </a:r>
          </a:p>
          <a:p>
            <a:pPr rtl="0" eaLnBrk="1" fontAlgn="t" latinLnBrk="0" hangingPunct="1"/>
            <a:r>
              <a:rPr lang="en-US" sz="1300" dirty="0"/>
              <a:t>Arbitrary Allocation: judgment and experience.</a:t>
            </a:r>
          </a:p>
          <a:p>
            <a:pPr rtl="0" eaLnBrk="1" fontAlgn="t" latinLnBrk="0" hangingPunct="1"/>
            <a:r>
              <a:rPr lang="en-US" sz="1300" dirty="0"/>
              <a:t>Task (Objective): determines the activities (strategies required) to achieve the objective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88853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418928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8363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dirty="0" smtClean="0"/>
              <a:t>A good media plan employs the right media to reach the target audience </a:t>
            </a:r>
            <a:r>
              <a:rPr lang="en-US" altLang="en-US" b="1" dirty="0" smtClean="0"/>
              <a:t>effectively</a:t>
            </a:r>
            <a:r>
              <a:rPr lang="en-US" altLang="en-US" dirty="0" smtClean="0"/>
              <a:t> and </a:t>
            </a:r>
            <a:r>
              <a:rPr lang="en-US" altLang="en-US" b="1" dirty="0" smtClean="0"/>
              <a:t>efficiently</a:t>
            </a:r>
            <a:r>
              <a:rPr lang="en-US" altLang="en-US" dirty="0" smtClean="0"/>
              <a:t>.  </a:t>
            </a:r>
          </a:p>
          <a:p>
            <a:pPr defTabSz="966612">
              <a:defRPr/>
            </a:pPr>
            <a:r>
              <a:rPr lang="en-US" dirty="0" smtClean="0"/>
              <a:t>Strategy: </a:t>
            </a:r>
            <a:r>
              <a:rPr lang="en-US" sz="1300" b="1" dirty="0"/>
              <a:t>Match Target with Medium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78771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0847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What proportion of advertising expenditures is on the Internet?</a:t>
            </a:r>
          </a:p>
          <a:p>
            <a:r>
              <a:rPr lang="en-US" b="1" dirty="0" smtClean="0"/>
              <a:t>Were you surprised by the distribution of advertising expenditures by medium??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572169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3/21/2019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4384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495800" y="24384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32766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14" name="Content Placeholder 2"/>
          <p:cNvSpPr>
            <a:spLocks noGrp="1"/>
          </p:cNvSpPr>
          <p:nvPr>
            <p:ph idx="16"/>
          </p:nvPr>
        </p:nvSpPr>
        <p:spPr>
          <a:xfrm>
            <a:off x="4495800" y="32766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457200" y="41148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6" name="Content Placeholder 2"/>
          <p:cNvSpPr>
            <a:spLocks noGrp="1"/>
          </p:cNvSpPr>
          <p:nvPr>
            <p:ph idx="18"/>
          </p:nvPr>
        </p:nvSpPr>
        <p:spPr>
          <a:xfrm>
            <a:off x="4495800" y="414528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7" name="Content Placeholder 2"/>
          <p:cNvSpPr>
            <a:spLocks noGrp="1"/>
          </p:cNvSpPr>
          <p:nvPr>
            <p:ph idx="19"/>
          </p:nvPr>
        </p:nvSpPr>
        <p:spPr>
          <a:xfrm>
            <a:off x="457200" y="49530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Content Placeholder 2"/>
          <p:cNvSpPr>
            <a:spLocks noGrp="1"/>
          </p:cNvSpPr>
          <p:nvPr>
            <p:ph idx="20"/>
          </p:nvPr>
        </p:nvSpPr>
        <p:spPr>
          <a:xfrm>
            <a:off x="4495800" y="49530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961774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1"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09506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Alternatives</a:t>
            </a:r>
            <a:endParaRPr lang="en-IN" dirty="0"/>
          </a:p>
        </p:txBody>
      </p:sp>
      <p:graphicFrame>
        <p:nvGraphicFramePr>
          <p:cNvPr id="4" name="Content Placeholder 3"/>
          <p:cNvGraphicFramePr>
            <a:graphicFrameLocks noGrp="1"/>
          </p:cNvGraphicFramePr>
          <p:nvPr>
            <p:ph idx="14"/>
            <p:extLst>
              <p:ext uri="{D42A27DB-BD31-4B8C-83A1-F6EECF244321}">
                <p14:modId xmlns:p14="http://schemas.microsoft.com/office/powerpoint/2010/main" val="4252899831"/>
              </p:ext>
            </p:extLst>
          </p:nvPr>
        </p:nvGraphicFramePr>
        <p:xfrm>
          <a:off x="533400" y="1981200"/>
          <a:ext cx="7848600" cy="3733801"/>
        </p:xfrm>
        <a:graphic>
          <a:graphicData uri="http://schemas.openxmlformats.org/drawingml/2006/table">
            <a:tbl>
              <a:tblPr firstRow="1" bandRow="1">
                <a:tableStyleId>{3B4B98B0-60AC-42C2-AFA5-B58CD77FA1E5}</a:tableStyleId>
              </a:tblPr>
              <a:tblGrid>
                <a:gridCol w="2616200">
                  <a:extLst>
                    <a:ext uri="{9D8B030D-6E8A-4147-A177-3AD203B41FA5}">
                      <a16:colId xmlns:a16="http://schemas.microsoft.com/office/drawing/2014/main" val="1647286862"/>
                    </a:ext>
                  </a:extLst>
                </a:gridCol>
                <a:gridCol w="2616200">
                  <a:extLst>
                    <a:ext uri="{9D8B030D-6E8A-4147-A177-3AD203B41FA5}">
                      <a16:colId xmlns:a16="http://schemas.microsoft.com/office/drawing/2014/main" val="3832986"/>
                    </a:ext>
                  </a:extLst>
                </a:gridCol>
                <a:gridCol w="2616200">
                  <a:extLst>
                    <a:ext uri="{9D8B030D-6E8A-4147-A177-3AD203B41FA5}">
                      <a16:colId xmlns:a16="http://schemas.microsoft.com/office/drawing/2014/main" val="1846814810"/>
                    </a:ext>
                  </a:extLst>
                </a:gridCol>
              </a:tblGrid>
              <a:tr h="657294">
                <a:tc>
                  <a:txBody>
                    <a:bodyPr/>
                    <a:lstStyle/>
                    <a:p>
                      <a:r>
                        <a:rPr lang="en-US" b="1" dirty="0" smtClean="0"/>
                        <a:t>Medium</a:t>
                      </a:r>
                      <a:endParaRPr lang="en-US" b="1" dirty="0"/>
                    </a:p>
                  </a:txBody>
                  <a:tcPr anchor="b"/>
                </a:tc>
                <a:tc>
                  <a:txBody>
                    <a:bodyPr/>
                    <a:lstStyle/>
                    <a:p>
                      <a:endParaRPr lang="en-US" dirty="0"/>
                    </a:p>
                  </a:txBody>
                  <a:tcPr anchor="b"/>
                </a:tc>
                <a:tc>
                  <a:txBody>
                    <a:bodyPr/>
                    <a:lstStyle/>
                    <a:p>
                      <a:endParaRPr lang="en-US" dirty="0"/>
                    </a:p>
                  </a:txBody>
                  <a:tcPr anchor="b"/>
                </a:tc>
                <a:extLst>
                  <a:ext uri="{0D108BD9-81ED-4DB2-BD59-A6C34878D82A}">
                    <a16:rowId xmlns:a16="http://schemas.microsoft.com/office/drawing/2014/main" val="2344525388"/>
                  </a:ext>
                </a:extLst>
              </a:tr>
              <a:tr h="439501">
                <a:tc>
                  <a:txBody>
                    <a:bodyPr/>
                    <a:lstStyle/>
                    <a:p>
                      <a:r>
                        <a:rPr lang="en-US" dirty="0" smtClean="0"/>
                        <a:t>Internet</a:t>
                      </a:r>
                      <a:endParaRPr lang="en-US"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2524076877"/>
                  </a:ext>
                </a:extLst>
              </a:tr>
              <a:tr h="439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Television</a:t>
                      </a:r>
                      <a:endParaRPr lang="en-US"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1711131996"/>
                  </a:ext>
                </a:extLst>
              </a:tr>
              <a:tr h="439501">
                <a:tc>
                  <a:txBody>
                    <a:bodyPr/>
                    <a:lstStyle/>
                    <a:p>
                      <a:r>
                        <a:rPr lang="en-US" dirty="0" smtClean="0"/>
                        <a:t>Newspaper</a:t>
                      </a:r>
                      <a:endParaRPr lang="en-US"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74539663"/>
                  </a:ext>
                </a:extLst>
              </a:tr>
              <a:tr h="439501">
                <a:tc>
                  <a:txBody>
                    <a:bodyPr/>
                    <a:lstStyle/>
                    <a:p>
                      <a:r>
                        <a:rPr lang="en-US" dirty="0" smtClean="0"/>
                        <a:t>Radio</a:t>
                      </a:r>
                      <a:endParaRPr lang="en-US"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3872859307"/>
                  </a:ext>
                </a:extLst>
              </a:tr>
              <a:tr h="439501">
                <a:tc>
                  <a:txBody>
                    <a:bodyPr/>
                    <a:lstStyle/>
                    <a:p>
                      <a:r>
                        <a:rPr lang="en-US" dirty="0" smtClean="0"/>
                        <a:t>Out</a:t>
                      </a:r>
                      <a:r>
                        <a:rPr lang="en-US" baseline="0" dirty="0" smtClean="0"/>
                        <a:t>-of-Home</a:t>
                      </a:r>
                      <a:endParaRPr lang="en-US"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1368803358"/>
                  </a:ext>
                </a:extLst>
              </a:tr>
              <a:tr h="439501">
                <a:tc>
                  <a:txBody>
                    <a:bodyPr/>
                    <a:lstStyle/>
                    <a:p>
                      <a:r>
                        <a:rPr lang="en-US" dirty="0" smtClean="0"/>
                        <a:t>Magazines</a:t>
                      </a:r>
                      <a:endParaRPr lang="en-US"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2342108616"/>
                  </a:ext>
                </a:extLst>
              </a:tr>
              <a:tr h="439501">
                <a:tc>
                  <a:txBody>
                    <a:bodyPr/>
                    <a:lstStyle/>
                    <a:p>
                      <a:r>
                        <a:rPr lang="en-US" b="1" dirty="0" smtClean="0"/>
                        <a:t>Total</a:t>
                      </a:r>
                      <a:endParaRPr lang="en-US" b="1"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2453111267"/>
                  </a:ext>
                </a:extLst>
              </a:tr>
            </a:tbl>
          </a:graphicData>
        </a:graphic>
      </p:graphicFrame>
      <p:sp>
        <p:nvSpPr>
          <p:cNvPr id="7" name="Content Placeholder 6"/>
          <p:cNvSpPr>
            <a:spLocks noGrp="1"/>
          </p:cNvSpPr>
          <p:nvPr>
            <p:ph idx="13"/>
          </p:nvPr>
        </p:nvSpPr>
        <p:spPr>
          <a:xfrm>
            <a:off x="457200" y="1312652"/>
            <a:ext cx="7924800" cy="381000"/>
          </a:xfrm>
          <a:noFill/>
          <a:ln>
            <a:noFill/>
          </a:ln>
        </p:spPr>
        <p:txBody>
          <a:bodyPr/>
          <a:lstStyle/>
          <a:p>
            <a:r>
              <a:rPr lang="en-US" sz="2000" dirty="0" smtClean="0">
                <a:solidFill>
                  <a:schemeClr val="tx1"/>
                </a:solidFill>
              </a:rPr>
              <a:t>Net advertising revenue by media in Canada 2015</a:t>
            </a:r>
            <a:endParaRPr lang="en-US" sz="2000" dirty="0">
              <a:solidFill>
                <a:schemeClr val="tx1"/>
              </a:solidFill>
            </a:endParaRP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1081059331"/>
              </p:ext>
            </p:extLst>
          </p:nvPr>
        </p:nvGraphicFramePr>
        <p:xfrm>
          <a:off x="548640" y="1981200"/>
          <a:ext cx="7848600" cy="3733801"/>
        </p:xfrm>
        <a:graphic>
          <a:graphicData uri="http://schemas.openxmlformats.org/drawingml/2006/table">
            <a:tbl>
              <a:tblPr firstRow="1" bandRow="1">
                <a:tableStyleId>{3B4B98B0-60AC-42C2-AFA5-B58CD77FA1E5}</a:tableStyleId>
              </a:tblPr>
              <a:tblGrid>
                <a:gridCol w="2616200">
                  <a:extLst>
                    <a:ext uri="{9D8B030D-6E8A-4147-A177-3AD203B41FA5}">
                      <a16:colId xmlns:a16="http://schemas.microsoft.com/office/drawing/2014/main" val="1647286862"/>
                    </a:ext>
                  </a:extLst>
                </a:gridCol>
                <a:gridCol w="2616200">
                  <a:extLst>
                    <a:ext uri="{9D8B030D-6E8A-4147-A177-3AD203B41FA5}">
                      <a16:colId xmlns:a16="http://schemas.microsoft.com/office/drawing/2014/main" val="3832986"/>
                    </a:ext>
                  </a:extLst>
                </a:gridCol>
                <a:gridCol w="2616200">
                  <a:extLst>
                    <a:ext uri="{9D8B030D-6E8A-4147-A177-3AD203B41FA5}">
                      <a16:colId xmlns:a16="http://schemas.microsoft.com/office/drawing/2014/main" val="1846814810"/>
                    </a:ext>
                  </a:extLst>
                </a:gridCol>
              </a:tblGrid>
              <a:tr h="657294">
                <a:tc>
                  <a:txBody>
                    <a:bodyPr/>
                    <a:lstStyle/>
                    <a:p>
                      <a:endParaRPr lang="en-US" b="1" dirty="0"/>
                    </a:p>
                  </a:txBody>
                  <a:tcPr anchor="b"/>
                </a:tc>
                <a:tc>
                  <a:txBody>
                    <a:bodyPr/>
                    <a:lstStyle/>
                    <a:p>
                      <a:r>
                        <a:rPr lang="en-US" dirty="0" smtClean="0"/>
                        <a:t>Reported Actual $</a:t>
                      </a:r>
                      <a:endParaRPr lang="en-US" dirty="0"/>
                    </a:p>
                  </a:txBody>
                  <a:tcPr anchor="b"/>
                </a:tc>
                <a:tc>
                  <a:txBody>
                    <a:bodyPr/>
                    <a:lstStyle/>
                    <a:p>
                      <a:r>
                        <a:rPr lang="en-US" dirty="0" smtClean="0"/>
                        <a:t>% Total Revenue</a:t>
                      </a:r>
                      <a:endParaRPr lang="en-US" dirty="0"/>
                    </a:p>
                  </a:txBody>
                  <a:tcPr anchor="b"/>
                </a:tc>
                <a:extLst>
                  <a:ext uri="{0D108BD9-81ED-4DB2-BD59-A6C34878D82A}">
                    <a16:rowId xmlns:a16="http://schemas.microsoft.com/office/drawing/2014/main" val="2344525388"/>
                  </a:ext>
                </a:extLst>
              </a:tr>
              <a:tr h="439501">
                <a:tc>
                  <a:txBody>
                    <a:bodyPr/>
                    <a:lstStyle/>
                    <a:p>
                      <a:endParaRPr lang="en-US" dirty="0"/>
                    </a:p>
                  </a:txBody>
                  <a:tcPr/>
                </a:tc>
                <a:tc>
                  <a:txBody>
                    <a:bodyPr/>
                    <a:lstStyle/>
                    <a:p>
                      <a:pPr algn="ctr"/>
                      <a:r>
                        <a:rPr lang="en-US" sz="2000" b="1" dirty="0" smtClean="0"/>
                        <a:t>4604</a:t>
                      </a:r>
                      <a:endParaRPr lang="en-US" sz="2000" b="1" dirty="0"/>
                    </a:p>
                  </a:txBody>
                  <a:tcPr/>
                </a:tc>
                <a:tc>
                  <a:txBody>
                    <a:bodyPr/>
                    <a:lstStyle/>
                    <a:p>
                      <a:pPr algn="ctr"/>
                      <a:r>
                        <a:rPr lang="en-US" sz="2000" b="1" dirty="0" smtClean="0"/>
                        <a:t>35.5</a:t>
                      </a:r>
                      <a:endParaRPr lang="en-US" sz="2000" b="1" dirty="0"/>
                    </a:p>
                  </a:txBody>
                  <a:tcPr/>
                </a:tc>
                <a:extLst>
                  <a:ext uri="{0D108BD9-81ED-4DB2-BD59-A6C34878D82A}">
                    <a16:rowId xmlns:a16="http://schemas.microsoft.com/office/drawing/2014/main" val="2524076877"/>
                  </a:ext>
                </a:extLst>
              </a:tr>
              <a:tr h="439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sz="2000" b="1" dirty="0" smtClean="0"/>
                        <a:t>3511</a:t>
                      </a:r>
                      <a:endParaRPr lang="en-US" sz="2000" b="1" dirty="0"/>
                    </a:p>
                  </a:txBody>
                  <a:tcPr/>
                </a:tc>
                <a:tc>
                  <a:txBody>
                    <a:bodyPr/>
                    <a:lstStyle/>
                    <a:p>
                      <a:pPr algn="ctr"/>
                      <a:r>
                        <a:rPr lang="en-US" sz="2000" b="1" dirty="0" smtClean="0"/>
                        <a:t>27.1</a:t>
                      </a:r>
                      <a:endParaRPr lang="en-US" sz="2000" b="1" dirty="0"/>
                    </a:p>
                  </a:txBody>
                  <a:tcPr/>
                </a:tc>
                <a:extLst>
                  <a:ext uri="{0D108BD9-81ED-4DB2-BD59-A6C34878D82A}">
                    <a16:rowId xmlns:a16="http://schemas.microsoft.com/office/drawing/2014/main" val="1711131996"/>
                  </a:ext>
                </a:extLst>
              </a:tr>
              <a:tr h="439501">
                <a:tc>
                  <a:txBody>
                    <a:bodyPr/>
                    <a:lstStyle/>
                    <a:p>
                      <a:endParaRPr lang="en-US" dirty="0"/>
                    </a:p>
                  </a:txBody>
                  <a:tcPr/>
                </a:tc>
                <a:tc>
                  <a:txBody>
                    <a:bodyPr/>
                    <a:lstStyle/>
                    <a:p>
                      <a:pPr algn="ctr"/>
                      <a:r>
                        <a:rPr lang="en-US" sz="2000" b="1" dirty="0" smtClean="0"/>
                        <a:t>2305</a:t>
                      </a:r>
                      <a:endParaRPr lang="en-US" sz="2000" b="1" dirty="0"/>
                    </a:p>
                  </a:txBody>
                  <a:tcPr/>
                </a:tc>
                <a:tc>
                  <a:txBody>
                    <a:bodyPr/>
                    <a:lstStyle/>
                    <a:p>
                      <a:pPr algn="ctr"/>
                      <a:r>
                        <a:rPr lang="en-US" sz="2000" b="1" dirty="0" smtClean="0"/>
                        <a:t>17.8</a:t>
                      </a:r>
                      <a:endParaRPr lang="en-US" sz="2000" b="1" dirty="0"/>
                    </a:p>
                  </a:txBody>
                  <a:tcPr/>
                </a:tc>
                <a:extLst>
                  <a:ext uri="{0D108BD9-81ED-4DB2-BD59-A6C34878D82A}">
                    <a16:rowId xmlns:a16="http://schemas.microsoft.com/office/drawing/2014/main" val="74539663"/>
                  </a:ext>
                </a:extLst>
              </a:tr>
              <a:tr h="439501">
                <a:tc>
                  <a:txBody>
                    <a:bodyPr/>
                    <a:lstStyle/>
                    <a:p>
                      <a:endParaRPr lang="en-US" dirty="0"/>
                    </a:p>
                  </a:txBody>
                  <a:tcPr/>
                </a:tc>
                <a:tc>
                  <a:txBody>
                    <a:bodyPr/>
                    <a:lstStyle/>
                    <a:p>
                      <a:pPr algn="ctr"/>
                      <a:r>
                        <a:rPr lang="en-US" sz="2000" b="1" dirty="0" smtClean="0"/>
                        <a:t>1576</a:t>
                      </a:r>
                      <a:endParaRPr lang="en-US" sz="2000" b="1" dirty="0"/>
                    </a:p>
                  </a:txBody>
                  <a:tcPr/>
                </a:tc>
                <a:tc>
                  <a:txBody>
                    <a:bodyPr/>
                    <a:lstStyle/>
                    <a:p>
                      <a:pPr algn="ctr"/>
                      <a:r>
                        <a:rPr lang="en-US" sz="2000" b="1" dirty="0" smtClean="0"/>
                        <a:t>12.0</a:t>
                      </a:r>
                      <a:endParaRPr lang="en-US" sz="2000" b="1" dirty="0"/>
                    </a:p>
                  </a:txBody>
                  <a:tcPr/>
                </a:tc>
                <a:extLst>
                  <a:ext uri="{0D108BD9-81ED-4DB2-BD59-A6C34878D82A}">
                    <a16:rowId xmlns:a16="http://schemas.microsoft.com/office/drawing/2014/main" val="3872859307"/>
                  </a:ext>
                </a:extLst>
              </a:tr>
              <a:tr h="439501">
                <a:tc>
                  <a:txBody>
                    <a:bodyPr/>
                    <a:lstStyle/>
                    <a:p>
                      <a:endParaRPr lang="en-US" dirty="0"/>
                    </a:p>
                  </a:txBody>
                  <a:tcPr/>
                </a:tc>
                <a:tc>
                  <a:txBody>
                    <a:bodyPr/>
                    <a:lstStyle/>
                    <a:p>
                      <a:pPr algn="ctr"/>
                      <a:r>
                        <a:rPr lang="en-US" sz="2000" b="1" dirty="0" smtClean="0"/>
                        <a:t>586</a:t>
                      </a:r>
                      <a:endParaRPr lang="en-US" sz="2000" b="1" dirty="0"/>
                    </a:p>
                  </a:txBody>
                  <a:tcPr/>
                </a:tc>
                <a:tc>
                  <a:txBody>
                    <a:bodyPr/>
                    <a:lstStyle/>
                    <a:p>
                      <a:pPr algn="ctr"/>
                      <a:r>
                        <a:rPr lang="en-US" sz="2000" b="1" dirty="0" smtClean="0"/>
                        <a:t>4.5</a:t>
                      </a:r>
                      <a:endParaRPr lang="en-US" sz="2000" b="1" dirty="0"/>
                    </a:p>
                  </a:txBody>
                  <a:tcPr/>
                </a:tc>
                <a:extLst>
                  <a:ext uri="{0D108BD9-81ED-4DB2-BD59-A6C34878D82A}">
                    <a16:rowId xmlns:a16="http://schemas.microsoft.com/office/drawing/2014/main" val="1368803358"/>
                  </a:ext>
                </a:extLst>
              </a:tr>
              <a:tr h="439501">
                <a:tc>
                  <a:txBody>
                    <a:bodyPr/>
                    <a:lstStyle/>
                    <a:p>
                      <a:endParaRPr lang="en-US" dirty="0"/>
                    </a:p>
                  </a:txBody>
                  <a:tcPr/>
                </a:tc>
                <a:tc>
                  <a:txBody>
                    <a:bodyPr/>
                    <a:lstStyle/>
                    <a:p>
                      <a:pPr algn="ctr"/>
                      <a:r>
                        <a:rPr lang="en-US" sz="2000" b="1" dirty="0" smtClean="0"/>
                        <a:t>412</a:t>
                      </a:r>
                      <a:endParaRPr lang="en-US" sz="2000" b="1" dirty="0"/>
                    </a:p>
                  </a:txBody>
                  <a:tcPr/>
                </a:tc>
                <a:tc>
                  <a:txBody>
                    <a:bodyPr/>
                    <a:lstStyle/>
                    <a:p>
                      <a:pPr algn="ctr"/>
                      <a:r>
                        <a:rPr lang="en-US" sz="2000" b="1" dirty="0" smtClean="0"/>
                        <a:t>3.1</a:t>
                      </a:r>
                      <a:endParaRPr lang="en-US" sz="2000" b="1" dirty="0"/>
                    </a:p>
                  </a:txBody>
                  <a:tcPr/>
                </a:tc>
                <a:extLst>
                  <a:ext uri="{0D108BD9-81ED-4DB2-BD59-A6C34878D82A}">
                    <a16:rowId xmlns:a16="http://schemas.microsoft.com/office/drawing/2014/main" val="2342108616"/>
                  </a:ext>
                </a:extLst>
              </a:tr>
              <a:tr h="439501">
                <a:tc>
                  <a:txBody>
                    <a:bodyPr/>
                    <a:lstStyle/>
                    <a:p>
                      <a:endParaRPr lang="en-US" b="1" dirty="0"/>
                    </a:p>
                  </a:txBody>
                  <a:tcPr/>
                </a:tc>
                <a:tc>
                  <a:txBody>
                    <a:bodyPr/>
                    <a:lstStyle/>
                    <a:p>
                      <a:pPr algn="ctr"/>
                      <a:r>
                        <a:rPr lang="en-US" sz="2000" b="1" dirty="0" smtClean="0"/>
                        <a:t>12 543</a:t>
                      </a:r>
                      <a:endParaRPr lang="en-US" sz="2000" b="1" dirty="0"/>
                    </a:p>
                  </a:txBody>
                  <a:tcPr/>
                </a:tc>
                <a:tc>
                  <a:txBody>
                    <a:bodyPr/>
                    <a:lstStyle/>
                    <a:p>
                      <a:pPr algn="ctr"/>
                      <a:r>
                        <a:rPr lang="en-US" sz="2000" b="1" dirty="0" smtClean="0"/>
                        <a:t>100.0</a:t>
                      </a:r>
                      <a:endParaRPr lang="en-US" sz="2000" b="1" dirty="0"/>
                    </a:p>
                  </a:txBody>
                  <a:tcPr/>
                </a:tc>
                <a:extLst>
                  <a:ext uri="{0D108BD9-81ED-4DB2-BD59-A6C34878D82A}">
                    <a16:rowId xmlns:a16="http://schemas.microsoft.com/office/drawing/2014/main" val="2453111267"/>
                  </a:ext>
                </a:extLst>
              </a:tr>
            </a:tbl>
          </a:graphicData>
        </a:graphic>
      </p:graphicFrame>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04800" y="0"/>
            <a:ext cx="8229600" cy="1097280"/>
          </a:xfrm>
        </p:spPr>
        <p:txBody>
          <a:bodyPr/>
          <a:lstStyle/>
          <a:p>
            <a:r>
              <a:rPr lang="en-US" dirty="0" smtClean="0"/>
              <a:t>Product Placement | Branded Content</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7253" y="1600200"/>
            <a:ext cx="6944694" cy="3829584"/>
          </a:xfrm>
        </p:spPr>
      </p:pic>
    </p:spTree>
    <p:extLst>
      <p:ext uri="{BB962C8B-B14F-4D97-AF65-F5344CB8AC3E}">
        <p14:creationId xmlns:p14="http://schemas.microsoft.com/office/powerpoint/2010/main" val="2418975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1226"/>
          </a:xfrm>
        </p:spPr>
        <p:txBody>
          <a:bodyPr/>
          <a:lstStyle/>
          <a:p>
            <a:r>
              <a:rPr lang="en-US" altLang="en-US" dirty="0"/>
              <a:t>Media Advertising Selection </a:t>
            </a:r>
            <a:r>
              <a:rPr lang="en-US" altLang="en-US" dirty="0" smtClean="0"/>
              <a:t>Considerations </a:t>
            </a:r>
            <a:r>
              <a:rPr lang="en-US" altLang="en-US" sz="2000" b="0" dirty="0"/>
              <a:t>(1 of 2)</a:t>
            </a:r>
            <a:endParaRPr lang="en-IN" dirty="0"/>
          </a:p>
        </p:txBody>
      </p:sp>
      <p:sp>
        <p:nvSpPr>
          <p:cNvPr id="3" name="Content Placeholder 2"/>
          <p:cNvSpPr>
            <a:spLocks noGrp="1"/>
          </p:cNvSpPr>
          <p:nvPr>
            <p:ph idx="1"/>
          </p:nvPr>
        </p:nvSpPr>
        <p:spPr>
          <a:xfrm>
            <a:off x="457200" y="1066800"/>
            <a:ext cx="8229600" cy="381000"/>
          </a:xfrm>
        </p:spPr>
        <p:txBody>
          <a:bodyPr/>
          <a:lstStyle/>
          <a:p>
            <a:pPr marL="0" indent="0">
              <a:buNone/>
            </a:pPr>
            <a:r>
              <a:rPr lang="en-IN" b="1" dirty="0"/>
              <a:t>Figure 14.15 </a:t>
            </a:r>
            <a:r>
              <a:rPr lang="en-IN" dirty="0"/>
              <a:t>Media Advertising Selection Considerations</a:t>
            </a:r>
          </a:p>
        </p:txBody>
      </p:sp>
      <p:graphicFrame>
        <p:nvGraphicFramePr>
          <p:cNvPr id="5" name="Table 4"/>
          <p:cNvGraphicFramePr>
            <a:graphicFrameLocks noGrp="1"/>
          </p:cNvGraphicFramePr>
          <p:nvPr>
            <p:extLst>
              <p:ext uri="{D42A27DB-BD31-4B8C-83A1-F6EECF244321}">
                <p14:modId xmlns:p14="http://schemas.microsoft.com/office/powerpoint/2010/main" val="3781786878"/>
              </p:ext>
            </p:extLst>
          </p:nvPr>
        </p:nvGraphicFramePr>
        <p:xfrm>
          <a:off x="471714" y="1524000"/>
          <a:ext cx="8534400" cy="4800600"/>
        </p:xfrm>
        <a:graphic>
          <a:graphicData uri="http://schemas.openxmlformats.org/drawingml/2006/table">
            <a:tbl>
              <a:tblPr firstRow="1" bandRow="1">
                <a:tableStyleId>{2D5ABB26-0587-4C30-8999-92F81FD0307C}</a:tableStyleId>
              </a:tblPr>
              <a:tblGrid>
                <a:gridCol w="4252686">
                  <a:extLst>
                    <a:ext uri="{9D8B030D-6E8A-4147-A177-3AD203B41FA5}">
                      <a16:colId xmlns:a16="http://schemas.microsoft.com/office/drawing/2014/main" val="20000"/>
                    </a:ext>
                  </a:extLst>
                </a:gridCol>
                <a:gridCol w="4281714">
                  <a:extLst>
                    <a:ext uri="{9D8B030D-6E8A-4147-A177-3AD203B41FA5}">
                      <a16:colId xmlns:a16="http://schemas.microsoft.com/office/drawing/2014/main" val="20001"/>
                    </a:ext>
                  </a:extLst>
                </a:gridCol>
              </a:tblGrid>
              <a:tr h="307340">
                <a:tc>
                  <a:txBody>
                    <a:bodyPr/>
                    <a:lstStyle/>
                    <a:p>
                      <a:pPr algn="ctr">
                        <a:lnSpc>
                          <a:spcPct val="100000"/>
                        </a:lnSpc>
                        <a:spcAft>
                          <a:spcPts val="0"/>
                        </a:spcAft>
                      </a:pPr>
                      <a:r>
                        <a:rPr lang="en-US" sz="1500" b="1" dirty="0">
                          <a:effectLst/>
                          <a:latin typeface="+mn-lt"/>
                          <a:ea typeface="Arial Unicode MS"/>
                          <a:cs typeface="Arial Unicode MS"/>
                        </a:rPr>
                        <a:t>Advantages</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500" b="1">
                          <a:effectLst/>
                          <a:latin typeface="+mn-lt"/>
                          <a:ea typeface="Arial Unicode MS"/>
                          <a:cs typeface="Arial Unicode MS"/>
                        </a:rPr>
                        <a:t>Disadvantages</a:t>
                      </a:r>
                      <a:endParaRPr lang="en-IN" sz="150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7333">
                <a:tc>
                  <a:txBody>
                    <a:bodyPr/>
                    <a:lstStyle/>
                    <a:p>
                      <a:pPr>
                        <a:lnSpc>
                          <a:spcPct val="100000"/>
                        </a:lnSpc>
                        <a:spcAft>
                          <a:spcPts val="0"/>
                        </a:spcAft>
                      </a:pPr>
                      <a:r>
                        <a:rPr lang="en-US" sz="1500" b="1" dirty="0">
                          <a:effectLst/>
                          <a:latin typeface="+mn-lt"/>
                          <a:ea typeface="Arial Unicode MS"/>
                          <a:cs typeface="Arial Unicode MS"/>
                        </a:rPr>
                        <a:t>Television</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Impact—sight, sound and motion; demonstration Reach—very high among all age groups</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500" b="1">
                          <a:effectLst/>
                          <a:latin typeface="+mn-lt"/>
                          <a:ea typeface="Arial Unicode MS"/>
                          <a:cs typeface="Arial Unicode MS"/>
                        </a:rPr>
                        <a:t>Television</a:t>
                      </a:r>
                      <a:endParaRPr lang="en-IN" sz="1500">
                        <a:effectLst/>
                        <a:latin typeface="+mn-lt"/>
                        <a:ea typeface="Times New Roman"/>
                        <a:cs typeface="Times New Roman"/>
                      </a:endParaRPr>
                    </a:p>
                    <a:p>
                      <a:pPr>
                        <a:lnSpc>
                          <a:spcPct val="100000"/>
                        </a:lnSpc>
                        <a:spcAft>
                          <a:spcPts val="0"/>
                        </a:spcAft>
                      </a:pPr>
                      <a:r>
                        <a:rPr lang="en-US" sz="1500">
                          <a:effectLst/>
                          <a:latin typeface="+mn-lt"/>
                          <a:ea typeface="Times New Roman"/>
                          <a:cs typeface="Arial"/>
                        </a:rPr>
                        <a:t>Cost—high cost for time and commercial production Clutter—too many commercials reduces impact of message</a:t>
                      </a:r>
                      <a:endParaRPr lang="en-IN" sz="150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9777">
                <a:tc>
                  <a:txBody>
                    <a:bodyPr/>
                    <a:lstStyle/>
                    <a:p>
                      <a:pPr>
                        <a:lnSpc>
                          <a:spcPct val="100000"/>
                        </a:lnSpc>
                        <a:spcAft>
                          <a:spcPts val="0"/>
                        </a:spcAft>
                      </a:pPr>
                      <a:r>
                        <a:rPr lang="en-US" sz="1500" b="1" dirty="0">
                          <a:effectLst/>
                          <a:latin typeface="+mn-lt"/>
                          <a:ea typeface="Arial Unicode MS"/>
                          <a:cs typeface="Arial Unicode MS"/>
                        </a:rPr>
                        <a:t>Radio</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Targeting—reaches a selective audience based on station format</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Reach and Frequency—reaches same audience frequently</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500" b="1" dirty="0">
                          <a:effectLst/>
                          <a:latin typeface="+mn-lt"/>
                          <a:ea typeface="Arial Unicode MS"/>
                          <a:cs typeface="Arial Unicode MS"/>
                        </a:rPr>
                        <a:t>Radio</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Retention—short, single-sense message Fragmentation—many stations in large markets reduces impact</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9777">
                <a:tc>
                  <a:txBody>
                    <a:bodyPr/>
                    <a:lstStyle/>
                    <a:p>
                      <a:pPr>
                        <a:lnSpc>
                          <a:spcPct val="100000"/>
                        </a:lnSpc>
                        <a:spcAft>
                          <a:spcPts val="0"/>
                        </a:spcAft>
                      </a:pPr>
                      <a:r>
                        <a:rPr lang="en-US" sz="1500" b="1" dirty="0">
                          <a:effectLst/>
                          <a:latin typeface="+mn-lt"/>
                          <a:ea typeface="Arial Unicode MS"/>
                          <a:cs typeface="Arial Unicode MS"/>
                        </a:rPr>
                        <a:t>Newspaper</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Coverage—good reach among adults in local markets Flexibility—message can be inserted quickly</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500" b="1" dirty="0">
                          <a:effectLst/>
                          <a:latin typeface="+mn-lt"/>
                          <a:ea typeface="Arial Unicode MS"/>
                          <a:cs typeface="Arial Unicode MS"/>
                        </a:rPr>
                        <a:t>Newspaper</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Lifespan—short; a one-day medium</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Targeting—not appropriate for advertiser with carefully defined targets</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2221">
                <a:tc>
                  <a:txBody>
                    <a:bodyPr/>
                    <a:lstStyle/>
                    <a:p>
                      <a:pPr>
                        <a:lnSpc>
                          <a:spcPct val="100000"/>
                        </a:lnSpc>
                        <a:spcAft>
                          <a:spcPts val="0"/>
                        </a:spcAft>
                      </a:pPr>
                      <a:r>
                        <a:rPr lang="en-US" sz="1500" b="1" dirty="0">
                          <a:effectLst/>
                          <a:latin typeface="+mn-lt"/>
                          <a:ea typeface="Arial Unicode MS"/>
                          <a:cs typeface="Arial Unicode MS"/>
                        </a:rPr>
                        <a:t>Magazine</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Targeting—specialized magazines reach defined demographic targets</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Environment—quality of editorial enhances advertising message</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500" b="1" dirty="0">
                          <a:effectLst/>
                          <a:latin typeface="+mn-lt"/>
                          <a:ea typeface="Arial Unicode MS"/>
                          <a:cs typeface="Arial Unicode MS"/>
                        </a:rPr>
                        <a:t>Magazines</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Clutter—too many ads in each issue Frequency—low message frequency (monthly)</a:t>
                      </a:r>
                      <a:endParaRPr lang="en-IN" sz="1500" dirty="0">
                        <a:effectLst/>
                        <a:latin typeface="+mn-lt"/>
                        <a:ea typeface="Times New Rom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8020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1226"/>
          </a:xfrm>
        </p:spPr>
        <p:txBody>
          <a:bodyPr/>
          <a:lstStyle/>
          <a:p>
            <a:r>
              <a:rPr lang="en-US" altLang="en-US" dirty="0"/>
              <a:t>Media Advertising Selection </a:t>
            </a:r>
            <a:r>
              <a:rPr lang="en-US" altLang="en-US" dirty="0" smtClean="0"/>
              <a:t>Considerations </a:t>
            </a:r>
            <a:r>
              <a:rPr lang="en-US" altLang="en-US" sz="2000" b="0" dirty="0" smtClean="0"/>
              <a:t>(2 of 2)</a:t>
            </a:r>
            <a:endParaRPr lang="en-IN" b="0" dirty="0"/>
          </a:p>
        </p:txBody>
      </p:sp>
      <p:sp>
        <p:nvSpPr>
          <p:cNvPr id="3" name="Content Placeholder 2"/>
          <p:cNvSpPr>
            <a:spLocks noGrp="1"/>
          </p:cNvSpPr>
          <p:nvPr>
            <p:ph idx="1"/>
          </p:nvPr>
        </p:nvSpPr>
        <p:spPr>
          <a:xfrm>
            <a:off x="457200" y="1292861"/>
            <a:ext cx="8229600" cy="383539"/>
          </a:xfrm>
        </p:spPr>
        <p:txBody>
          <a:bodyPr/>
          <a:lstStyle/>
          <a:p>
            <a:pPr marL="0" indent="0">
              <a:buNone/>
            </a:pPr>
            <a:r>
              <a:rPr lang="en-IN" b="1" dirty="0"/>
              <a:t>Figure 14.15 </a:t>
            </a:r>
            <a:r>
              <a:rPr lang="en-IN" i="1" dirty="0" smtClean="0"/>
              <a:t>Continued</a:t>
            </a:r>
            <a:endParaRPr lang="en-IN" i="1" dirty="0"/>
          </a:p>
        </p:txBody>
      </p:sp>
      <p:graphicFrame>
        <p:nvGraphicFramePr>
          <p:cNvPr id="5" name="Table 4"/>
          <p:cNvGraphicFramePr>
            <a:graphicFrameLocks noGrp="1"/>
          </p:cNvGraphicFramePr>
          <p:nvPr>
            <p:extLst>
              <p:ext uri="{D42A27DB-BD31-4B8C-83A1-F6EECF244321}">
                <p14:modId xmlns:p14="http://schemas.microsoft.com/office/powerpoint/2010/main" val="2986790047"/>
              </p:ext>
            </p:extLst>
          </p:nvPr>
        </p:nvGraphicFramePr>
        <p:xfrm>
          <a:off x="471714" y="1750060"/>
          <a:ext cx="8534400" cy="4023360"/>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07340">
                <a:tc>
                  <a:txBody>
                    <a:bodyPr/>
                    <a:lstStyle/>
                    <a:p>
                      <a:pPr algn="ctr">
                        <a:lnSpc>
                          <a:spcPct val="100000"/>
                        </a:lnSpc>
                        <a:spcAft>
                          <a:spcPts val="0"/>
                        </a:spcAft>
                      </a:pPr>
                      <a:r>
                        <a:rPr lang="en-US" sz="1500" b="1" dirty="0">
                          <a:effectLst/>
                          <a:latin typeface="+mn-lt"/>
                          <a:ea typeface="Arial Unicode MS"/>
                          <a:cs typeface="Arial Unicode MS"/>
                        </a:rPr>
                        <a:t>Advantages</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500" b="1">
                          <a:effectLst/>
                          <a:latin typeface="+mn-lt"/>
                          <a:ea typeface="Arial Unicode MS"/>
                          <a:cs typeface="Arial Unicode MS"/>
                        </a:rPr>
                        <a:t>Disadvantages</a:t>
                      </a:r>
                      <a:endParaRPr lang="en-IN" sz="150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9777">
                <a:tc>
                  <a:txBody>
                    <a:bodyPr/>
                    <a:lstStyle/>
                    <a:p>
                      <a:pPr>
                        <a:lnSpc>
                          <a:spcPct val="100000"/>
                        </a:lnSpc>
                        <a:spcBef>
                          <a:spcPts val="770"/>
                        </a:spcBef>
                        <a:spcAft>
                          <a:spcPts val="0"/>
                        </a:spcAft>
                      </a:pPr>
                      <a:r>
                        <a:rPr lang="en-US" sz="1500" b="1" dirty="0">
                          <a:effectLst/>
                          <a:latin typeface="+mn-lt"/>
                          <a:ea typeface="Arial Unicode MS"/>
                          <a:cs typeface="Arial Unicode MS"/>
                        </a:rPr>
                        <a:t>Out-of-Home</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Reach and Frequency—message reaches same target frequently (daily travel patterns)</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Coverage—available on a market-by-market basis</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530"/>
                        </a:spcBef>
                        <a:spcAft>
                          <a:spcPts val="0"/>
                        </a:spcAft>
                      </a:pPr>
                      <a:r>
                        <a:rPr lang="en-US" sz="1500" b="1" dirty="0">
                          <a:effectLst/>
                          <a:latin typeface="+mn-lt"/>
                          <a:ea typeface="Arial Unicode MS"/>
                          <a:cs typeface="Arial Unicode MS"/>
                        </a:rPr>
                        <a:t>Out-of-Home</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Message—only suitable for short messages Targeting—reaches broad cross-section; </a:t>
                      </a:r>
                      <a:r>
                        <a:rPr lang="en-US" sz="1500" dirty="0" smtClean="0">
                          <a:effectLst/>
                          <a:latin typeface="+mn-lt"/>
                          <a:ea typeface="Times New Roman"/>
                          <a:cs typeface="Arial"/>
                        </a:rPr>
                        <a:t>can’t </a:t>
                      </a:r>
                      <a:r>
                        <a:rPr lang="en-US" sz="1500" dirty="0">
                          <a:effectLst/>
                          <a:latin typeface="+mn-lt"/>
                          <a:ea typeface="Times New Roman"/>
                          <a:cs typeface="Arial"/>
                        </a:rPr>
                        <a:t>target specific demographics</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9777">
                <a:tc>
                  <a:txBody>
                    <a:bodyPr/>
                    <a:lstStyle/>
                    <a:p>
                      <a:pPr>
                        <a:lnSpc>
                          <a:spcPct val="100000"/>
                        </a:lnSpc>
                        <a:spcAft>
                          <a:spcPts val="0"/>
                        </a:spcAft>
                      </a:pPr>
                      <a:r>
                        <a:rPr lang="en-US" sz="1500" b="1" dirty="0">
                          <a:effectLst/>
                          <a:latin typeface="+mn-lt"/>
                          <a:ea typeface="Arial Unicode MS"/>
                          <a:cs typeface="Arial Unicode MS"/>
                        </a:rPr>
                        <a:t>Direct Response</a:t>
                      </a:r>
                      <a:endParaRPr lang="en-IN" sz="1500" dirty="0">
                        <a:effectLst/>
                        <a:latin typeface="+mn-lt"/>
                        <a:ea typeface="Times New Roman"/>
                        <a:cs typeface="Times New Roman"/>
                      </a:endParaRPr>
                    </a:p>
                    <a:p>
                      <a:pPr marR="54610">
                        <a:lnSpc>
                          <a:spcPct val="100000"/>
                        </a:lnSpc>
                        <a:spcAft>
                          <a:spcPts val="0"/>
                        </a:spcAft>
                      </a:pPr>
                      <a:r>
                        <a:rPr lang="en-US" sz="1500" dirty="0">
                          <a:effectLst/>
                          <a:latin typeface="+mn-lt"/>
                          <a:ea typeface="Times New Roman"/>
                          <a:cs typeface="Arial"/>
                        </a:rPr>
                        <a:t>Targeting—reaches a pre-selected and defined audience</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Measurement—expenditure directly attributed to advertising effort</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500" b="1" dirty="0">
                          <a:effectLst/>
                          <a:latin typeface="+mn-lt"/>
                          <a:ea typeface="Arial Unicode MS"/>
                          <a:cs typeface="Arial Unicode MS"/>
                        </a:rPr>
                        <a:t>Direct Response</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Image—junk image of mail used; hard-sell approach </a:t>
                      </a:r>
                      <a:endParaRPr lang="en-US" sz="1500" dirty="0" smtClean="0">
                        <a:effectLst/>
                        <a:latin typeface="+mn-lt"/>
                        <a:ea typeface="Times New Roman"/>
                        <a:cs typeface="Arial"/>
                      </a:endParaRPr>
                    </a:p>
                    <a:p>
                      <a:pPr>
                        <a:lnSpc>
                          <a:spcPct val="100000"/>
                        </a:lnSpc>
                        <a:spcAft>
                          <a:spcPts val="0"/>
                        </a:spcAft>
                      </a:pPr>
                      <a:r>
                        <a:rPr lang="en-US" sz="1500" dirty="0" smtClean="0">
                          <a:effectLst/>
                          <a:latin typeface="+mn-lt"/>
                          <a:ea typeface="Times New Roman"/>
                          <a:cs typeface="Arial"/>
                        </a:rPr>
                        <a:t>No </a:t>
                      </a:r>
                      <a:r>
                        <a:rPr lang="en-US" sz="1500" dirty="0">
                          <a:effectLst/>
                          <a:latin typeface="+mn-lt"/>
                          <a:ea typeface="Times New Roman"/>
                          <a:cs typeface="Arial"/>
                        </a:rPr>
                        <a:t>Editorial Support—message stands alone in medium</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9777">
                <a:tc>
                  <a:txBody>
                    <a:bodyPr/>
                    <a:lstStyle/>
                    <a:p>
                      <a:pPr>
                        <a:lnSpc>
                          <a:spcPct val="100000"/>
                        </a:lnSpc>
                        <a:spcAft>
                          <a:spcPts val="0"/>
                        </a:spcAft>
                      </a:pPr>
                      <a:r>
                        <a:rPr lang="en-US" sz="1500" b="1" dirty="0">
                          <a:effectLst/>
                          <a:latin typeface="+mn-lt"/>
                          <a:ea typeface="Arial Unicode MS"/>
                          <a:cs typeface="Arial Unicode MS"/>
                        </a:rPr>
                        <a:t>Internet</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Targeting—ads reach individuals based on </a:t>
                      </a:r>
                      <a:r>
                        <a:rPr lang="en-US" sz="1500" dirty="0" err="1">
                          <a:effectLst/>
                          <a:latin typeface="+mn-lt"/>
                          <a:ea typeface="Times New Roman"/>
                          <a:cs typeface="Arial"/>
                        </a:rPr>
                        <a:t>behaviour</a:t>
                      </a:r>
                      <a:r>
                        <a:rPr lang="en-US" sz="1500" dirty="0">
                          <a:effectLst/>
                          <a:latin typeface="+mn-lt"/>
                          <a:ea typeface="Times New Roman"/>
                          <a:cs typeface="Arial"/>
                        </a:rPr>
                        <a:t> (destinations) </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Timing—ads delivered anytime, anywhere</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500" b="1" dirty="0">
                          <a:effectLst/>
                          <a:latin typeface="+mn-lt"/>
                          <a:ea typeface="Arial Unicode MS"/>
                          <a:cs typeface="Arial Unicode MS"/>
                        </a:rPr>
                        <a:t>Internet</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Low Click Rates—only a small audience visits a website for more information</a:t>
                      </a:r>
                      <a:endParaRPr lang="en-IN" sz="1500" dirty="0">
                        <a:effectLst/>
                        <a:latin typeface="+mn-lt"/>
                        <a:ea typeface="Times New Roman"/>
                        <a:cs typeface="Times New Roman"/>
                      </a:endParaRPr>
                    </a:p>
                    <a:p>
                      <a:pPr>
                        <a:lnSpc>
                          <a:spcPct val="100000"/>
                        </a:lnSpc>
                        <a:spcAft>
                          <a:spcPts val="0"/>
                        </a:spcAft>
                      </a:pPr>
                      <a:r>
                        <a:rPr lang="en-US" sz="1500" dirty="0">
                          <a:effectLst/>
                          <a:latin typeface="+mn-lt"/>
                          <a:ea typeface="Times New Roman"/>
                          <a:cs typeface="Arial"/>
                        </a:rPr>
                        <a:t>Clutter—barrage of banner ads on websites reduces impact</a:t>
                      </a:r>
                      <a:endParaRPr lang="en-IN" sz="150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817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105400"/>
          </a:xfrm>
        </p:spPr>
        <p:txBody>
          <a:bodyPr/>
          <a:lstStyle/>
          <a:p>
            <a:pPr>
              <a:spcBef>
                <a:spcPts val="300"/>
              </a:spcBef>
            </a:pPr>
            <a:r>
              <a:rPr lang="en-US" altLang="en-US" dirty="0" smtClean="0"/>
              <a:t>Changing how we view </a:t>
            </a:r>
            <a:r>
              <a:rPr lang="en-US" altLang="en-US" u="sng" dirty="0" smtClean="0"/>
              <a:t>brands</a:t>
            </a:r>
            <a:r>
              <a:rPr lang="en-US" altLang="en-US" dirty="0"/>
              <a:t>, </a:t>
            </a:r>
            <a:r>
              <a:rPr lang="en-US" altLang="en-US" u="sng" dirty="0" smtClean="0"/>
              <a:t>customers</a:t>
            </a:r>
            <a:r>
              <a:rPr lang="en-US" altLang="en-US" dirty="0"/>
              <a:t>, and </a:t>
            </a:r>
            <a:r>
              <a:rPr lang="en-US" altLang="en-US" u="sng" dirty="0" smtClean="0"/>
              <a:t>media</a:t>
            </a:r>
            <a:r>
              <a:rPr lang="en-US" altLang="en-US" dirty="0"/>
              <a:t>. </a:t>
            </a:r>
          </a:p>
          <a:p>
            <a:pPr>
              <a:spcBef>
                <a:spcPts val="300"/>
              </a:spcBef>
            </a:pPr>
            <a:r>
              <a:rPr lang="en-US" altLang="en-US" dirty="0" smtClean="0"/>
              <a:t>Integrating </a:t>
            </a:r>
            <a:r>
              <a:rPr lang="en-US" altLang="en-US" dirty="0"/>
              <a:t>social media into the </a:t>
            </a:r>
            <a:r>
              <a:rPr lang="en-US" altLang="en-US" dirty="0" smtClean="0"/>
              <a:t>mix </a:t>
            </a:r>
            <a:r>
              <a:rPr lang="en-US" altLang="en-US" dirty="0"/>
              <a:t>should be a </a:t>
            </a:r>
            <a:r>
              <a:rPr lang="en-US" altLang="en-US" dirty="0" smtClean="0"/>
              <a:t>priority.</a:t>
            </a:r>
          </a:p>
          <a:p>
            <a:pPr>
              <a:spcBef>
                <a:spcPts val="300"/>
              </a:spcBef>
            </a:pPr>
            <a:r>
              <a:rPr lang="en-US" altLang="en-US" dirty="0" smtClean="0"/>
              <a:t>Consumer control:</a:t>
            </a:r>
          </a:p>
          <a:p>
            <a:pPr lvl="1">
              <a:spcBef>
                <a:spcPts val="300"/>
              </a:spcBef>
            </a:pPr>
            <a:r>
              <a:rPr lang="en-US" altLang="en-US" dirty="0" smtClean="0"/>
              <a:t>Brand democratization</a:t>
            </a:r>
          </a:p>
          <a:p>
            <a:pPr lvl="1">
              <a:spcBef>
                <a:spcPts val="300"/>
              </a:spcBef>
            </a:pPr>
            <a:r>
              <a:rPr lang="en-US" altLang="en-US" dirty="0" smtClean="0"/>
              <a:t>Consumer-generated content</a:t>
            </a:r>
          </a:p>
          <a:p>
            <a:pPr lvl="1">
              <a:spcBef>
                <a:spcPts val="300"/>
              </a:spcBef>
            </a:pPr>
            <a:r>
              <a:rPr lang="en-US" altLang="en-US" dirty="0" smtClean="0"/>
              <a:t>Crowdsourcing </a:t>
            </a:r>
          </a:p>
          <a:p>
            <a:pPr>
              <a:spcBef>
                <a:spcPts val="300"/>
              </a:spcBef>
            </a:pPr>
            <a:r>
              <a:rPr lang="en-US" altLang="en-US" dirty="0" smtClean="0"/>
              <a:t>Advertising on SM networks</a:t>
            </a:r>
          </a:p>
          <a:p>
            <a:pPr lvl="1">
              <a:spcBef>
                <a:spcPts val="300"/>
              </a:spcBef>
            </a:pPr>
            <a:r>
              <a:rPr lang="en-US" altLang="en-US" dirty="0" smtClean="0"/>
              <a:t>Display ads</a:t>
            </a:r>
          </a:p>
          <a:p>
            <a:pPr lvl="1">
              <a:spcBef>
                <a:spcPts val="300"/>
              </a:spcBef>
            </a:pPr>
            <a:r>
              <a:rPr lang="en-US" altLang="en-US" dirty="0" smtClean="0"/>
              <a:t>Sponsored posts</a:t>
            </a:r>
          </a:p>
          <a:p>
            <a:pPr lvl="1">
              <a:spcBef>
                <a:spcPts val="300"/>
              </a:spcBef>
            </a:pPr>
            <a:r>
              <a:rPr lang="en-US" altLang="en-US" dirty="0" smtClean="0"/>
              <a:t>Video ads</a:t>
            </a:r>
          </a:p>
          <a:p>
            <a:pPr lvl="1">
              <a:spcBef>
                <a:spcPts val="300"/>
              </a:spcBef>
            </a:pPr>
            <a:r>
              <a:rPr lang="en-US" altLang="en-US" dirty="0" smtClean="0"/>
              <a:t>Brand page (fan page)</a:t>
            </a:r>
          </a:p>
          <a:p>
            <a:pPr lvl="1">
              <a:spcBef>
                <a:spcPts val="300"/>
              </a:spcBef>
            </a:pPr>
            <a:r>
              <a:rPr lang="en-US" altLang="en-US" dirty="0" smtClean="0"/>
              <a:t>Blogs</a:t>
            </a:r>
          </a:p>
          <a:p>
            <a:pPr lvl="1">
              <a:spcBef>
                <a:spcPts val="300"/>
              </a:spcBef>
            </a:pPr>
            <a:r>
              <a:rPr lang="en-US" altLang="en-US" dirty="0" smtClean="0"/>
              <a:t>YouTube</a:t>
            </a:r>
          </a:p>
          <a:p>
            <a:pPr lvl="1">
              <a:spcBef>
                <a:spcPts val="300"/>
              </a:spcBef>
            </a:pPr>
            <a:r>
              <a:rPr lang="en-US" altLang="en-US" dirty="0" smtClean="0"/>
              <a:t>Viral marketing and communications</a:t>
            </a:r>
            <a:endParaRPr lang="en-CA" altLang="en-US" dirty="0"/>
          </a:p>
        </p:txBody>
      </p:sp>
      <p:pic>
        <p:nvPicPr>
          <p:cNvPr id="7" name="Picture 6" descr="Social Media Mix 3D Icons - Mix #2 | All content posted in t…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350" y="3695700"/>
            <a:ext cx="3901440" cy="2926080"/>
          </a:xfrm>
          <a:prstGeom prst="rect">
            <a:avLst/>
          </a:prstGeom>
        </p:spPr>
      </p:pic>
      <p:sp>
        <p:nvSpPr>
          <p:cNvPr id="2" name="Title 1"/>
          <p:cNvSpPr>
            <a:spLocks noGrp="1"/>
          </p:cNvSpPr>
          <p:nvPr>
            <p:ph type="title"/>
          </p:nvPr>
        </p:nvSpPr>
        <p:spPr>
          <a:xfrm>
            <a:off x="457200" y="215372"/>
            <a:ext cx="8229600" cy="775228"/>
          </a:xfrm>
        </p:spPr>
        <p:txBody>
          <a:bodyPr/>
          <a:lstStyle/>
          <a:p>
            <a:r>
              <a:rPr lang="en-US" dirty="0"/>
              <a:t>Social Media Communications </a:t>
            </a:r>
            <a:endParaRPr lang="en-IN" dirty="0"/>
          </a:p>
        </p:txBody>
      </p:sp>
      <p:sp>
        <p:nvSpPr>
          <p:cNvPr id="4" name="Rectangle 3"/>
          <p:cNvSpPr/>
          <p:nvPr/>
        </p:nvSpPr>
        <p:spPr>
          <a:xfrm>
            <a:off x="5056139" y="2157443"/>
            <a:ext cx="2863862" cy="584775"/>
          </a:xfrm>
          <a:prstGeom prst="rect">
            <a:avLst/>
          </a:prstGeom>
          <a:noFill/>
        </p:spPr>
        <p:txBody>
          <a:bodyPr wrap="none" lIns="91440" tIns="45720" rIns="91440" bIns="45720">
            <a:spAutoFit/>
          </a:bodyPr>
          <a:lstStyle/>
          <a:p>
            <a:pPr algn="ctr"/>
            <a:r>
              <a:rPr lang="en-US" sz="3200" b="0" cap="none" spc="0" dirty="0" smtClean="0">
                <a:ln w="0"/>
                <a:solidFill>
                  <a:srgbClr val="C00000"/>
                </a:solidFill>
                <a:effectLst>
                  <a:outerShdw blurRad="38100" dist="25400" dir="5400000" algn="ctr" rotWithShape="0">
                    <a:srgbClr val="6E747A">
                      <a:alpha val="43000"/>
                    </a:srgbClr>
                  </a:outerShdw>
                </a:effectLst>
              </a:rPr>
              <a:t>Word of mouth</a:t>
            </a:r>
            <a:endParaRPr lang="en-US" sz="3200" b="0" cap="none" spc="0" dirty="0">
              <a:ln w="0"/>
              <a:solidFill>
                <a:srgbClr val="C00000"/>
              </a:solidFill>
              <a:effectLst>
                <a:outerShdw blurRad="38100" dist="25400" dir="5400000" algn="ctr" rotWithShape="0">
                  <a:srgbClr val="6E747A">
                    <a:alpha val="43000"/>
                  </a:srgbClr>
                </a:outerShdw>
              </a:effectLst>
            </a:endParaRPr>
          </a:p>
        </p:txBody>
      </p:sp>
      <p:sp>
        <p:nvSpPr>
          <p:cNvPr id="5" name="Rectangle 4"/>
          <p:cNvSpPr/>
          <p:nvPr/>
        </p:nvSpPr>
        <p:spPr>
          <a:xfrm>
            <a:off x="4972269" y="2649533"/>
            <a:ext cx="3031599" cy="584775"/>
          </a:xfrm>
          <a:prstGeom prst="rect">
            <a:avLst/>
          </a:prstGeom>
          <a:noFill/>
        </p:spPr>
        <p:txBody>
          <a:bodyPr wrap="none" lIns="91440" tIns="45720" rIns="91440" bIns="45720">
            <a:spAutoFit/>
          </a:bodyPr>
          <a:lstStyle/>
          <a:p>
            <a:pPr algn="ctr"/>
            <a:r>
              <a:rPr lang="en-US" sz="3200" b="0" cap="none" spc="0" dirty="0" smtClean="0">
                <a:ln w="0"/>
                <a:solidFill>
                  <a:srgbClr val="C00000"/>
                </a:solidFill>
                <a:effectLst>
                  <a:outerShdw blurRad="38100" dist="25400" dir="5400000" algn="ctr" rotWithShape="0">
                    <a:srgbClr val="6E747A">
                      <a:alpha val="43000"/>
                    </a:srgbClr>
                  </a:outerShdw>
                </a:effectLst>
              </a:rPr>
              <a:t>Reach potential</a:t>
            </a:r>
            <a:endParaRPr lang="en-US" sz="3200" b="0" cap="none" spc="0" dirty="0">
              <a:ln w="0"/>
              <a:solidFill>
                <a:srgbClr val="C00000"/>
              </a:solidFill>
              <a:effectLst>
                <a:outerShdw blurRad="38100" dist="25400" dir="5400000" algn="ctr" rotWithShape="0">
                  <a:srgbClr val="6E747A">
                    <a:alpha val="43000"/>
                  </a:srgbClr>
                </a:outerShdw>
              </a:effectLst>
            </a:endParaRPr>
          </a:p>
        </p:txBody>
      </p:sp>
      <p:sp>
        <p:nvSpPr>
          <p:cNvPr id="6" name="Rectangle 5"/>
          <p:cNvSpPr/>
          <p:nvPr/>
        </p:nvSpPr>
        <p:spPr>
          <a:xfrm>
            <a:off x="5234360" y="3141623"/>
            <a:ext cx="2507418" cy="584775"/>
          </a:xfrm>
          <a:prstGeom prst="rect">
            <a:avLst/>
          </a:prstGeom>
          <a:noFill/>
        </p:spPr>
        <p:txBody>
          <a:bodyPr wrap="none" lIns="91440" tIns="45720" rIns="91440" bIns="45720">
            <a:spAutoFit/>
          </a:bodyPr>
          <a:lstStyle/>
          <a:p>
            <a:pPr algn="ctr"/>
            <a:r>
              <a:rPr lang="en-US" sz="3200" dirty="0">
                <a:ln w="0"/>
                <a:solidFill>
                  <a:srgbClr val="C00000"/>
                </a:solidFill>
                <a:effectLst>
                  <a:outerShdw blurRad="38100" dist="25400" dir="5400000" algn="ctr" rotWithShape="0">
                    <a:srgbClr val="6E747A">
                      <a:alpha val="43000"/>
                    </a:srgbClr>
                  </a:outerShdw>
                </a:effectLst>
              </a:rPr>
              <a:t>E</a:t>
            </a:r>
            <a:r>
              <a:rPr lang="en-US" sz="3200" b="0" cap="none" spc="0" dirty="0" smtClean="0">
                <a:ln w="0"/>
                <a:solidFill>
                  <a:srgbClr val="C00000"/>
                </a:solidFill>
                <a:effectLst>
                  <a:outerShdw blurRad="38100" dist="25400" dir="5400000" algn="ctr" rotWithShape="0">
                    <a:srgbClr val="6E747A">
                      <a:alpha val="43000"/>
                    </a:srgbClr>
                  </a:outerShdw>
                </a:effectLst>
              </a:rPr>
              <a:t>ngagement</a:t>
            </a:r>
            <a:endParaRPr lang="en-US" sz="3200" b="0" cap="none" spc="0" dirty="0">
              <a:ln w="0"/>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1" end="1"/>
                                            </p:txEl>
                                          </p:spTgt>
                                        </p:tgtEl>
                                        <p:attrNameLst>
                                          <p:attrName>style.color</p:attrName>
                                        </p:attrNameLst>
                                      </p:cBhvr>
                                      <p:to>
                                        <a:srgbClr val="821426"/>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75228"/>
          </a:xfrm>
        </p:spPr>
        <p:txBody>
          <a:bodyPr/>
          <a:lstStyle/>
          <a:p>
            <a:r>
              <a:rPr lang="en-US" dirty="0"/>
              <a:t>Mobile Media </a:t>
            </a:r>
            <a:r>
              <a:rPr lang="en-US" dirty="0" smtClean="0"/>
              <a:t>Communications</a:t>
            </a:r>
            <a:endParaRPr lang="en-IN" b="0" dirty="0"/>
          </a:p>
        </p:txBody>
      </p:sp>
      <p:sp>
        <p:nvSpPr>
          <p:cNvPr id="3" name="Content Placeholder 2"/>
          <p:cNvSpPr>
            <a:spLocks noGrp="1"/>
          </p:cNvSpPr>
          <p:nvPr>
            <p:ph idx="1"/>
          </p:nvPr>
        </p:nvSpPr>
        <p:spPr>
          <a:xfrm>
            <a:off x="381000" y="1143000"/>
            <a:ext cx="8229600" cy="4525963"/>
          </a:xfrm>
        </p:spPr>
        <p:txBody>
          <a:bodyPr/>
          <a:lstStyle/>
          <a:p>
            <a:pPr>
              <a:buFontTx/>
              <a:buChar char="•"/>
            </a:pPr>
            <a:r>
              <a:rPr lang="en-US" altLang="en-US" dirty="0" smtClean="0"/>
              <a:t>30 m </a:t>
            </a:r>
            <a:r>
              <a:rPr lang="en-US" altLang="en-US" dirty="0"/>
              <a:t>wireless subscribers </a:t>
            </a:r>
            <a:r>
              <a:rPr lang="en-US" altLang="en-US" dirty="0" smtClean="0"/>
              <a:t>(Canada); 76</a:t>
            </a:r>
            <a:r>
              <a:rPr lang="en-US" altLang="en-US" dirty="0"/>
              <a:t>% </a:t>
            </a:r>
            <a:r>
              <a:rPr lang="en-US" altLang="en-US" dirty="0" smtClean="0"/>
              <a:t>smartphones </a:t>
            </a:r>
            <a:endParaRPr lang="en-US" altLang="en-US" dirty="0"/>
          </a:p>
          <a:p>
            <a:pPr>
              <a:buFontTx/>
              <a:buChar char="•"/>
            </a:pPr>
            <a:r>
              <a:rPr lang="en-US" altLang="en-US" dirty="0" smtClean="0"/>
              <a:t>Mobile </a:t>
            </a:r>
            <a:r>
              <a:rPr lang="en-US" altLang="en-US" dirty="0"/>
              <a:t>devices have surpassed desktop computers </a:t>
            </a:r>
            <a:r>
              <a:rPr lang="en-US" altLang="en-US" dirty="0" smtClean="0"/>
              <a:t>for connecting </a:t>
            </a:r>
            <a:r>
              <a:rPr lang="en-US" altLang="en-US" dirty="0"/>
              <a:t>to </a:t>
            </a:r>
            <a:r>
              <a:rPr lang="en-US" altLang="en-US" dirty="0" smtClean="0"/>
              <a:t>Internet</a:t>
            </a:r>
            <a:r>
              <a:rPr lang="en-US" altLang="en-US" dirty="0"/>
              <a:t>. </a:t>
            </a:r>
            <a:endParaRPr lang="en-US" altLang="en-US" dirty="0" smtClean="0"/>
          </a:p>
          <a:p>
            <a:pPr>
              <a:buFontTx/>
              <a:buChar char="•"/>
            </a:pPr>
            <a:r>
              <a:rPr lang="en-US" altLang="en-US" dirty="0" smtClean="0"/>
              <a:t>Canadians spend as much as 75 hours per month on their mobile devices</a:t>
            </a:r>
            <a:endParaRPr lang="en-CA" altLang="en-US" dirty="0"/>
          </a:p>
        </p:txBody>
      </p:sp>
      <p:sp>
        <p:nvSpPr>
          <p:cNvPr id="5" name="Content Placeholder 2"/>
          <p:cNvSpPr txBox="1">
            <a:spLocks/>
          </p:cNvSpPr>
          <p:nvPr/>
        </p:nvSpPr>
        <p:spPr>
          <a:xfrm>
            <a:off x="660400" y="3733800"/>
            <a:ext cx="4267200" cy="225583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spcBef>
                <a:spcPts val="0"/>
              </a:spcBef>
              <a:buFontTx/>
              <a:buChar char="•"/>
            </a:pPr>
            <a:r>
              <a:rPr lang="en-US" altLang="en-US" dirty="0" smtClean="0">
                <a:solidFill>
                  <a:srgbClr val="007FA3"/>
                </a:solidFill>
              </a:rPr>
              <a:t>Text Messaging</a:t>
            </a:r>
          </a:p>
          <a:p>
            <a:pPr>
              <a:spcBef>
                <a:spcPts val="0"/>
              </a:spcBef>
              <a:buFontTx/>
              <a:buChar char="•"/>
            </a:pPr>
            <a:r>
              <a:rPr lang="en-US" altLang="en-US" dirty="0" smtClean="0">
                <a:solidFill>
                  <a:srgbClr val="007FA3"/>
                </a:solidFill>
              </a:rPr>
              <a:t>Video Messaging</a:t>
            </a:r>
          </a:p>
          <a:p>
            <a:pPr>
              <a:spcBef>
                <a:spcPts val="0"/>
              </a:spcBef>
              <a:buFontTx/>
              <a:buChar char="•"/>
            </a:pPr>
            <a:r>
              <a:rPr lang="en-US" altLang="en-US" dirty="0" smtClean="0">
                <a:solidFill>
                  <a:srgbClr val="007FA3"/>
                </a:solidFill>
              </a:rPr>
              <a:t>Mobile Applications </a:t>
            </a:r>
          </a:p>
          <a:p>
            <a:pPr>
              <a:spcBef>
                <a:spcPts val="0"/>
              </a:spcBef>
              <a:buFontTx/>
              <a:buChar char="•"/>
            </a:pPr>
            <a:r>
              <a:rPr lang="en-US" altLang="en-US" dirty="0" smtClean="0">
                <a:solidFill>
                  <a:srgbClr val="007FA3"/>
                </a:solidFill>
              </a:rPr>
              <a:t>QR Codes </a:t>
            </a:r>
          </a:p>
          <a:p>
            <a:pPr>
              <a:spcBef>
                <a:spcPts val="0"/>
              </a:spcBef>
              <a:buFontTx/>
              <a:buChar char="•"/>
            </a:pPr>
            <a:r>
              <a:rPr lang="en-US" altLang="en-US" dirty="0" smtClean="0">
                <a:solidFill>
                  <a:srgbClr val="007FA3"/>
                </a:solidFill>
              </a:rPr>
              <a:t>Video Game Advertising</a:t>
            </a:r>
            <a:endParaRPr lang="en-CA" altLang="en-US" dirty="0">
              <a:solidFill>
                <a:srgbClr val="007FA3"/>
              </a:solidFill>
            </a:endParaRPr>
          </a:p>
        </p:txBody>
      </p:sp>
      <p:pic>
        <p:nvPicPr>
          <p:cNvPr id="4" name="Picture 3" descr="3 Electronics Every Writer Needs, &amp; An Epiphany #amwriting #indiewriter #ROW80 | Shah Whar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62429"/>
            <a:ext cx="3479800" cy="2237014"/>
          </a:xfrm>
          <a:prstGeom prst="rect">
            <a:avLst/>
          </a:prstGeom>
        </p:spPr>
      </p:pic>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762000"/>
          </a:xfrm>
        </p:spPr>
        <p:txBody>
          <a:bodyPr/>
          <a:lstStyle/>
          <a:p>
            <a:pPr marL="0" indent="0">
              <a:buNone/>
            </a:pPr>
            <a:r>
              <a:rPr lang="en-IN" b="1" dirty="0"/>
              <a:t>Figure 14.21</a:t>
            </a:r>
            <a:r>
              <a:rPr lang="en-IN" dirty="0"/>
              <a:t> Media Selection Considerations—Interactive Media Communications</a:t>
            </a:r>
          </a:p>
        </p:txBody>
      </p:sp>
      <p:graphicFrame>
        <p:nvGraphicFramePr>
          <p:cNvPr id="5" name="Table 4"/>
          <p:cNvGraphicFramePr>
            <a:graphicFrameLocks noGrp="1"/>
          </p:cNvGraphicFramePr>
          <p:nvPr>
            <p:extLst>
              <p:ext uri="{D42A27DB-BD31-4B8C-83A1-F6EECF244321}">
                <p14:modId xmlns:p14="http://schemas.microsoft.com/office/powerpoint/2010/main" val="298299298"/>
              </p:ext>
            </p:extLst>
          </p:nvPr>
        </p:nvGraphicFramePr>
        <p:xfrm>
          <a:off x="579120" y="1447800"/>
          <a:ext cx="8001000" cy="4267200"/>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18130">
                <a:tc>
                  <a:txBody>
                    <a:bodyPr/>
                    <a:lstStyle/>
                    <a:p>
                      <a:pPr>
                        <a:spcAft>
                          <a:spcPts val="0"/>
                        </a:spcAft>
                      </a:pPr>
                      <a:r>
                        <a:rPr lang="en-US" sz="1600" b="1" dirty="0">
                          <a:effectLst/>
                          <a:latin typeface="+mn-lt"/>
                          <a:ea typeface="Arial Unicode MS"/>
                          <a:cs typeface="Arial Unicode MS"/>
                        </a:rPr>
                        <a:t>Advantages</a:t>
                      </a:r>
                      <a:endParaRPr lang="en-IN" sz="1600" dirty="0">
                        <a:effectLst/>
                        <a:latin typeface="+mn-lt"/>
                        <a:ea typeface="Times New Roman"/>
                        <a:cs typeface="Times New Roman"/>
                      </a:endParaRPr>
                    </a:p>
                  </a:txBody>
                  <a:tcPr marL="1080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dirty="0">
                          <a:effectLst/>
                          <a:latin typeface="+mn-lt"/>
                          <a:ea typeface="Arial Unicode MS"/>
                          <a:cs typeface="Arial Unicode MS"/>
                        </a:rPr>
                        <a:t>Disadvantages</a:t>
                      </a:r>
                      <a:endParaRPr lang="en-IN" sz="1600" dirty="0">
                        <a:effectLst/>
                        <a:latin typeface="+mn-lt"/>
                        <a:ea typeface="Times New Roman"/>
                        <a:cs typeface="Times New Roman"/>
                      </a:endParaRPr>
                    </a:p>
                  </a:txBody>
                  <a:tcPr marL="1080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9603">
                <a:tc>
                  <a:txBody>
                    <a:bodyPr/>
                    <a:lstStyle/>
                    <a:p>
                      <a:pPr>
                        <a:spcAft>
                          <a:spcPts val="0"/>
                        </a:spcAft>
                      </a:pPr>
                      <a:r>
                        <a:rPr lang="en-US" sz="1600" b="1" dirty="0">
                          <a:effectLst/>
                          <a:latin typeface="+mn-lt"/>
                          <a:ea typeface="Arial Unicode MS"/>
                          <a:cs typeface="Arial Unicode MS"/>
                        </a:rPr>
                        <a:t>Social Media</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Word of Mouth—brand endorsements by friends have positive influence</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Targeting—can reach precisely defined targets Engagement—consumers interact with brand</a:t>
                      </a:r>
                      <a:endParaRPr lang="en-IN" sz="1600" dirty="0">
                        <a:effectLst/>
                        <a:latin typeface="+mn-lt"/>
                        <a:ea typeface="Times New Roman"/>
                        <a:cs typeface="Times New Roman"/>
                      </a:endParaRPr>
                    </a:p>
                  </a:txBody>
                  <a:tcPr marL="108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dirty="0">
                          <a:effectLst/>
                          <a:latin typeface="+mn-lt"/>
                          <a:ea typeface="Arial Unicode MS"/>
                          <a:cs typeface="Arial Unicode MS"/>
                        </a:rPr>
                        <a:t>Social Media</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Word of Mouth—bad news about a brand travels fast Currency—considerable time required to </a:t>
                      </a:r>
                      <a:r>
                        <a:rPr lang="en-US" sz="1600" dirty="0" smtClean="0">
                          <a:effectLst/>
                          <a:latin typeface="+mn-lt"/>
                          <a:ea typeface="Arial Unicode MS"/>
                          <a:cs typeface="Arial Unicode MS"/>
                        </a:rPr>
                        <a:t>“refresh” </a:t>
                      </a:r>
                      <a:r>
                        <a:rPr lang="en-US" sz="1600" dirty="0">
                          <a:effectLst/>
                          <a:latin typeface="+mn-lt"/>
                          <a:ea typeface="Arial Unicode MS"/>
                          <a:cs typeface="Arial Unicode MS"/>
                        </a:rPr>
                        <a:t>posted information</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Relevance—too many unsolicited </a:t>
                      </a:r>
                      <a:r>
                        <a:rPr lang="en-US" sz="1600" dirty="0" smtClean="0">
                          <a:effectLst/>
                          <a:latin typeface="+mn-lt"/>
                          <a:ea typeface="Arial Unicode MS"/>
                          <a:cs typeface="Arial Unicode MS"/>
                        </a:rPr>
                        <a:t>“promotional” </a:t>
                      </a:r>
                      <a:r>
                        <a:rPr lang="en-US" sz="1600" dirty="0">
                          <a:effectLst/>
                          <a:latin typeface="+mn-lt"/>
                          <a:ea typeface="Arial Unicode MS"/>
                          <a:cs typeface="Arial Unicode MS"/>
                        </a:rPr>
                        <a:t>ads</a:t>
                      </a:r>
                      <a:endParaRPr lang="en-IN" sz="1600" dirty="0">
                        <a:effectLst/>
                        <a:latin typeface="+mn-lt"/>
                        <a:ea typeface="Times New Roman"/>
                        <a:cs typeface="Times New Roman"/>
                      </a:endParaRPr>
                    </a:p>
                  </a:txBody>
                  <a:tcPr marL="108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4667">
                <a:tc>
                  <a:txBody>
                    <a:bodyPr/>
                    <a:lstStyle/>
                    <a:p>
                      <a:pPr>
                        <a:spcAft>
                          <a:spcPts val="0"/>
                        </a:spcAft>
                      </a:pPr>
                      <a:r>
                        <a:rPr lang="en-US" sz="1600" b="1">
                          <a:effectLst/>
                          <a:latin typeface="+mn-lt"/>
                          <a:ea typeface="Arial Unicode MS"/>
                          <a:cs typeface="Arial Unicode MS"/>
                        </a:rPr>
                        <a:t>Mobile</a:t>
                      </a:r>
                      <a:endParaRPr lang="en-IN" sz="1600">
                        <a:effectLst/>
                        <a:latin typeface="+mn-lt"/>
                        <a:ea typeface="Times New Roman"/>
                        <a:cs typeface="Times New Roman"/>
                      </a:endParaRPr>
                    </a:p>
                    <a:p>
                      <a:pPr>
                        <a:spcAft>
                          <a:spcPts val="0"/>
                        </a:spcAft>
                      </a:pPr>
                      <a:r>
                        <a:rPr lang="en-US" sz="1600">
                          <a:effectLst/>
                          <a:latin typeface="+mn-lt"/>
                          <a:ea typeface="Arial Unicode MS"/>
                          <a:cs typeface="Arial Unicode MS"/>
                        </a:rPr>
                        <a:t>Targeting—effectively reaches younger target Timing—can reach target at point of sale</a:t>
                      </a:r>
                      <a:endParaRPr lang="en-IN" sz="1600">
                        <a:effectLst/>
                        <a:latin typeface="+mn-lt"/>
                        <a:ea typeface="Times New Roman"/>
                        <a:cs typeface="Times New Roman"/>
                      </a:endParaRPr>
                    </a:p>
                  </a:txBody>
                  <a:tcPr marL="108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dirty="0">
                          <a:effectLst/>
                          <a:latin typeface="+mn-lt"/>
                          <a:ea typeface="Arial Unicode MS"/>
                          <a:cs typeface="Arial Unicode MS"/>
                        </a:rPr>
                        <a:t>Mobile</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Cost to Consumers—consumers may balk at data charges for downloads</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Image—intrusiveness borders on telemarketing image</a:t>
                      </a:r>
                      <a:endParaRPr lang="en-IN" sz="1600" dirty="0">
                        <a:effectLst/>
                        <a:latin typeface="+mn-lt"/>
                        <a:ea typeface="Times New Roman"/>
                        <a:cs typeface="Times New Roman"/>
                      </a:endParaRPr>
                    </a:p>
                  </a:txBody>
                  <a:tcPr marL="108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4800">
                <a:tc>
                  <a:txBody>
                    <a:bodyPr/>
                    <a:lstStyle/>
                    <a:p>
                      <a:pPr>
                        <a:spcAft>
                          <a:spcPts val="0"/>
                        </a:spcAft>
                      </a:pPr>
                      <a:r>
                        <a:rPr lang="en-US" sz="1600" b="1" dirty="0">
                          <a:effectLst/>
                          <a:latin typeface="+mn-lt"/>
                          <a:ea typeface="Arial Unicode MS"/>
                          <a:cs typeface="Arial Unicode MS"/>
                        </a:rPr>
                        <a:t>Video Games</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Recall—heightened interest while playing game improves brand recall</a:t>
                      </a:r>
                      <a:endParaRPr lang="en-IN" sz="1600" dirty="0">
                        <a:effectLst/>
                        <a:latin typeface="+mn-lt"/>
                        <a:ea typeface="Times New Roman"/>
                        <a:cs typeface="Times New Roman"/>
                      </a:endParaRPr>
                    </a:p>
                  </a:txBody>
                  <a:tcPr marL="108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dirty="0">
                          <a:effectLst/>
                          <a:latin typeface="+mn-lt"/>
                          <a:ea typeface="Arial Unicode MS"/>
                          <a:cs typeface="Arial Unicode MS"/>
                        </a:rPr>
                        <a:t>Video Games</a:t>
                      </a:r>
                      <a:endParaRPr lang="en-IN" sz="1600" dirty="0">
                        <a:effectLst/>
                        <a:latin typeface="+mn-lt"/>
                        <a:ea typeface="Times New Roman"/>
                        <a:cs typeface="Times New Roman"/>
                      </a:endParaRPr>
                    </a:p>
                    <a:p>
                      <a:pPr>
                        <a:spcAft>
                          <a:spcPts val="0"/>
                        </a:spcAft>
                      </a:pPr>
                      <a:r>
                        <a:rPr lang="en-US" sz="1600" dirty="0">
                          <a:effectLst/>
                          <a:latin typeface="+mn-lt"/>
                          <a:ea typeface="Arial Unicode MS"/>
                          <a:cs typeface="Arial Unicode MS"/>
                        </a:rPr>
                        <a:t>Message—message </a:t>
                      </a:r>
                      <a:r>
                        <a:rPr lang="en-US" sz="1600" dirty="0" smtClean="0">
                          <a:effectLst/>
                          <a:latin typeface="+mn-lt"/>
                          <a:ea typeface="Arial Unicode MS"/>
                          <a:cs typeface="Arial Unicode MS"/>
                        </a:rPr>
                        <a:t>can’t </a:t>
                      </a:r>
                      <a:r>
                        <a:rPr lang="en-US" sz="1600" dirty="0">
                          <a:effectLst/>
                          <a:latin typeface="+mn-lt"/>
                          <a:ea typeface="Arial Unicode MS"/>
                          <a:cs typeface="Arial Unicode MS"/>
                        </a:rPr>
                        <a:t>be changed in commercially sold games</a:t>
                      </a:r>
                      <a:endParaRPr lang="en-IN" sz="1600" dirty="0">
                        <a:effectLst/>
                        <a:latin typeface="+mn-lt"/>
                        <a:ea typeface="Times New Roman"/>
                        <a:cs typeface="Times New Roman"/>
                      </a:endParaRPr>
                    </a:p>
                  </a:txBody>
                  <a:tcPr marL="108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802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35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t>
            </a:r>
            <a:r>
              <a:rPr lang="en-US" dirty="0" smtClean="0"/>
              <a:t>Marketing</a:t>
            </a:r>
            <a:endParaRPr lang="en-US" dirty="0"/>
          </a:p>
        </p:txBody>
      </p:sp>
      <p:sp>
        <p:nvSpPr>
          <p:cNvPr id="3" name="Text Placeholder 2"/>
          <p:cNvSpPr>
            <a:spLocks noGrp="1"/>
          </p:cNvSpPr>
          <p:nvPr>
            <p:ph type="body" sz="quarter" idx="13"/>
          </p:nvPr>
        </p:nvSpPr>
        <p:spPr>
          <a:xfrm>
            <a:off x="457200" y="903514"/>
            <a:ext cx="8229600" cy="315686"/>
          </a:xfrm>
        </p:spPr>
        <p:txBody>
          <a:bodyPr/>
          <a:lstStyle/>
          <a:p>
            <a:r>
              <a:rPr lang="en-US" dirty="0"/>
              <a:t>Third Edition</a:t>
            </a:r>
          </a:p>
        </p:txBody>
      </p:sp>
      <p:sp>
        <p:nvSpPr>
          <p:cNvPr id="4" name="Text Placeholder 3"/>
          <p:cNvSpPr>
            <a:spLocks noGrp="1"/>
          </p:cNvSpPr>
          <p:nvPr>
            <p:ph type="body" sz="quarter" idx="14"/>
          </p:nvPr>
        </p:nvSpPr>
        <p:spPr/>
        <p:txBody>
          <a:bodyPr/>
          <a:lstStyle/>
          <a:p>
            <a:r>
              <a:rPr lang="en-US" dirty="0" smtClean="0"/>
              <a:t>Chapter 14</a:t>
            </a:r>
            <a:endParaRPr lang="en-US" dirty="0"/>
          </a:p>
        </p:txBody>
      </p:sp>
      <p:sp>
        <p:nvSpPr>
          <p:cNvPr id="6" name="Text Placeholder 5"/>
          <p:cNvSpPr>
            <a:spLocks noGrp="1"/>
          </p:cNvSpPr>
          <p:nvPr>
            <p:ph type="body" sz="quarter" idx="15"/>
          </p:nvPr>
        </p:nvSpPr>
        <p:spPr/>
        <p:txBody>
          <a:bodyPr/>
          <a:lstStyle/>
          <a:p>
            <a:r>
              <a:rPr lang="en-US" dirty="0"/>
              <a:t>IMC: Media Advertising, Social and Mobile Communications</a:t>
            </a:r>
          </a:p>
        </p:txBody>
      </p:sp>
      <p:pic>
        <p:nvPicPr>
          <p:cNvPr id="9"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452846" y="1371799"/>
            <a:ext cx="3749040" cy="4941915"/>
          </a:xfrm>
          <a:prstGeom prst="rect">
            <a:avLst/>
          </a:prstGeom>
          <a:noFill/>
        </p:spPr>
      </p:pic>
      <p:sp>
        <p:nvSpPr>
          <p:cNvPr id="8" name="Text Placeholder 7"/>
          <p:cNvSpPr>
            <a:spLocks noGrp="1"/>
          </p:cNvSpPr>
          <p:nvPr>
            <p:ph type="body" sz="quarter" idx="16"/>
          </p:nvPr>
        </p:nvSpPr>
        <p:spPr/>
        <p:txBody>
          <a:bodyPr/>
          <a:lstStyle/>
          <a:p>
            <a:pPr>
              <a:defRPr/>
            </a:pPr>
            <a:r>
              <a:rPr lang="en-US" altLang="en-US" dirty="0"/>
              <a:t>Copyright © </a:t>
            </a:r>
            <a:r>
              <a:rPr lang="en-US" altLang="en-US" dirty="0" smtClean="0"/>
              <a:t>2019 </a:t>
            </a:r>
            <a:r>
              <a:rPr lang="en-US" altLang="en-US" dirty="0"/>
              <a:t>Pearson Canada Inc.</a:t>
            </a:r>
          </a:p>
        </p:txBody>
      </p:sp>
    </p:spTree>
    <p:extLst>
      <p:ext uri="{BB962C8B-B14F-4D97-AF65-F5344CB8AC3E}">
        <p14:creationId xmlns:p14="http://schemas.microsoft.com/office/powerpoint/2010/main" val="57781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a:t>
            </a:r>
            <a:endParaRPr lang="en-US" b="0" dirty="0"/>
          </a:p>
        </p:txBody>
      </p:sp>
      <p:sp>
        <p:nvSpPr>
          <p:cNvPr id="3" name="Content Placeholder 2"/>
          <p:cNvSpPr>
            <a:spLocks noGrp="1"/>
          </p:cNvSpPr>
          <p:nvPr>
            <p:ph idx="1"/>
          </p:nvPr>
        </p:nvSpPr>
        <p:spPr>
          <a:xfrm>
            <a:off x="457200" y="1600200"/>
            <a:ext cx="8229600" cy="4800600"/>
          </a:xfrm>
        </p:spPr>
        <p:txBody>
          <a:bodyPr/>
          <a:lstStyle/>
          <a:p>
            <a:pPr marL="457200" indent="-457200">
              <a:spcBef>
                <a:spcPts val="800"/>
              </a:spcBef>
              <a:buSzPct val="100000"/>
              <a:buFont typeface="+mj-lt"/>
              <a:buAutoNum type="arabicPeriod"/>
            </a:pPr>
            <a:r>
              <a:rPr lang="en-US" altLang="en-US" sz="2000" dirty="0"/>
              <a:t>Define integrated marketing communications and describe the components of the integrated marketing communications mix.</a:t>
            </a:r>
          </a:p>
          <a:p>
            <a:pPr marL="457200" indent="-457200">
              <a:spcBef>
                <a:spcPts val="800"/>
              </a:spcBef>
              <a:buSzPct val="100000"/>
              <a:buFont typeface="+mj-lt"/>
              <a:buAutoNum type="arabicPeriod"/>
            </a:pPr>
            <a:r>
              <a:rPr lang="en-US" altLang="en-US" sz="2000" dirty="0"/>
              <a:t>Describe the basic elements that comprise marketing communications planning.</a:t>
            </a:r>
          </a:p>
          <a:p>
            <a:pPr marL="457200" indent="-457200">
              <a:spcBef>
                <a:spcPts val="800"/>
              </a:spcBef>
              <a:buSzPct val="100000"/>
              <a:buFont typeface="+mj-lt"/>
              <a:buAutoNum type="arabicPeriod"/>
            </a:pPr>
            <a:r>
              <a:rPr lang="en-US" altLang="en-US" sz="2000" dirty="0"/>
              <a:t>Explain the nature of creative (message) decisions that are part of an advertising campaign</a:t>
            </a:r>
            <a:r>
              <a:rPr lang="en-US" altLang="en-US" sz="2000" dirty="0" smtClean="0"/>
              <a:t>.</a:t>
            </a:r>
          </a:p>
          <a:p>
            <a:pPr marL="457200" indent="-457200">
              <a:spcBef>
                <a:spcPts val="800"/>
              </a:spcBef>
              <a:buSzPct val="100000"/>
              <a:buFont typeface="+mj-lt"/>
              <a:buAutoNum type="arabicPeriod"/>
            </a:pPr>
            <a:r>
              <a:rPr lang="en-US" altLang="en-US" sz="2000" dirty="0"/>
              <a:t>Explain the nature of media decisions that are part of an advertising campaign</a:t>
            </a:r>
            <a:r>
              <a:rPr lang="en-US" altLang="en-US" sz="2000" dirty="0" smtClean="0"/>
              <a:t>.</a:t>
            </a:r>
          </a:p>
          <a:p>
            <a:pPr marL="457200" indent="-457200">
              <a:spcBef>
                <a:spcPts val="800"/>
              </a:spcBef>
              <a:buSzPct val="100000"/>
              <a:buFont typeface="+mj-lt"/>
              <a:buAutoNum type="arabicPeriod"/>
            </a:pPr>
            <a:r>
              <a:rPr lang="en-US" altLang="en-US" sz="2000" dirty="0"/>
              <a:t>Assess various media alternatives for delivering  messages</a:t>
            </a:r>
            <a:r>
              <a:rPr lang="en-US" altLang="en-US" sz="2000" dirty="0" smtClean="0"/>
              <a:t>.</a:t>
            </a:r>
          </a:p>
          <a:p>
            <a:pPr marL="457200" indent="-457200">
              <a:spcBef>
                <a:spcPts val="800"/>
              </a:spcBef>
              <a:buSzPct val="100000"/>
              <a:buFont typeface="+mj-lt"/>
              <a:buAutoNum type="arabicPeriod"/>
            </a:pPr>
            <a:r>
              <a:rPr lang="en-US" altLang="en-US" sz="2000" dirty="0"/>
              <a:t>Describe the role of social media in marketing communications campaigns</a:t>
            </a:r>
            <a:r>
              <a:rPr lang="en-US" altLang="en-US" sz="2000" dirty="0" smtClean="0"/>
              <a:t>.</a:t>
            </a:r>
          </a:p>
          <a:p>
            <a:pPr marL="457200" indent="-457200">
              <a:spcBef>
                <a:spcPts val="800"/>
              </a:spcBef>
              <a:buSzPct val="100000"/>
              <a:buFont typeface="+mj-lt"/>
              <a:buAutoNum type="arabicPeriod"/>
            </a:pPr>
            <a:r>
              <a:rPr lang="en-US" altLang="en-US" sz="2000" dirty="0"/>
              <a:t>Describe the role of mobile communications in marketing communications campaigns.</a:t>
            </a:r>
          </a:p>
        </p:txBody>
      </p:sp>
    </p:spTree>
    <p:extLst>
      <p:ext uri="{BB962C8B-B14F-4D97-AF65-F5344CB8AC3E}">
        <p14:creationId xmlns:p14="http://schemas.microsoft.com/office/powerpoint/2010/main" val="202556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473200"/>
          </a:xfrm>
        </p:spPr>
        <p:txBody>
          <a:bodyPr/>
          <a:lstStyle/>
          <a:p>
            <a:r>
              <a:rPr lang="en-US" dirty="0" smtClean="0"/>
              <a:t>IMC: </a:t>
            </a:r>
            <a:r>
              <a:rPr lang="en-US" altLang="en-US" sz="2400" dirty="0" smtClean="0"/>
              <a:t>The </a:t>
            </a:r>
            <a:r>
              <a:rPr lang="en-US" altLang="en-US" sz="2400" dirty="0"/>
              <a:t>coordination of various forms of marketing communications into a uniform program that maximizes the impact on the intended target audience</a:t>
            </a:r>
            <a:r>
              <a:rPr lang="en-US" altLang="en-US" sz="2400" dirty="0" smtClean="0"/>
              <a:t>.</a:t>
            </a:r>
            <a:endParaRPr lang="en-IN" sz="2400" dirty="0"/>
          </a:p>
        </p:txBody>
      </p:sp>
      <p:pic>
        <p:nvPicPr>
          <p:cNvPr id="4" name="Picture 3" descr="Figure 14.1 Integrated Marketing Communications Mix&#10;A diagram shows components of the marketing communication mix.&#10;Mass Media Advertising and Interactive Media Communications are at the top of the chart.  On the right, they lead to Experiential Marketing, then Personal Selling, then Target Market in the middle. On the left, Sales Promotion and Public Relations lead to both Mass Media Advertising on the top and Target Market in the middle.&#10;The text reads:&#10;◦ A marketing communications plan may use some or all of the components of the marketing communications mix. The components work in unison to have greater impact on the target market.&#10;◦ Media advertising includes television, radio, newspaper, magazine, out-of-home, direct response, and the Internet.&#10;◦ Interactive media communications embrace social media networks, mobile networks, mobile communications, and video games."/>
          <p:cNvPicPr>
            <a:picLocks noChangeAspect="1"/>
          </p:cNvPicPr>
          <p:nvPr/>
        </p:nvPicPr>
        <p:blipFill rotWithShape="1">
          <a:blip r:embed="rId3" cstate="print">
            <a:extLst>
              <a:ext uri="{28A0092B-C50C-407E-A947-70E740481C1C}">
                <a14:useLocalDpi xmlns:a14="http://schemas.microsoft.com/office/drawing/2010/main" val="0"/>
              </a:ext>
            </a:extLst>
          </a:blip>
          <a:srcRect r="20660" b="41924"/>
          <a:stretch/>
        </p:blipFill>
        <p:spPr>
          <a:xfrm>
            <a:off x="457200" y="1905000"/>
            <a:ext cx="8392146" cy="3657600"/>
          </a:xfrm>
          <a:prstGeom prst="rect">
            <a:avLst/>
          </a:prstGeom>
          <a:ln>
            <a:solidFill>
              <a:srgbClr val="224B50"/>
            </a:solidFill>
          </a:ln>
        </p:spPr>
      </p:pic>
      <p:pic>
        <p:nvPicPr>
          <p:cNvPr id="5" name="Picture 4" descr="Figure 14.1 Integrated Marketing Communications Mix&#10;A diagram shows components of the marketing communication mix.&#10;Mass Media Advertising and Interactive Media Communications are at the top of the chart.  On the right, they lead to Experiential Marketing, then Personal Selling, then Target Market in the middle. On the left, Sales Promotion and Public Relations lead to both Mass Media Advertising on the top and Target Market in the middle.&#10;The text reads:&#10;◦ A marketing communications plan may use some or all of the components of the marketing communications mix. The components work in unison to have greater impact on the target market.&#10;◦ Media advertising includes television, radio, newspaper, magazine, out-of-home, direct response, and the Internet.&#10;◦ Interactive media communications embrace social media networks, mobile networks, mobile communications, and video games."/>
          <p:cNvPicPr>
            <a:picLocks noChangeAspect="1"/>
          </p:cNvPicPr>
          <p:nvPr/>
        </p:nvPicPr>
        <p:blipFill rotWithShape="1">
          <a:blip r:embed="rId3" cstate="print">
            <a:extLst>
              <a:ext uri="{28A0092B-C50C-407E-A947-70E740481C1C}">
                <a14:useLocalDpi xmlns:a14="http://schemas.microsoft.com/office/drawing/2010/main" val="0"/>
              </a:ext>
            </a:extLst>
          </a:blip>
          <a:srcRect l="80091" b="80641"/>
          <a:stretch/>
        </p:blipFill>
        <p:spPr>
          <a:xfrm>
            <a:off x="6629400" y="5779028"/>
            <a:ext cx="1447800" cy="838200"/>
          </a:xfrm>
          <a:prstGeom prst="rect">
            <a:avLst/>
          </a:prstGeom>
        </p:spPr>
      </p:pic>
    </p:spTree>
    <p:extLst>
      <p:ext uri="{BB962C8B-B14F-4D97-AF65-F5344CB8AC3E}">
        <p14:creationId xmlns:p14="http://schemas.microsoft.com/office/powerpoint/2010/main" val="282802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75228"/>
          </a:xfrm>
        </p:spPr>
        <p:txBody>
          <a:bodyPr/>
          <a:lstStyle/>
          <a:p>
            <a:r>
              <a:rPr lang="en-US" altLang="en-US" dirty="0"/>
              <a:t>Marketing Communications Planning</a:t>
            </a:r>
            <a:endParaRPr lang="en-IN" dirty="0"/>
          </a:p>
        </p:txBody>
      </p:sp>
      <p:sp>
        <p:nvSpPr>
          <p:cNvPr id="3" name="Content Placeholder 2"/>
          <p:cNvSpPr>
            <a:spLocks noGrp="1"/>
          </p:cNvSpPr>
          <p:nvPr>
            <p:ph idx="1"/>
          </p:nvPr>
        </p:nvSpPr>
        <p:spPr>
          <a:xfrm>
            <a:off x="457200" y="990600"/>
            <a:ext cx="8229600" cy="5867400"/>
          </a:xfrm>
        </p:spPr>
        <p:txBody>
          <a:bodyPr/>
          <a:lstStyle/>
          <a:p>
            <a:pPr marL="457200" indent="-457200">
              <a:lnSpc>
                <a:spcPct val="150000"/>
              </a:lnSpc>
              <a:spcBef>
                <a:spcPts val="600"/>
              </a:spcBef>
              <a:buFont typeface="+mj-lt"/>
              <a:buAutoNum type="arabicPeriod"/>
            </a:pPr>
            <a:r>
              <a:rPr lang="en-US" altLang="en-US" b="1" dirty="0" smtClean="0"/>
              <a:t>Set Objectives</a:t>
            </a:r>
          </a:p>
          <a:p>
            <a:pPr marL="457200" indent="-457200">
              <a:lnSpc>
                <a:spcPct val="150000"/>
              </a:lnSpc>
              <a:spcBef>
                <a:spcPts val="600"/>
              </a:spcBef>
              <a:buFont typeface="+mj-lt"/>
              <a:buAutoNum type="arabicPeriod"/>
            </a:pPr>
            <a:r>
              <a:rPr lang="en-US" altLang="en-US" b="1" dirty="0" smtClean="0"/>
              <a:t>Determine Strategy</a:t>
            </a:r>
          </a:p>
          <a:p>
            <a:pPr lvl="5">
              <a:lnSpc>
                <a:spcPct val="150000"/>
              </a:lnSpc>
            </a:pPr>
            <a:r>
              <a:rPr lang="en-US" altLang="en-US" sz="2400" dirty="0" smtClean="0"/>
              <a:t>aimed </a:t>
            </a:r>
            <a:r>
              <a:rPr lang="en-US" altLang="en-US" sz="2400" dirty="0"/>
              <a:t>at </a:t>
            </a:r>
            <a:r>
              <a:rPr lang="en-US" altLang="en-US" sz="2400" dirty="0" smtClean="0"/>
              <a:t>consumers </a:t>
            </a:r>
          </a:p>
          <a:p>
            <a:pPr lvl="5">
              <a:lnSpc>
                <a:spcPct val="150000"/>
              </a:lnSpc>
            </a:pPr>
            <a:r>
              <a:rPr lang="en-US" altLang="en-US" sz="2400" dirty="0"/>
              <a:t>a</a:t>
            </a:r>
            <a:r>
              <a:rPr lang="en-US" altLang="en-US" sz="2400" dirty="0" smtClean="0"/>
              <a:t>imed at distributors</a:t>
            </a:r>
            <a:br>
              <a:rPr lang="en-US" altLang="en-US" sz="2400" dirty="0" smtClean="0"/>
            </a:br>
            <a:endParaRPr lang="en-US" altLang="en-US" sz="2400" dirty="0" smtClean="0"/>
          </a:p>
          <a:p>
            <a:pPr marL="457200" indent="-457200">
              <a:lnSpc>
                <a:spcPct val="150000"/>
              </a:lnSpc>
              <a:spcBef>
                <a:spcPts val="600"/>
              </a:spcBef>
              <a:buFont typeface="+mj-lt"/>
              <a:buAutoNum type="arabicPeriod"/>
            </a:pPr>
            <a:r>
              <a:rPr lang="en-US" altLang="en-US" b="1" dirty="0" smtClean="0"/>
              <a:t>Budget Determination</a:t>
            </a:r>
          </a:p>
          <a:p>
            <a:pPr marL="486918" lvl="1" indent="0">
              <a:lnSpc>
                <a:spcPct val="150000"/>
              </a:lnSpc>
              <a:spcBef>
                <a:spcPts val="0"/>
              </a:spcBef>
              <a:buNone/>
            </a:pPr>
            <a:endParaRPr lang="en-US" altLang="en-US" dirty="0" smtClean="0"/>
          </a:p>
          <a:p>
            <a:pPr marL="0" indent="0">
              <a:lnSpc>
                <a:spcPct val="150000"/>
              </a:lnSpc>
              <a:spcBef>
                <a:spcPts val="1000"/>
              </a:spcBef>
              <a:buNone/>
            </a:pPr>
            <a:endParaRPr lang="en-US" altLang="en-US" b="1" dirty="0"/>
          </a:p>
        </p:txBody>
      </p:sp>
      <p:sp>
        <p:nvSpPr>
          <p:cNvPr id="4" name="Rectangle 3"/>
          <p:cNvSpPr/>
          <p:nvPr/>
        </p:nvSpPr>
        <p:spPr>
          <a:xfrm>
            <a:off x="762000" y="2733955"/>
            <a:ext cx="1838965" cy="923330"/>
          </a:xfrm>
          <a:prstGeom prst="rect">
            <a:avLst/>
          </a:prstGeom>
          <a:noFill/>
        </p:spPr>
        <p:txBody>
          <a:bodyPr wrap="none" lIns="91440" tIns="45720" rIns="91440" bIns="45720">
            <a:prstTxWarp prst="textFadeLeft">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push</a:t>
            </a:r>
            <a:endParaRPr lang="en-US" sz="5400" b="1" cap="none" spc="0" dirty="0">
              <a:ln/>
              <a:solidFill>
                <a:schemeClr val="accent3"/>
              </a:solidFill>
              <a:effectLst/>
            </a:endParaRPr>
          </a:p>
        </p:txBody>
      </p:sp>
      <p:sp>
        <p:nvSpPr>
          <p:cNvPr id="5" name="Rectangle 4"/>
          <p:cNvSpPr/>
          <p:nvPr/>
        </p:nvSpPr>
        <p:spPr>
          <a:xfrm>
            <a:off x="762000" y="2292456"/>
            <a:ext cx="1676400" cy="882997"/>
          </a:xfrm>
          <a:prstGeom prst="rect">
            <a:avLst/>
          </a:prstGeom>
          <a:noFill/>
        </p:spPr>
        <p:txBody>
          <a:bodyPr wrap="none" lIns="91440" tIns="45720" rIns="91440" bIns="45720">
            <a:prstTxWarp prst="textCascade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4">
                    <a:lumMod val="75000"/>
                  </a:schemeClr>
                </a:solidFill>
                <a:effectLst/>
              </a:rPr>
              <a:t>pull</a:t>
            </a:r>
            <a:endParaRPr lang="en-US" sz="4000" b="1" cap="none" spc="0" dirty="0">
              <a:ln/>
              <a:solidFill>
                <a:schemeClr val="accent4">
                  <a:lumMod val="75000"/>
                </a:schemeClr>
              </a:solidFill>
              <a:effectLst/>
            </a:endParaRPr>
          </a:p>
        </p:txBody>
      </p:sp>
      <p:sp>
        <p:nvSpPr>
          <p:cNvPr id="6" name="Rectangle 5"/>
          <p:cNvSpPr/>
          <p:nvPr/>
        </p:nvSpPr>
        <p:spPr>
          <a:xfrm>
            <a:off x="4267200" y="3883552"/>
            <a:ext cx="3733800" cy="2362199"/>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lvl="1" indent="-512763">
              <a:lnSpc>
                <a:spcPct val="150000"/>
              </a:lnSpc>
              <a:spcBef>
                <a:spcPts val="0"/>
              </a:spcBef>
              <a:buFont typeface="Wingdings" panose="05000000000000000000" pitchFamily="2" charset="2"/>
              <a:buChar char="§"/>
            </a:pPr>
            <a:r>
              <a:rPr lang="en-US" altLang="en-US" sz="2400" dirty="0"/>
              <a:t>Percent of sales</a:t>
            </a:r>
          </a:p>
          <a:p>
            <a:pPr marL="512763" lvl="1" indent="-512763">
              <a:lnSpc>
                <a:spcPct val="150000"/>
              </a:lnSpc>
              <a:spcBef>
                <a:spcPts val="0"/>
              </a:spcBef>
              <a:buFont typeface="Wingdings" panose="05000000000000000000" pitchFamily="2" charset="2"/>
              <a:buChar char="§"/>
            </a:pPr>
            <a:r>
              <a:rPr lang="en-US" altLang="en-US" sz="2400" dirty="0"/>
              <a:t>Industry average</a:t>
            </a:r>
          </a:p>
          <a:p>
            <a:pPr marL="512763" lvl="1" indent="-512763">
              <a:lnSpc>
                <a:spcPct val="150000"/>
              </a:lnSpc>
              <a:spcBef>
                <a:spcPts val="0"/>
              </a:spcBef>
              <a:buFont typeface="Wingdings" panose="05000000000000000000" pitchFamily="2" charset="2"/>
              <a:buChar char="§"/>
            </a:pPr>
            <a:r>
              <a:rPr lang="en-US" altLang="en-US" sz="2400" dirty="0"/>
              <a:t>Arbitrary allocation</a:t>
            </a:r>
          </a:p>
          <a:p>
            <a:pPr marL="512763" lvl="1" indent="-512763">
              <a:lnSpc>
                <a:spcPct val="150000"/>
              </a:lnSpc>
              <a:spcBef>
                <a:spcPts val="0"/>
              </a:spcBef>
              <a:buFont typeface="Wingdings" panose="05000000000000000000" pitchFamily="2" charset="2"/>
              <a:buChar char="§"/>
            </a:pPr>
            <a:r>
              <a:rPr lang="en-US" altLang="en-US" sz="2400" dirty="0"/>
              <a:t>Task/Objective </a:t>
            </a:r>
          </a:p>
        </p:txBody>
      </p:sp>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51428"/>
          </a:xfrm>
        </p:spPr>
        <p:txBody>
          <a:bodyPr/>
          <a:lstStyle/>
          <a:p>
            <a:r>
              <a:rPr lang="en-US" altLang="en-US" dirty="0"/>
              <a:t>Advertising: </a:t>
            </a:r>
            <a:r>
              <a:rPr lang="en-US" altLang="en-US" sz="2800" dirty="0"/>
              <a:t>placement of persuasive messages in any medium by an identified sponsor</a:t>
            </a:r>
            <a:r>
              <a:rPr lang="en-US" altLang="en-US" sz="2800" dirty="0" smtClean="0"/>
              <a:t>.</a:t>
            </a:r>
            <a:endParaRPr lang="en-IN" sz="2800" dirty="0"/>
          </a:p>
        </p:txBody>
      </p:sp>
      <p:sp>
        <p:nvSpPr>
          <p:cNvPr id="3" name="Content Placeholder 2"/>
          <p:cNvSpPr>
            <a:spLocks noGrp="1"/>
          </p:cNvSpPr>
          <p:nvPr>
            <p:ph idx="1"/>
          </p:nvPr>
        </p:nvSpPr>
        <p:spPr>
          <a:xfrm>
            <a:off x="457200" y="1600200"/>
            <a:ext cx="8229600" cy="4419599"/>
          </a:xfrm>
        </p:spPr>
        <p:txBody>
          <a:bodyPr/>
          <a:lstStyle/>
          <a:p>
            <a:pPr marL="0" indent="0">
              <a:buNone/>
            </a:pPr>
            <a:r>
              <a:rPr lang="en-US" altLang="en-US" b="1" dirty="0" smtClean="0"/>
              <a:t>B</a:t>
            </a:r>
            <a:r>
              <a:rPr lang="en-US" b="1" dirty="0" smtClean="0"/>
              <a:t>asic</a:t>
            </a:r>
            <a:r>
              <a:rPr lang="en-US" dirty="0" smtClean="0"/>
              <a:t> </a:t>
            </a:r>
            <a:r>
              <a:rPr lang="en-US" b="1" dirty="0"/>
              <a:t>objective of </a:t>
            </a:r>
            <a:r>
              <a:rPr lang="en-US" b="1" dirty="0" smtClean="0"/>
              <a:t>advertising</a:t>
            </a:r>
            <a:r>
              <a:rPr lang="en-US" dirty="0" smtClean="0"/>
              <a:t>: </a:t>
            </a:r>
            <a:endParaRPr lang="en-US" dirty="0"/>
          </a:p>
          <a:p>
            <a:pPr marL="457200" indent="-457200" fontAlgn="auto">
              <a:spcBef>
                <a:spcPts val="600"/>
              </a:spcBef>
              <a:spcAft>
                <a:spcPts val="0"/>
              </a:spcAft>
              <a:buFont typeface="+mj-lt"/>
              <a:buAutoNum type="arabicPeriod"/>
              <a:defRPr/>
            </a:pPr>
            <a:r>
              <a:rPr lang="en-US" dirty="0" smtClean="0"/>
              <a:t>Influence thought </a:t>
            </a:r>
            <a:r>
              <a:rPr lang="en-US" dirty="0"/>
              <a:t>patterns of </a:t>
            </a:r>
            <a:r>
              <a:rPr lang="en-US" dirty="0" smtClean="0"/>
              <a:t>target </a:t>
            </a:r>
            <a:r>
              <a:rPr lang="en-US" dirty="0"/>
              <a:t>audience in a </a:t>
            </a:r>
            <a:r>
              <a:rPr lang="en-US" dirty="0" err="1"/>
              <a:t>favourable</a:t>
            </a:r>
            <a:r>
              <a:rPr lang="en-US" dirty="0"/>
              <a:t> manner</a:t>
            </a:r>
          </a:p>
          <a:p>
            <a:pPr marL="457200" indent="-457200" fontAlgn="auto">
              <a:spcBef>
                <a:spcPts val="600"/>
              </a:spcBef>
              <a:spcAft>
                <a:spcPts val="0"/>
              </a:spcAft>
              <a:buFont typeface="+mj-lt"/>
              <a:buAutoNum type="arabicPeriod"/>
              <a:defRPr/>
            </a:pPr>
            <a:r>
              <a:rPr lang="en-US" dirty="0" smtClean="0"/>
              <a:t>Motivate </a:t>
            </a:r>
            <a:r>
              <a:rPr lang="en-US" dirty="0"/>
              <a:t>purchase of a specific brand of good or </a:t>
            </a:r>
            <a:r>
              <a:rPr lang="en-US" dirty="0" smtClean="0"/>
              <a:t>service</a:t>
            </a:r>
            <a:endParaRPr lang="en-CA" dirty="0"/>
          </a:p>
        </p:txBody>
      </p:sp>
      <p:sp>
        <p:nvSpPr>
          <p:cNvPr id="4" name="Content Placeholder 2"/>
          <p:cNvSpPr txBox="1">
            <a:spLocks/>
          </p:cNvSpPr>
          <p:nvPr/>
        </p:nvSpPr>
        <p:spPr>
          <a:xfrm>
            <a:off x="457200" y="3428999"/>
            <a:ext cx="8229600" cy="762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b="1" dirty="0" smtClean="0"/>
              <a:t>Advertising agencies </a:t>
            </a:r>
            <a:r>
              <a:rPr lang="en-US" altLang="en-US" dirty="0" smtClean="0"/>
              <a:t>usually create the ad campaigns for marketing organizations. </a:t>
            </a:r>
            <a:endParaRPr lang="en-US" altLang="en-US" dirty="0"/>
          </a:p>
        </p:txBody>
      </p:sp>
      <p:pic>
        <p:nvPicPr>
          <p:cNvPr id="5" name="Picture 2" descr="A flowchart shows creative planning and media planning together form an advertising agency."/>
          <p:cNvPicPr>
            <a:picLocks noChangeAspect="1" noChangeArrowheads="1"/>
          </p:cNvPicPr>
          <p:nvPr/>
        </p:nvPicPr>
        <p:blipFill>
          <a:blip r:embed="rId3" cstate="print"/>
          <a:srcRect/>
          <a:stretch>
            <a:fillRect/>
          </a:stretch>
        </p:blipFill>
        <p:spPr bwMode="auto">
          <a:xfrm>
            <a:off x="1211580" y="4419600"/>
            <a:ext cx="6720840" cy="2259502"/>
          </a:xfrm>
          <a:prstGeom prst="rect">
            <a:avLst/>
          </a:prstGeom>
          <a:noFill/>
          <a:ln w="9525">
            <a:noFill/>
            <a:miter lim="800000"/>
            <a:headEnd/>
            <a:tailEnd/>
          </a:ln>
        </p:spPr>
      </p:pic>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27628"/>
          </a:xfrm>
        </p:spPr>
        <p:txBody>
          <a:bodyPr/>
          <a:lstStyle/>
          <a:p>
            <a:r>
              <a:rPr lang="en-US" dirty="0"/>
              <a:t>Creating the Message</a:t>
            </a:r>
            <a:endParaRPr lang="en-IN" dirty="0"/>
          </a:p>
        </p:txBody>
      </p:sp>
      <p:pic>
        <p:nvPicPr>
          <p:cNvPr id="1027" name="Picture 3" descr="A flowchart shows two key decisions of creating a message. One is creative objectives (what to say) and another is creative strategy (how to say it)."/>
          <p:cNvPicPr>
            <a:picLocks noChangeAspect="1" noChangeArrowheads="1"/>
          </p:cNvPicPr>
          <p:nvPr/>
        </p:nvPicPr>
        <p:blipFill>
          <a:blip r:embed="rId3" cstate="print"/>
          <a:srcRect/>
          <a:stretch>
            <a:fillRect/>
          </a:stretch>
        </p:blipFill>
        <p:spPr bwMode="auto">
          <a:xfrm>
            <a:off x="457200" y="1752600"/>
            <a:ext cx="4526165" cy="3962400"/>
          </a:xfrm>
          <a:prstGeom prst="rect">
            <a:avLst/>
          </a:prstGeom>
          <a:noFill/>
          <a:ln w="9525">
            <a:noFill/>
            <a:miter lim="800000"/>
            <a:headEnd/>
            <a:tailEnd/>
          </a:ln>
        </p:spPr>
      </p:pic>
      <p:sp>
        <p:nvSpPr>
          <p:cNvPr id="4" name="Content Placeholder 3"/>
          <p:cNvSpPr>
            <a:spLocks noGrp="1"/>
          </p:cNvSpPr>
          <p:nvPr>
            <p:ph idx="13"/>
          </p:nvPr>
        </p:nvSpPr>
        <p:spPr>
          <a:xfrm>
            <a:off x="457200" y="1143000"/>
            <a:ext cx="7620000" cy="457200"/>
          </a:xfrm>
        </p:spPr>
        <p:txBody>
          <a:bodyPr/>
          <a:lstStyle/>
          <a:p>
            <a:pPr marL="0" indent="0">
              <a:buNone/>
            </a:pPr>
            <a:r>
              <a:rPr lang="en-US" altLang="en-US" dirty="0"/>
              <a:t>The message includes the key benefit the brand offers</a:t>
            </a:r>
            <a:r>
              <a:rPr lang="en-US" altLang="en-US" dirty="0" smtClean="0"/>
              <a:t>.</a:t>
            </a:r>
            <a:endParaRPr lang="en-US" altLang="en-US" dirty="0"/>
          </a:p>
        </p:txBody>
      </p:sp>
      <p:sp>
        <p:nvSpPr>
          <p:cNvPr id="6" name="Content Placeholder 2"/>
          <p:cNvSpPr txBox="1">
            <a:spLocks/>
          </p:cNvSpPr>
          <p:nvPr/>
        </p:nvSpPr>
        <p:spPr>
          <a:xfrm>
            <a:off x="5074920" y="1752600"/>
            <a:ext cx="3048000" cy="2438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en-US" dirty="0" smtClean="0"/>
              <a:t>Potential themes and appeal techniques: </a:t>
            </a:r>
          </a:p>
          <a:p>
            <a:pPr>
              <a:spcBef>
                <a:spcPts val="0"/>
              </a:spcBef>
              <a:buFontTx/>
              <a:buChar char="•"/>
            </a:pPr>
            <a:r>
              <a:rPr lang="en-US" altLang="en-US" dirty="0" err="1" smtClean="0"/>
              <a:t>Humour</a:t>
            </a:r>
            <a:endParaRPr lang="en-US" altLang="en-US" dirty="0" smtClean="0"/>
          </a:p>
          <a:p>
            <a:pPr>
              <a:spcBef>
                <a:spcPts val="0"/>
              </a:spcBef>
              <a:buFontTx/>
              <a:buChar char="•"/>
            </a:pPr>
            <a:r>
              <a:rPr lang="en-US" altLang="en-US" dirty="0" smtClean="0"/>
              <a:t>Comparison</a:t>
            </a:r>
          </a:p>
          <a:p>
            <a:pPr>
              <a:spcBef>
                <a:spcPts val="0"/>
              </a:spcBef>
              <a:buFontTx/>
              <a:buChar char="•"/>
            </a:pPr>
            <a:r>
              <a:rPr lang="en-US" altLang="en-US" dirty="0" smtClean="0"/>
              <a:t>Emotion</a:t>
            </a:r>
          </a:p>
          <a:p>
            <a:pPr>
              <a:spcBef>
                <a:spcPts val="0"/>
              </a:spcBef>
              <a:buFontTx/>
              <a:buChar char="•"/>
            </a:pPr>
            <a:r>
              <a:rPr lang="en-US" altLang="en-US" dirty="0" smtClean="0"/>
              <a:t>Lifestyle</a:t>
            </a:r>
            <a:endParaRPr lang="en-US" altLang="en-US" dirty="0"/>
          </a:p>
        </p:txBody>
      </p:sp>
      <p:sp>
        <p:nvSpPr>
          <p:cNvPr id="8" name="Content Placeholder 2"/>
          <p:cNvSpPr>
            <a:spLocks noGrp="1"/>
          </p:cNvSpPr>
          <p:nvPr>
            <p:ph idx="1"/>
          </p:nvPr>
        </p:nvSpPr>
        <p:spPr>
          <a:xfrm>
            <a:off x="5059680" y="4343399"/>
            <a:ext cx="3962400" cy="2209799"/>
          </a:xfrm>
        </p:spPr>
        <p:txBody>
          <a:bodyPr/>
          <a:lstStyle/>
          <a:p>
            <a:pPr marL="0" indent="0">
              <a:spcBef>
                <a:spcPts val="0"/>
              </a:spcBef>
              <a:buNone/>
            </a:pPr>
            <a:r>
              <a:rPr lang="en-US" altLang="en-US" dirty="0" smtClean="0"/>
              <a:t>Creative Strategies:</a:t>
            </a:r>
          </a:p>
          <a:p>
            <a:pPr>
              <a:spcBef>
                <a:spcPts val="0"/>
              </a:spcBef>
              <a:buFontTx/>
              <a:buChar char="•"/>
            </a:pPr>
            <a:r>
              <a:rPr lang="en-US" altLang="en-US" dirty="0"/>
              <a:t>C</a:t>
            </a:r>
            <a:r>
              <a:rPr lang="en-US" altLang="en-US" dirty="0" smtClean="0"/>
              <a:t>elebrity </a:t>
            </a:r>
            <a:r>
              <a:rPr lang="en-US" altLang="en-US" dirty="0"/>
              <a:t>Endorsement</a:t>
            </a:r>
          </a:p>
          <a:p>
            <a:pPr>
              <a:spcBef>
                <a:spcPts val="0"/>
              </a:spcBef>
              <a:buFontTx/>
              <a:buChar char="•"/>
            </a:pPr>
            <a:r>
              <a:rPr lang="en-US" altLang="en-US" dirty="0" smtClean="0"/>
              <a:t>Testimonial </a:t>
            </a:r>
            <a:endParaRPr lang="en-US" altLang="en-US" dirty="0"/>
          </a:p>
          <a:p>
            <a:pPr>
              <a:spcBef>
                <a:spcPts val="0"/>
              </a:spcBef>
              <a:buFontTx/>
              <a:buChar char="•"/>
            </a:pPr>
            <a:r>
              <a:rPr lang="en-US" altLang="en-US" dirty="0" smtClean="0"/>
              <a:t>Sex</a:t>
            </a:r>
            <a:endParaRPr lang="en-US" altLang="en-US" dirty="0"/>
          </a:p>
          <a:p>
            <a:pPr>
              <a:spcBef>
                <a:spcPts val="0"/>
              </a:spcBef>
              <a:buFontTx/>
              <a:buChar char="•"/>
            </a:pPr>
            <a:r>
              <a:rPr lang="en-US" altLang="en-US" dirty="0" smtClean="0"/>
              <a:t>Product </a:t>
            </a:r>
            <a:r>
              <a:rPr lang="en-US" altLang="en-US" dirty="0"/>
              <a:t>Demonstrations </a:t>
            </a:r>
            <a:endParaRPr lang="en-IN" dirty="0"/>
          </a:p>
        </p:txBody>
      </p:sp>
      <p:sp>
        <p:nvSpPr>
          <p:cNvPr id="7" name="Rectangle 6"/>
          <p:cNvSpPr/>
          <p:nvPr/>
        </p:nvSpPr>
        <p:spPr>
          <a:xfrm>
            <a:off x="1295400" y="2795229"/>
            <a:ext cx="1762022"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what</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Rectangle 9"/>
          <p:cNvSpPr/>
          <p:nvPr/>
        </p:nvSpPr>
        <p:spPr>
          <a:xfrm>
            <a:off x="1391580" y="4944070"/>
            <a:ext cx="1569661"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how</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74"/>
            <a:ext cx="8229600" cy="775228"/>
          </a:xfrm>
        </p:spPr>
        <p:txBody>
          <a:bodyPr/>
          <a:lstStyle/>
          <a:p>
            <a:r>
              <a:rPr lang="en-US" dirty="0"/>
              <a:t>Media Planning</a:t>
            </a:r>
            <a:endParaRPr lang="en-IN" dirty="0"/>
          </a:p>
        </p:txBody>
      </p:sp>
      <p:sp>
        <p:nvSpPr>
          <p:cNvPr id="4" name="Content Placeholder 3"/>
          <p:cNvSpPr>
            <a:spLocks noGrp="1"/>
          </p:cNvSpPr>
          <p:nvPr>
            <p:ph idx="1"/>
          </p:nvPr>
        </p:nvSpPr>
        <p:spPr>
          <a:xfrm>
            <a:off x="457200" y="856458"/>
            <a:ext cx="8229600" cy="457200"/>
          </a:xfrm>
        </p:spPr>
        <p:txBody>
          <a:bodyPr/>
          <a:lstStyle/>
          <a:p>
            <a:pPr marL="0" indent="0">
              <a:buNone/>
            </a:pPr>
            <a:r>
              <a:rPr lang="en-US" altLang="en-US" dirty="0"/>
              <a:t>The </a:t>
            </a:r>
            <a:r>
              <a:rPr lang="en-US" altLang="en-US" b="1" dirty="0"/>
              <a:t>media plan </a:t>
            </a:r>
            <a:r>
              <a:rPr lang="en-US" altLang="en-US" dirty="0"/>
              <a:t>has three essential components: </a:t>
            </a:r>
          </a:p>
        </p:txBody>
      </p:sp>
      <p:pic>
        <p:nvPicPr>
          <p:cNvPr id="2050" name="Picture 2" descr="A flowchart shows three essential components of media planning: media objectives, media strategy and media execution."/>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353473" y="1159460"/>
            <a:ext cx="3590311" cy="4495800"/>
          </a:xfrm>
          <a:prstGeom prst="rect">
            <a:avLst/>
          </a:prstGeom>
          <a:noFill/>
          <a:ln w="9525">
            <a:noFill/>
            <a:miter lim="800000"/>
            <a:headEnd/>
            <a:tailEnd/>
          </a:ln>
        </p:spPr>
      </p:pic>
      <p:sp>
        <p:nvSpPr>
          <p:cNvPr id="7" name="Right Arrow 6" descr="Right Arrow"/>
          <p:cNvSpPr/>
          <p:nvPr/>
        </p:nvSpPr>
        <p:spPr>
          <a:xfrm>
            <a:off x="3087390" y="1513730"/>
            <a:ext cx="2034702" cy="57916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smtClean="0"/>
              <a:t>4 KEY AREAS:</a:t>
            </a:r>
            <a:endParaRPr lang="en-CA" dirty="0"/>
          </a:p>
        </p:txBody>
      </p:sp>
      <p:sp>
        <p:nvSpPr>
          <p:cNvPr id="8" name="Content Placeholder 3"/>
          <p:cNvSpPr>
            <a:spLocks noGrp="1"/>
          </p:cNvSpPr>
          <p:nvPr>
            <p:ph idx="13"/>
          </p:nvPr>
        </p:nvSpPr>
        <p:spPr>
          <a:xfrm>
            <a:off x="5344201" y="1359667"/>
            <a:ext cx="2667000" cy="1244072"/>
          </a:xfrm>
        </p:spPr>
        <p:txBody>
          <a:bodyPr/>
          <a:lstStyle/>
          <a:p>
            <a:pPr defTabSz="114300">
              <a:spcBef>
                <a:spcPts val="0"/>
              </a:spcBef>
              <a:defRPr/>
            </a:pPr>
            <a:r>
              <a:rPr lang="en-US" sz="2000" b="1" dirty="0"/>
              <a:t>Who?</a:t>
            </a:r>
          </a:p>
          <a:p>
            <a:pPr defTabSz="114300">
              <a:spcBef>
                <a:spcPts val="0"/>
              </a:spcBef>
              <a:defRPr/>
            </a:pPr>
            <a:r>
              <a:rPr lang="en-US" sz="2000" b="1" dirty="0"/>
              <a:t>What?</a:t>
            </a:r>
          </a:p>
          <a:p>
            <a:pPr defTabSz="114300">
              <a:spcBef>
                <a:spcPts val="0"/>
              </a:spcBef>
              <a:defRPr/>
            </a:pPr>
            <a:r>
              <a:rPr lang="en-US" sz="2000" b="1" dirty="0"/>
              <a:t>When?</a:t>
            </a:r>
          </a:p>
          <a:p>
            <a:pPr defTabSz="114300">
              <a:spcBef>
                <a:spcPts val="0"/>
              </a:spcBef>
              <a:defRPr/>
            </a:pPr>
            <a:r>
              <a:rPr lang="en-US" sz="2000" b="1" dirty="0"/>
              <a:t>Where?</a:t>
            </a:r>
            <a:endParaRPr lang="en-IN" sz="2000" b="1" dirty="0"/>
          </a:p>
        </p:txBody>
      </p:sp>
      <p:sp>
        <p:nvSpPr>
          <p:cNvPr id="10" name="Right Arrow 9" descr="Right Arrow"/>
          <p:cNvSpPr/>
          <p:nvPr/>
        </p:nvSpPr>
        <p:spPr>
          <a:xfrm>
            <a:off x="3087390" y="3104679"/>
            <a:ext cx="3206729" cy="6858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smtClean="0"/>
              <a:t>HOW to reach</a:t>
            </a:r>
            <a:endParaRPr lang="en-CA" dirty="0"/>
          </a:p>
        </p:txBody>
      </p:sp>
      <p:sp>
        <p:nvSpPr>
          <p:cNvPr id="11" name="Content Placeholder 5"/>
          <p:cNvSpPr txBox="1">
            <a:spLocks/>
          </p:cNvSpPr>
          <p:nvPr/>
        </p:nvSpPr>
        <p:spPr>
          <a:xfrm>
            <a:off x="6294119" y="2850415"/>
            <a:ext cx="2515730" cy="1880128"/>
          </a:xfrm>
          <a:prstGeom prst="rect">
            <a:avLst/>
          </a:prstGeom>
        </p:spPr>
        <p:txBody>
          <a:bodyPr vert="horz" lIns="7200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defTabSz="114300">
              <a:spcBef>
                <a:spcPts val="0"/>
              </a:spcBef>
              <a:defRPr/>
            </a:pPr>
            <a:r>
              <a:rPr lang="en-US" sz="2000" b="1" dirty="0"/>
              <a:t>Reach</a:t>
            </a:r>
          </a:p>
          <a:p>
            <a:pPr defTabSz="114300">
              <a:spcBef>
                <a:spcPts val="0"/>
              </a:spcBef>
              <a:defRPr/>
            </a:pPr>
            <a:r>
              <a:rPr lang="en-US" sz="2000" b="1" dirty="0"/>
              <a:t>Frequency</a:t>
            </a:r>
          </a:p>
          <a:p>
            <a:pPr defTabSz="114300">
              <a:spcBef>
                <a:spcPts val="0"/>
              </a:spcBef>
              <a:defRPr/>
            </a:pPr>
            <a:r>
              <a:rPr lang="en-US" sz="2000" b="1" dirty="0"/>
              <a:t>Continuity</a:t>
            </a:r>
          </a:p>
          <a:p>
            <a:pPr defTabSz="114300">
              <a:spcBef>
                <a:spcPts val="0"/>
              </a:spcBef>
              <a:defRPr/>
            </a:pPr>
            <a:r>
              <a:rPr lang="en-US" sz="2000" b="1" dirty="0"/>
              <a:t>Engagement</a:t>
            </a:r>
          </a:p>
          <a:p>
            <a:pPr defTabSz="114300">
              <a:spcBef>
                <a:spcPts val="0"/>
              </a:spcBef>
              <a:defRPr/>
            </a:pPr>
            <a:r>
              <a:rPr lang="en-US" sz="2000" b="1" dirty="0"/>
              <a:t>Market Coverage</a:t>
            </a:r>
          </a:p>
          <a:p>
            <a:pPr defTabSz="114300">
              <a:spcBef>
                <a:spcPts val="0"/>
              </a:spcBef>
              <a:defRPr/>
            </a:pPr>
            <a:r>
              <a:rPr lang="en-US" sz="2000" b="1" dirty="0"/>
              <a:t>Timing</a:t>
            </a:r>
          </a:p>
        </p:txBody>
      </p:sp>
      <p:sp>
        <p:nvSpPr>
          <p:cNvPr id="12" name="Right Arrow 11" descr="Right Arrow"/>
          <p:cNvSpPr/>
          <p:nvPr/>
        </p:nvSpPr>
        <p:spPr>
          <a:xfrm>
            <a:off x="510918" y="5443670"/>
            <a:ext cx="2807487" cy="57916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smtClean="0"/>
              <a:t>Specific Choices Made:</a:t>
            </a:r>
            <a:endParaRPr lang="en-CA" dirty="0"/>
          </a:p>
        </p:txBody>
      </p:sp>
      <p:sp>
        <p:nvSpPr>
          <p:cNvPr id="13" name="Content Placeholder 2"/>
          <p:cNvSpPr txBox="1">
            <a:spLocks/>
          </p:cNvSpPr>
          <p:nvPr/>
        </p:nvSpPr>
        <p:spPr>
          <a:xfrm>
            <a:off x="3475849" y="5088689"/>
            <a:ext cx="5334000" cy="162649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defTabSz="114300">
              <a:spcBef>
                <a:spcPts val="0"/>
              </a:spcBef>
              <a:defRPr/>
            </a:pPr>
            <a:r>
              <a:rPr lang="en-US" sz="2000" b="1" dirty="0" smtClean="0"/>
              <a:t>Evaluate </a:t>
            </a:r>
            <a:r>
              <a:rPr lang="en-US" sz="2000" b="1" dirty="0"/>
              <a:t>media cost comparisons (CPM)</a:t>
            </a:r>
          </a:p>
          <a:p>
            <a:pPr defTabSz="114300">
              <a:spcBef>
                <a:spcPts val="0"/>
              </a:spcBef>
              <a:defRPr/>
            </a:pPr>
            <a:r>
              <a:rPr lang="en-US" sz="2000" b="1" dirty="0"/>
              <a:t>Calendar </a:t>
            </a:r>
            <a:r>
              <a:rPr lang="en-US" sz="2000" b="1" dirty="0" smtClean="0"/>
              <a:t>all </a:t>
            </a:r>
            <a:r>
              <a:rPr lang="en-US" sz="2000" b="1" dirty="0"/>
              <a:t>media activities</a:t>
            </a:r>
          </a:p>
          <a:p>
            <a:pPr defTabSz="114300">
              <a:spcBef>
                <a:spcPts val="0"/>
              </a:spcBef>
              <a:defRPr/>
            </a:pPr>
            <a:r>
              <a:rPr lang="en-US" sz="2000" b="1" dirty="0"/>
              <a:t>Budget summary </a:t>
            </a:r>
            <a:r>
              <a:rPr lang="en-US" sz="2000" b="1" dirty="0" smtClean="0"/>
              <a:t>shows allocations </a:t>
            </a:r>
            <a:r>
              <a:rPr lang="en-US" sz="2000" b="1" dirty="0"/>
              <a:t>across selected media.</a:t>
            </a:r>
          </a:p>
        </p:txBody>
      </p:sp>
      <p:sp>
        <p:nvSpPr>
          <p:cNvPr id="9" name="Rectangle 8"/>
          <p:cNvSpPr/>
          <p:nvPr/>
        </p:nvSpPr>
        <p:spPr>
          <a:xfrm>
            <a:off x="3920529" y="3671720"/>
            <a:ext cx="1281120" cy="461665"/>
          </a:xfrm>
          <a:prstGeom prst="rect">
            <a:avLst/>
          </a:prstGeom>
          <a:noFill/>
        </p:spPr>
        <p:txBody>
          <a:bodyPr wrap="none" lIns="91440" tIns="45720" rIns="91440" bIns="45720">
            <a:spAutoFit/>
          </a:bodyPr>
          <a:lstStyle/>
          <a:p>
            <a:pPr algn="ctr"/>
            <a:r>
              <a:rPr lang="en-US" sz="2400" b="0" cap="none" spc="0" dirty="0" smtClean="0">
                <a:ln w="0"/>
                <a:solidFill>
                  <a:srgbClr val="C00000"/>
                </a:solidFill>
                <a:effectLst>
                  <a:outerShdw blurRad="38100" dist="25400" dir="5400000" algn="ctr" rotWithShape="0">
                    <a:srgbClr val="6E747A">
                      <a:alpha val="43000"/>
                    </a:srgbClr>
                  </a:outerShdw>
                </a:effectLst>
              </a:rPr>
              <a:t>shotgun</a:t>
            </a:r>
            <a:endParaRPr lang="en-US" sz="2400" b="0" cap="none" spc="0" dirty="0">
              <a:ln w="0"/>
              <a:solidFill>
                <a:srgbClr val="C00000"/>
              </a:solidFill>
              <a:effectLst>
                <a:outerShdw blurRad="38100" dist="25400" dir="5400000" algn="ctr" rotWithShape="0">
                  <a:srgbClr val="6E747A">
                    <a:alpha val="43000"/>
                  </a:srgbClr>
                </a:outerShdw>
              </a:effectLst>
            </a:endParaRPr>
          </a:p>
        </p:txBody>
      </p:sp>
      <p:sp>
        <p:nvSpPr>
          <p:cNvPr id="15" name="Rectangle 14"/>
          <p:cNvSpPr/>
          <p:nvPr/>
        </p:nvSpPr>
        <p:spPr>
          <a:xfrm>
            <a:off x="3962395" y="4071129"/>
            <a:ext cx="681597" cy="461665"/>
          </a:xfrm>
          <a:prstGeom prst="rect">
            <a:avLst/>
          </a:prstGeom>
          <a:noFill/>
        </p:spPr>
        <p:txBody>
          <a:bodyPr wrap="none" lIns="91440" tIns="45720" rIns="91440" bIns="45720">
            <a:spAutoFit/>
          </a:bodyPr>
          <a:lstStyle/>
          <a:p>
            <a:pPr algn="ctr"/>
            <a:r>
              <a:rPr lang="en-US" sz="2400" b="0" cap="none" spc="0" dirty="0" smtClean="0">
                <a:ln w="0"/>
                <a:solidFill>
                  <a:srgbClr val="C00000"/>
                </a:solidFill>
                <a:effectLst>
                  <a:outerShdw blurRad="38100" dist="25400" dir="5400000" algn="ctr" rotWithShape="0">
                    <a:srgbClr val="6E747A">
                      <a:alpha val="43000"/>
                    </a:srgbClr>
                  </a:outerShdw>
                </a:effectLst>
              </a:rPr>
              <a:t>rifle</a:t>
            </a:r>
            <a:endParaRPr lang="en-US" sz="2400" b="0" cap="none" spc="0" dirty="0">
              <a:ln w="0"/>
              <a:solidFill>
                <a:srgbClr val="C00000"/>
              </a:solidFill>
              <a:effectLst>
                <a:outerShdw blurRad="38100" dist="25400" dir="5400000" algn="ctr" rotWithShape="0">
                  <a:srgbClr val="6E747A">
                    <a:alpha val="43000"/>
                  </a:srgbClr>
                </a:outerShdw>
              </a:effectLst>
            </a:endParaRPr>
          </a:p>
        </p:txBody>
      </p:sp>
      <p:sp>
        <p:nvSpPr>
          <p:cNvPr id="16" name="Rectangle 15"/>
          <p:cNvSpPr/>
          <p:nvPr/>
        </p:nvSpPr>
        <p:spPr>
          <a:xfrm>
            <a:off x="4839856" y="4025409"/>
            <a:ext cx="1024640" cy="461665"/>
          </a:xfrm>
          <a:prstGeom prst="rect">
            <a:avLst/>
          </a:prstGeom>
          <a:noFill/>
        </p:spPr>
        <p:txBody>
          <a:bodyPr wrap="none" lIns="91440" tIns="45720" rIns="91440" bIns="45720">
            <a:spAutoFit/>
          </a:bodyPr>
          <a:lstStyle/>
          <a:p>
            <a:pPr algn="ctr"/>
            <a:r>
              <a:rPr lang="en-US" sz="2400" b="0" cap="none" spc="0" dirty="0" smtClean="0">
                <a:ln w="0"/>
                <a:solidFill>
                  <a:srgbClr val="C00000"/>
                </a:solidFill>
                <a:effectLst>
                  <a:outerShdw blurRad="38100" dist="25400" dir="5400000" algn="ctr" rotWithShape="0">
                    <a:srgbClr val="6E747A">
                      <a:alpha val="43000"/>
                    </a:srgbClr>
                  </a:outerShdw>
                </a:effectLst>
              </a:rPr>
              <a:t>profile</a:t>
            </a:r>
            <a:endParaRPr lang="en-US" sz="2400" b="0" cap="none" spc="0" dirty="0">
              <a:ln w="0"/>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280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10" grpId="0" animBg="1"/>
      <p:bldP spid="11" grpId="0"/>
      <p:bldP spid="12" grpId="0" animBg="1"/>
      <p:bldP spid="13" grpId="0"/>
      <p:bldP spid="9"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Target with Medium </a:t>
            </a:r>
            <a:endParaRPr lang="en-IN" dirty="0"/>
          </a:p>
        </p:txBody>
      </p:sp>
      <p:sp>
        <p:nvSpPr>
          <p:cNvPr id="6" name="Content Placeholder 5"/>
          <p:cNvSpPr>
            <a:spLocks noGrp="1"/>
          </p:cNvSpPr>
          <p:nvPr>
            <p:ph idx="1"/>
          </p:nvPr>
        </p:nvSpPr>
        <p:spPr>
          <a:xfrm>
            <a:off x="457200" y="1600201"/>
            <a:ext cx="8229600" cy="457200"/>
          </a:xfrm>
        </p:spPr>
        <p:txBody>
          <a:bodyPr/>
          <a:lstStyle/>
          <a:p>
            <a:pPr marL="0" indent="0">
              <a:buNone/>
            </a:pPr>
            <a:r>
              <a:rPr lang="en-IN" b="1" dirty="0"/>
              <a:t>Figure 14.9</a:t>
            </a:r>
            <a:r>
              <a:rPr lang="en-IN" dirty="0"/>
              <a:t> Target Market Media Matching Strategies</a:t>
            </a:r>
          </a:p>
        </p:txBody>
      </p:sp>
      <p:graphicFrame>
        <p:nvGraphicFramePr>
          <p:cNvPr id="7" name="Table 6"/>
          <p:cNvGraphicFramePr>
            <a:graphicFrameLocks noGrp="1"/>
          </p:cNvGraphicFramePr>
          <p:nvPr>
            <p:extLst>
              <p:ext uri="{D42A27DB-BD31-4B8C-83A1-F6EECF244321}">
                <p14:modId xmlns:p14="http://schemas.microsoft.com/office/powerpoint/2010/main" val="3205462425"/>
              </p:ext>
            </p:extLst>
          </p:nvPr>
        </p:nvGraphicFramePr>
        <p:xfrm>
          <a:off x="471714" y="2209800"/>
          <a:ext cx="8077200" cy="3149600"/>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370840">
                <a:tc>
                  <a:txBody>
                    <a:bodyPr/>
                    <a:lstStyle/>
                    <a:p>
                      <a:pPr>
                        <a:spcAft>
                          <a:spcPts val="0"/>
                        </a:spcAft>
                      </a:pPr>
                      <a:r>
                        <a:rPr lang="en-US" sz="1400" b="1" spc="0" baseline="0" dirty="0" smtClean="0">
                          <a:effectLst/>
                          <a:latin typeface="+mn-lt"/>
                          <a:ea typeface="Arial Unicode MS"/>
                          <a:cs typeface="Arial Unicode MS"/>
                        </a:rPr>
                        <a:t>Shotgun Strategy</a:t>
                      </a:r>
                      <a:endParaRPr lang="en-IN" sz="1400" spc="0" baseline="0" dirty="0">
                        <a:effectLst/>
                        <a:latin typeface="+mn-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b="1" spc="0" baseline="0" dirty="0">
                          <a:effectLst/>
                          <a:latin typeface="+mn-lt"/>
                          <a:ea typeface="Arial Unicode MS"/>
                          <a:cs typeface="Arial Unicode MS"/>
                        </a:rPr>
                        <a:t>Rifle Strategy</a:t>
                      </a:r>
                      <a:endParaRPr lang="en-IN" sz="1400" spc="0" baseline="0" dirty="0">
                        <a:effectLst/>
                        <a:latin typeface="+mn-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400" b="1" spc="0" baseline="0" dirty="0">
                          <a:effectLst/>
                          <a:latin typeface="+mn-lt"/>
                          <a:ea typeface="Arial Unicode MS"/>
                          <a:cs typeface="Arial Unicode MS"/>
                        </a:rPr>
                        <a:t>Profile </a:t>
                      </a:r>
                      <a:r>
                        <a:rPr lang="en-US" sz="1400" b="1" spc="0" baseline="0" dirty="0" smtClean="0">
                          <a:effectLst/>
                          <a:latin typeface="+mn-lt"/>
                          <a:ea typeface="Arial Unicode MS"/>
                          <a:cs typeface="Arial Unicode MS"/>
                        </a:rPr>
                        <a:t>Matching </a:t>
                      </a:r>
                      <a:r>
                        <a:rPr lang="en-US" sz="1400" b="1" spc="0" baseline="0" dirty="0">
                          <a:effectLst/>
                          <a:latin typeface="+mn-lt"/>
                          <a:ea typeface="Arial Unicode MS"/>
                          <a:cs typeface="Arial Unicode MS"/>
                        </a:rPr>
                        <a:t>Strategy</a:t>
                      </a:r>
                      <a:endParaRPr lang="en-IN" sz="1400" spc="0" baseline="0" dirty="0">
                        <a:effectLst/>
                        <a:latin typeface="+mn-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spcBef>
                          <a:spcPts val="1000"/>
                        </a:spcBef>
                        <a:spcAft>
                          <a:spcPts val="0"/>
                        </a:spcAft>
                      </a:pPr>
                      <a:r>
                        <a:rPr lang="en-US" sz="1400" spc="0" baseline="0" dirty="0">
                          <a:effectLst/>
                          <a:latin typeface="+mn-lt"/>
                          <a:ea typeface="Arial Unicode MS"/>
                          <a:cs typeface="Arial Unicode MS"/>
                        </a:rPr>
                        <a:t>The description of the target is very broad. Therefore, mass media with broad reach are appropriate.</a:t>
                      </a:r>
                      <a:endParaRPr lang="en-IN" sz="1400" spc="0" baseline="0" dirty="0">
                        <a:effectLst/>
                        <a:latin typeface="+mn-lt"/>
                        <a:ea typeface="Times New Roman"/>
                        <a:cs typeface="Times New Roman"/>
                      </a:endParaRPr>
                    </a:p>
                    <a:p>
                      <a:pPr>
                        <a:spcBef>
                          <a:spcPts val="1000"/>
                        </a:spcBef>
                        <a:spcAft>
                          <a:spcPts val="0"/>
                        </a:spcAft>
                      </a:pPr>
                      <a:r>
                        <a:rPr lang="en-US" sz="1400" b="1" spc="0" baseline="0" dirty="0">
                          <a:effectLst/>
                          <a:latin typeface="+mn-lt"/>
                          <a:ea typeface="Arial Unicode MS"/>
                          <a:cs typeface="Arial Unicode MS"/>
                        </a:rPr>
                        <a:t>Example:</a:t>
                      </a:r>
                      <a:r>
                        <a:rPr lang="en-US" sz="1400" b="0" spc="0" baseline="0" dirty="0">
                          <a:effectLst/>
                          <a:latin typeface="+mn-lt"/>
                          <a:ea typeface="Arial Unicode MS"/>
                          <a:cs typeface="Arial Unicode MS"/>
                        </a:rPr>
                        <a:t> To </a:t>
                      </a:r>
                      <a:r>
                        <a:rPr lang="en-US" sz="1400" spc="0" baseline="0" dirty="0">
                          <a:effectLst/>
                          <a:latin typeface="+mn-lt"/>
                          <a:ea typeface="Arial Unicode MS"/>
                          <a:cs typeface="Arial Unicode MS"/>
                        </a:rPr>
                        <a:t>reach adults </a:t>
                      </a:r>
                      <a:r>
                        <a:rPr lang="en-US" sz="1400" b="0" spc="0" baseline="0" dirty="0">
                          <a:effectLst/>
                          <a:latin typeface="+mn-lt"/>
                          <a:ea typeface="Arial Unicode MS"/>
                          <a:cs typeface="Arial Unicode MS"/>
                        </a:rPr>
                        <a:t>1</a:t>
                      </a:r>
                      <a:r>
                        <a:rPr lang="en-US" sz="1400" spc="0" baseline="0" dirty="0">
                          <a:effectLst/>
                          <a:latin typeface="+mn-lt"/>
                          <a:ea typeface="Arial Unicode MS"/>
                          <a:cs typeface="Arial Unicode MS"/>
                        </a:rPr>
                        <a:t>8+ years old, newspaper, television, and outdoor ads are good options.</a:t>
                      </a:r>
                      <a:endParaRPr lang="en-IN" sz="1400" spc="0" baseline="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1000"/>
                        </a:spcBef>
                        <a:spcAft>
                          <a:spcPts val="0"/>
                        </a:spcAft>
                      </a:pPr>
                      <a:r>
                        <a:rPr lang="en-US" sz="1400" spc="0" baseline="0" dirty="0">
                          <a:effectLst/>
                          <a:latin typeface="+mn-lt"/>
                          <a:ea typeface="Arial Unicode MS"/>
                          <a:cs typeface="Arial Unicode MS"/>
                        </a:rPr>
                        <a:t>The key element of the target description is often an interest or activity. Demographics are less important.</a:t>
                      </a:r>
                      <a:endParaRPr lang="en-IN" sz="1400" spc="0" baseline="0" dirty="0">
                        <a:effectLst/>
                        <a:latin typeface="+mn-lt"/>
                        <a:ea typeface="Times New Roman"/>
                        <a:cs typeface="Times New Roman"/>
                      </a:endParaRPr>
                    </a:p>
                    <a:p>
                      <a:pPr>
                        <a:spcBef>
                          <a:spcPts val="1000"/>
                        </a:spcBef>
                        <a:spcAft>
                          <a:spcPts val="0"/>
                        </a:spcAft>
                      </a:pPr>
                      <a:r>
                        <a:rPr lang="en-US" sz="1400" b="1" spc="0" baseline="0" dirty="0">
                          <a:effectLst/>
                          <a:latin typeface="+mn-lt"/>
                          <a:ea typeface="Arial Unicode MS"/>
                          <a:cs typeface="Arial Unicode MS"/>
                        </a:rPr>
                        <a:t>Example:</a:t>
                      </a:r>
                      <a:r>
                        <a:rPr lang="en-US" sz="1400" spc="0" baseline="0" dirty="0">
                          <a:effectLst/>
                          <a:latin typeface="+mn-lt"/>
                          <a:ea typeface="Arial Unicode MS"/>
                          <a:cs typeface="Arial Unicode MS"/>
                        </a:rPr>
                        <a:t> The target is people interested in snowboarding. </a:t>
                      </a:r>
                      <a:r>
                        <a:rPr lang="en-US" sz="1400" spc="0" baseline="0" dirty="0">
                          <a:effectLst/>
                          <a:latin typeface="+mn-lt"/>
                          <a:ea typeface="Times New Roman"/>
                          <a:cs typeface="Arial"/>
                        </a:rPr>
                        <a:t>A </a:t>
                      </a:r>
                      <a:r>
                        <a:rPr lang="en-US" sz="1400" spc="0" baseline="0" dirty="0">
                          <a:effectLst/>
                          <a:latin typeface="+mn-lt"/>
                          <a:ea typeface="Arial Unicode MS"/>
                          <a:cs typeface="Arial Unicode MS"/>
                        </a:rPr>
                        <a:t>special interest magazine titled </a:t>
                      </a:r>
                      <a:r>
                        <a:rPr lang="en-US" sz="1400" b="0" i="1" spc="0" baseline="0" dirty="0">
                          <a:effectLst/>
                          <a:latin typeface="+mn-lt"/>
                          <a:ea typeface="Arial Unicode MS"/>
                          <a:cs typeface="Arial Unicode MS"/>
                        </a:rPr>
                        <a:t>Snowboarding </a:t>
                      </a:r>
                      <a:r>
                        <a:rPr lang="en-US" sz="1400" spc="0" baseline="0" dirty="0">
                          <a:effectLst/>
                          <a:latin typeface="+mn-lt"/>
                          <a:ea typeface="Arial Unicode MS"/>
                          <a:cs typeface="Arial Unicode MS"/>
                        </a:rPr>
                        <a:t>is a good choice.</a:t>
                      </a:r>
                      <a:endParaRPr lang="en-IN" sz="1400" spc="0" baseline="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1000"/>
                        </a:spcBef>
                        <a:spcAft>
                          <a:spcPts val="0"/>
                        </a:spcAft>
                      </a:pPr>
                      <a:r>
                        <a:rPr lang="en-US" sz="1400" spc="0" baseline="0" dirty="0">
                          <a:effectLst/>
                          <a:latin typeface="+mn-lt"/>
                          <a:ea typeface="Arial Unicode MS"/>
                          <a:cs typeface="Arial Unicode MS"/>
                        </a:rPr>
                        <a:t>The target description includes several demographic and psychographic variables that require more selective media choices.</a:t>
                      </a:r>
                      <a:endParaRPr lang="en-IN" sz="1400" spc="0" baseline="0" dirty="0">
                        <a:effectLst/>
                        <a:latin typeface="+mn-lt"/>
                        <a:ea typeface="Times New Roman"/>
                        <a:cs typeface="Times New Roman"/>
                      </a:endParaRPr>
                    </a:p>
                    <a:p>
                      <a:pPr>
                        <a:spcBef>
                          <a:spcPts val="1000"/>
                        </a:spcBef>
                        <a:spcAft>
                          <a:spcPts val="0"/>
                        </a:spcAft>
                      </a:pPr>
                      <a:r>
                        <a:rPr lang="en-US" sz="1400" b="1" spc="0" baseline="0" dirty="0">
                          <a:effectLst/>
                          <a:latin typeface="+mn-lt"/>
                          <a:ea typeface="Arial Unicode MS"/>
                          <a:cs typeface="Arial Unicode MS"/>
                        </a:rPr>
                        <a:t>Example:</a:t>
                      </a:r>
                      <a:r>
                        <a:rPr lang="en-US" sz="1400" spc="0" baseline="0" dirty="0">
                          <a:effectLst/>
                          <a:latin typeface="+mn-lt"/>
                          <a:ea typeface="Arial Unicode MS"/>
                          <a:cs typeface="Arial Unicode MS"/>
                        </a:rPr>
                        <a:t> The target is married women, 25–49 years old, who balance household and career responsibilities. </a:t>
                      </a:r>
                      <a:r>
                        <a:rPr lang="en-US" sz="1400" spc="0" baseline="0" dirty="0">
                          <a:effectLst/>
                          <a:latin typeface="+mn-lt"/>
                          <a:ea typeface="Times New Roman"/>
                          <a:cs typeface="Arial"/>
                        </a:rPr>
                        <a:t>A </a:t>
                      </a:r>
                      <a:r>
                        <a:rPr lang="en-US" sz="1400" spc="0" baseline="0" dirty="0">
                          <a:effectLst/>
                          <a:latin typeface="+mn-lt"/>
                          <a:ea typeface="Arial Unicode MS"/>
                          <a:cs typeface="Arial Unicode MS"/>
                        </a:rPr>
                        <a:t>magazine such as </a:t>
                      </a:r>
                      <a:r>
                        <a:rPr lang="en-US" sz="1400" b="0" i="1" spc="0" baseline="0" dirty="0">
                          <a:effectLst/>
                          <a:latin typeface="+mn-lt"/>
                          <a:ea typeface="Arial Unicode MS"/>
                          <a:cs typeface="Arial Unicode MS"/>
                        </a:rPr>
                        <a:t>Chatelaine</a:t>
                      </a:r>
                      <a:r>
                        <a:rPr lang="en-US" sz="1400" b="0" spc="0" baseline="0" dirty="0">
                          <a:effectLst/>
                          <a:latin typeface="+mn-lt"/>
                          <a:ea typeface="Arial Unicode MS"/>
                          <a:cs typeface="Arial Unicode MS"/>
                        </a:rPr>
                        <a:t> </a:t>
                      </a:r>
                      <a:r>
                        <a:rPr lang="en-US" sz="1400" spc="0" baseline="0" dirty="0">
                          <a:effectLst/>
                          <a:latin typeface="+mn-lt"/>
                          <a:ea typeface="Arial Unicode MS"/>
                          <a:cs typeface="Arial Unicode MS"/>
                        </a:rPr>
                        <a:t>or </a:t>
                      </a:r>
                      <a:r>
                        <a:rPr lang="en-US" sz="1400" b="0" i="1" spc="0" baseline="0" dirty="0">
                          <a:effectLst/>
                          <a:latin typeface="+mn-lt"/>
                          <a:ea typeface="Arial Unicode MS"/>
                          <a:cs typeface="Arial Unicode MS"/>
                        </a:rPr>
                        <a:t>Canadian Living</a:t>
                      </a:r>
                      <a:r>
                        <a:rPr lang="en-US" sz="1400" b="1" spc="0" baseline="0" dirty="0">
                          <a:effectLst/>
                          <a:latin typeface="+mn-lt"/>
                          <a:ea typeface="Arial Unicode MS"/>
                          <a:cs typeface="Arial Unicode MS"/>
                        </a:rPr>
                        <a:t> </a:t>
                      </a:r>
                      <a:r>
                        <a:rPr lang="en-US" sz="1400" spc="0" baseline="0" dirty="0">
                          <a:effectLst/>
                          <a:latin typeface="+mn-lt"/>
                          <a:ea typeface="Arial Unicode MS"/>
                          <a:cs typeface="Arial Unicode MS"/>
                        </a:rPr>
                        <a:t>is a good match.</a:t>
                      </a:r>
                      <a:endParaRPr lang="en-IN" sz="1400" spc="0" baseline="0" dirty="0">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8020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8406</TotalTime>
  <Words>1235</Words>
  <Application>Microsoft Office PowerPoint</Application>
  <PresentationFormat>On-screen Show (4:3)</PresentationFormat>
  <Paragraphs>231</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Arial Unicode MS</vt:lpstr>
      <vt:lpstr>Times New Roman</vt:lpstr>
      <vt:lpstr>Verdana</vt:lpstr>
      <vt:lpstr>Wingdings</vt:lpstr>
      <vt:lpstr>508 Lecture</vt:lpstr>
      <vt:lpstr>PowerPoint Presentation</vt:lpstr>
      <vt:lpstr>Think Marketing</vt:lpstr>
      <vt:lpstr>Learning Objectives</vt:lpstr>
      <vt:lpstr>IMC: The coordination of various forms of marketing communications into a uniform program that maximizes the impact on the intended target audience.</vt:lpstr>
      <vt:lpstr>Marketing Communications Planning</vt:lpstr>
      <vt:lpstr>Advertising: placement of persuasive messages in any medium by an identified sponsor.</vt:lpstr>
      <vt:lpstr>Creating the Message</vt:lpstr>
      <vt:lpstr>Media Planning</vt:lpstr>
      <vt:lpstr>Matching Target with Medium </vt:lpstr>
      <vt:lpstr>Media Alternatives</vt:lpstr>
      <vt:lpstr>Product Placement | Branded Content</vt:lpstr>
      <vt:lpstr>Media Advertising Selection Considerations (1 of 2)</vt:lpstr>
      <vt:lpstr>Media Advertising Selection Considerations (2 of 2)</vt:lpstr>
      <vt:lpstr>Social Media Communications </vt:lpstr>
      <vt:lpstr>Mobile Media Communications</vt:lpstr>
      <vt:lpstr>PowerPoint Presentation</vt:lpstr>
      <vt:lpstr>ACTIVITY:</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 Third Edition</dc:title>
  <dc:subject>Marketing</dc:subject>
  <dc:creator>Keith J. Tuckwell and Marina Jaffey</dc:creator>
  <cp:keywords>Marketing</cp:keywords>
  <cp:lastModifiedBy>Pamela Nelson</cp:lastModifiedBy>
  <cp:revision>1049</cp:revision>
  <cp:lastPrinted>2019-03-21T20:27:54Z</cp:lastPrinted>
  <dcterms:created xsi:type="dcterms:W3CDTF">2014-07-14T20:04:21Z</dcterms:created>
  <dcterms:modified xsi:type="dcterms:W3CDTF">2019-03-21T20:27:59Z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