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259" r:id="rId2"/>
    <p:sldId id="262" r:id="rId3"/>
    <p:sldId id="264" r:id="rId4"/>
    <p:sldId id="269" r:id="rId5"/>
    <p:sldId id="268" r:id="rId6"/>
    <p:sldId id="267" r:id="rId7"/>
    <p:sldId id="266" r:id="rId8"/>
    <p:sldId id="270" r:id="rId9"/>
    <p:sldId id="284" r:id="rId10"/>
    <p:sldId id="271" r:id="rId11"/>
    <p:sldId id="272" r:id="rId12"/>
    <p:sldId id="273" r:id="rId13"/>
    <p:sldId id="274" r:id="rId14"/>
    <p:sldId id="275" r:id="rId15"/>
    <p:sldId id="283" r:id="rId16"/>
    <p:sldId id="260" r:id="rId17"/>
    <p:sldId id="261" r:id="rId18"/>
    <p:sldId id="285" r:id="rId19"/>
    <p:sldId id="286" r:id="rId20"/>
    <p:sldId id="287" r:id="rId21"/>
    <p:sldId id="288" r:id="rId22"/>
    <p:sldId id="289" r:id="rId23"/>
    <p:sldId id="290" r:id="rId24"/>
    <p:sldId id="291"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164A8AF-F81C-484F-981A-2AA8E627311E}">
          <p14:sldIdLst>
            <p14:sldId id="259"/>
            <p14:sldId id="262"/>
            <p14:sldId id="264"/>
            <p14:sldId id="269"/>
            <p14:sldId id="268"/>
            <p14:sldId id="267"/>
            <p14:sldId id="266"/>
            <p14:sldId id="270"/>
            <p14:sldId id="284"/>
            <p14:sldId id="271"/>
            <p14:sldId id="272"/>
            <p14:sldId id="273"/>
            <p14:sldId id="274"/>
            <p14:sldId id="275"/>
            <p14:sldId id="283"/>
          </p14:sldIdLst>
        </p14:section>
        <p14:section name="Untitled Section" id="{14EE48B4-5DD7-4D01-A16E-9B0099D2340B}">
          <p14:sldIdLst>
            <p14:sldId id="260"/>
            <p14:sldId id="261"/>
            <p14:sldId id="285"/>
            <p14:sldId id="286"/>
            <p14:sldId id="287"/>
            <p14:sldId id="288"/>
            <p14:sldId id="289"/>
            <p14:sldId id="290"/>
            <p14:sldId id="291"/>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34267" autoAdjust="0"/>
    <p:restoredTop sz="70147" autoAdjust="0"/>
  </p:normalViewPr>
  <p:slideViewPr>
    <p:cSldViewPr>
      <p:cViewPr varScale="1">
        <p:scale>
          <a:sx n="60" d="100"/>
          <a:sy n="60" d="100"/>
        </p:scale>
        <p:origin x="552" y="66"/>
      </p:cViewPr>
      <p:guideLst>
        <p:guide orient="horz" pos="2160"/>
        <p:guide pos="2880"/>
      </p:guideLst>
    </p:cSldViewPr>
  </p:slideViewPr>
  <p:outlineViewPr>
    <p:cViewPr>
      <p:scale>
        <a:sx n="33" d="100"/>
        <a:sy n="33" d="100"/>
      </p:scale>
      <p:origin x="0" y="3786"/>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6" d="100"/>
          <a:sy n="66" d="100"/>
        </p:scale>
        <p:origin x="-3252" y="-11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8D874E-E9D5-433B-A149-BDF6BFDD40A8}" type="datetimeFigureOut">
              <a:rPr lang="en-US" smtClean="0"/>
              <a:pPr/>
              <a:t>3/12/2019</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DCAA22-461C-45B4-A301-BFCA580174EF}" type="slidenum">
              <a:rPr lang="en-US" smtClean="0"/>
              <a:pPr/>
              <a:t>‹#›</a:t>
            </a:fld>
            <a:endParaRPr lang="en-US" dirty="0"/>
          </a:p>
        </p:txBody>
      </p:sp>
    </p:spTree>
    <p:extLst>
      <p:ext uri="{BB962C8B-B14F-4D97-AF65-F5344CB8AC3E}">
        <p14:creationId xmlns:p14="http://schemas.microsoft.com/office/powerpoint/2010/main" val="490192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51F04-9E25-42C3-8BC5-EC2E8469D95E}" type="datetimeFigureOut">
              <a:rPr lang="en-US" smtClean="0"/>
              <a:pPr/>
              <a:t>3/12/2019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722-9B4D-4E29-B226-C325925A8118}" type="slidenum">
              <a:rPr lang="en-US" smtClean="0"/>
              <a:pPr/>
              <a:t>‹#›</a:t>
            </a:fld>
            <a:endParaRPr lang="en-US" dirty="0"/>
          </a:p>
        </p:txBody>
      </p:sp>
    </p:spTree>
    <p:extLst>
      <p:ext uri="{BB962C8B-B14F-4D97-AF65-F5344CB8AC3E}">
        <p14:creationId xmlns:p14="http://schemas.microsoft.com/office/powerpoint/2010/main" val="35295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If this PowerPoint presentation contains mathematical equations, you may need to check that your computer has the following installed:</a:t>
            </a:r>
          </a:p>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1) </a:t>
            </a:r>
            <a:r>
              <a:rPr lang="en-IN" dirty="0" err="1" smtClean="0"/>
              <a:t>MathType</a:t>
            </a:r>
            <a:r>
              <a:rPr lang="en-IN" dirty="0" smtClean="0"/>
              <a:t> Plugin</a:t>
            </a:r>
          </a:p>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2) Math Player (free versions available)</a:t>
            </a:r>
          </a:p>
          <a:p>
            <a:pPr marL="0" marR="0" indent="0" algn="l" defTabSz="914400" rtl="0" eaLnBrk="1" fontAlgn="auto" latinLnBrk="0" hangingPunct="1">
              <a:lnSpc>
                <a:spcPct val="100000"/>
              </a:lnSpc>
              <a:spcBef>
                <a:spcPts val="0"/>
              </a:spcBef>
              <a:spcAft>
                <a:spcPts val="0"/>
              </a:spcAft>
              <a:buClrTx/>
              <a:buSzTx/>
              <a:buFontTx/>
              <a:buNone/>
              <a:tabLst/>
              <a:defRPr/>
            </a:pPr>
            <a:r>
              <a:rPr lang="en-IN" smtClean="0"/>
              <a:t>3) NVDA Reader (free versions available)</a:t>
            </a:r>
            <a:endParaRPr lang="en-US" dirty="0">
              <a:ea typeface="ＭＳ Ｐゴシック" pitchFamily="34" charset="-128"/>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pPr/>
              <a:t>1</a:t>
            </a:fld>
            <a:endParaRPr lang="en-US" dirty="0"/>
          </a:p>
        </p:txBody>
      </p:sp>
    </p:spTree>
    <p:extLst>
      <p:ext uri="{BB962C8B-B14F-4D97-AF65-F5344CB8AC3E}">
        <p14:creationId xmlns:p14="http://schemas.microsoft.com/office/powerpoint/2010/main" val="6878557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14</a:t>
            </a:fld>
            <a:endParaRPr lang="en-US" dirty="0"/>
          </a:p>
        </p:txBody>
      </p:sp>
    </p:spTree>
    <p:extLst>
      <p:ext uri="{BB962C8B-B14F-4D97-AF65-F5344CB8AC3E}">
        <p14:creationId xmlns:p14="http://schemas.microsoft.com/office/powerpoint/2010/main" val="36607294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16</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73D6722-9B4D-4E29-B226-C325925A8118}" type="slidenum">
              <a:rPr lang="en-US" smtClean="0"/>
              <a:pPr/>
              <a:t>17</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This example assumes a desired profit margin of 40% for the manufacturer of the product and a 25% markup at retail. The manufactured item is a case good that contains 24 packages in a shipping case. After all costs and profit margins are considered for the manufacturer and distributor, the price at retail is $1.57.</a:t>
            </a:r>
            <a:endParaRPr lang="en-IN" sz="1200" dirty="0" smtClean="0"/>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Elastic – demand CHANGES based on pricing</a:t>
            </a:r>
          </a:p>
          <a:p>
            <a:r>
              <a:rPr lang="en-US" baseline="0" dirty="0" smtClean="0"/>
              <a:t>Inelastic – demand CONSTANT (less elastic) based on pricing (less influence)</a:t>
            </a:r>
          </a:p>
          <a:p>
            <a:r>
              <a:rPr lang="en-US" b="1" baseline="0" dirty="0" smtClean="0"/>
              <a:t>WHITEBOARD:  Elastic and Inelastic – brainstorm products/services</a:t>
            </a:r>
          </a:p>
          <a:p>
            <a:endParaRPr lang="en-US" baseline="0" dirty="0" smtClean="0"/>
          </a:p>
          <a:p>
            <a:pPr marL="0" indent="0">
              <a:spcAft>
                <a:spcPts val="600"/>
              </a:spcAft>
              <a:buNone/>
            </a:pPr>
            <a:r>
              <a:rPr lang="en-US" altLang="en-US" dirty="0" smtClean="0"/>
              <a:t>Price Elasticity -  two types of demand: </a:t>
            </a:r>
          </a:p>
          <a:p>
            <a:pPr marL="0" indent="0">
              <a:buNone/>
            </a:pPr>
            <a:r>
              <a:rPr lang="en-US" altLang="en-US" b="1" dirty="0" smtClean="0"/>
              <a:t>Elastic Demand </a:t>
            </a:r>
            <a:r>
              <a:rPr lang="en-US" altLang="en-US" dirty="0" smtClean="0"/>
              <a:t>– A situation where a small change in price results in a large change in volume.</a:t>
            </a:r>
          </a:p>
          <a:p>
            <a:pPr marL="0" indent="0">
              <a:spcBef>
                <a:spcPts val="1800"/>
              </a:spcBef>
              <a:spcAft>
                <a:spcPts val="2400"/>
              </a:spcAft>
              <a:buNone/>
            </a:pPr>
            <a:r>
              <a:rPr lang="en-US" altLang="en-US" sz="1100" b="1" i="1" dirty="0" smtClean="0"/>
              <a:t>Example:</a:t>
            </a:r>
            <a:r>
              <a:rPr lang="en-US" altLang="en-US" sz="1100" i="1" dirty="0" smtClean="0"/>
              <a:t> A price increase of 10% results in a volume decrease of 25%. In this case total revenues would go down. </a:t>
            </a:r>
          </a:p>
          <a:p>
            <a:pPr marL="0" indent="0">
              <a:buNone/>
            </a:pPr>
            <a:r>
              <a:rPr lang="en-US" altLang="en-US" b="1" dirty="0" smtClean="0"/>
              <a:t>Inelastic Demand </a:t>
            </a:r>
            <a:r>
              <a:rPr lang="en-US" altLang="en-US" dirty="0" smtClean="0"/>
              <a:t>– A situation in which a change in price does not have a significant impact on the quantity purchased.  </a:t>
            </a:r>
          </a:p>
          <a:p>
            <a:pPr marL="0" indent="0">
              <a:spcBef>
                <a:spcPts val="1800"/>
              </a:spcBef>
              <a:spcAft>
                <a:spcPts val="2400"/>
              </a:spcAft>
              <a:buNone/>
            </a:pPr>
            <a:r>
              <a:rPr lang="en-US" altLang="en-US" sz="1100" b="1" i="1" dirty="0" smtClean="0"/>
              <a:t>Example:</a:t>
            </a:r>
            <a:r>
              <a:rPr lang="en-US" altLang="en-US" sz="1100" i="1" dirty="0" smtClean="0"/>
              <a:t> A price increase of 5% results in a volume decrease of only 2%. In this case total revenues would go up.</a:t>
            </a:r>
            <a:endParaRPr lang="en-CA" altLang="en-US" sz="1100" dirty="0" smtClean="0"/>
          </a:p>
          <a:p>
            <a:endParaRPr lang="en-US" baseline="0" dirty="0" smtClean="0"/>
          </a:p>
        </p:txBody>
      </p:sp>
      <p:sp>
        <p:nvSpPr>
          <p:cNvPr id="4" name="Slide Number Placeholder 3"/>
          <p:cNvSpPr>
            <a:spLocks noGrp="1"/>
          </p:cNvSpPr>
          <p:nvPr>
            <p:ph type="sldNum" sz="quarter" idx="10"/>
          </p:nvPr>
        </p:nvSpPr>
        <p:spPr/>
        <p:txBody>
          <a:bodyPr/>
          <a:lstStyle/>
          <a:p>
            <a:fld id="{A73D6722-9B4D-4E29-B226-C325925A8118}"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b="1" dirty="0" smtClean="0"/>
              <a:t>LO3 </a:t>
            </a:r>
          </a:p>
          <a:p>
            <a:pPr eaLnBrk="1" hangingPunct="1"/>
            <a:r>
              <a:rPr lang="en-US" altLang="en-US" b="1" dirty="0" smtClean="0"/>
              <a:t>Pricing Objectives Influence Price Decisions</a:t>
            </a:r>
          </a:p>
          <a:p>
            <a:pPr eaLnBrk="1" hangingPunct="1"/>
            <a:endParaRPr lang="en-US" altLang="en-US" b="1" dirty="0" smtClean="0"/>
          </a:p>
          <a:p>
            <a:pPr eaLnBrk="1" hangingPunct="1"/>
            <a:r>
              <a:rPr lang="en-US" altLang="en-US" dirty="0" smtClean="0"/>
              <a:t>In a pure business environment, the primary goal of the organization is to produce the highest possible rate of return for the owner (shareholders, partners, sole proprietor, and so on). Pricing strategies are part of a marketing strategy that must be in line with this overall company strategy.</a:t>
            </a:r>
          </a:p>
          <a:p>
            <a:pPr eaLnBrk="1" hangingPunct="1"/>
            <a:endParaRPr lang="en-US" altLang="en-US" dirty="0" smtClean="0"/>
          </a:p>
          <a:p>
            <a:pPr eaLnBrk="1" hangingPunct="1"/>
            <a:r>
              <a:rPr lang="en-US" altLang="en-US" b="1" dirty="0" smtClean="0"/>
              <a:t>Profit maximization </a:t>
            </a:r>
            <a:r>
              <a:rPr lang="en-US" altLang="en-US" dirty="0" smtClean="0"/>
              <a:t>To achieve this, an organization sets some type of measurable and attainable profit objective on the basis of its situation in the market.</a:t>
            </a:r>
          </a:p>
          <a:p>
            <a:pPr eaLnBrk="1" hangingPunct="1"/>
            <a:endParaRPr lang="en-US" altLang="en-US" dirty="0" smtClean="0"/>
          </a:p>
          <a:p>
            <a:pPr eaLnBrk="1" hangingPunct="1"/>
            <a:r>
              <a:rPr lang="en-US" altLang="en-US" b="1" dirty="0" smtClean="0"/>
              <a:t>Sales volume maximization </a:t>
            </a:r>
            <a:r>
              <a:rPr lang="en-US" altLang="en-US" dirty="0" smtClean="0"/>
              <a:t>A firm strives for growth in sales that exceeds the growth in the size of the total market so that its market share increases.</a:t>
            </a:r>
          </a:p>
          <a:p>
            <a:pPr eaLnBrk="1" hangingPunct="1"/>
            <a:endParaRPr lang="en-US" altLang="en-US" dirty="0" smtClean="0"/>
          </a:p>
          <a:p>
            <a:pPr eaLnBrk="1" hangingPunct="1"/>
            <a:r>
              <a:rPr lang="en-US" altLang="en-US" b="1" dirty="0" smtClean="0"/>
              <a:t>Competitive pricing </a:t>
            </a:r>
            <a:r>
              <a:rPr lang="en-US" altLang="en-US" dirty="0" smtClean="0"/>
              <a:t>Placing prices above, equal to, or below those of competitors</a:t>
            </a:r>
          </a:p>
        </p:txBody>
      </p:sp>
      <p:sp>
        <p:nvSpPr>
          <p:cNvPr id="4" name="Slide Number Placeholder 3"/>
          <p:cNvSpPr>
            <a:spLocks noGrp="1"/>
          </p:cNvSpPr>
          <p:nvPr>
            <p:ph type="sldNum" sz="quarter" idx="10"/>
          </p:nvPr>
        </p:nvSpPr>
        <p:spPr/>
        <p:txBody>
          <a:bodyPr/>
          <a:lstStyle/>
          <a:p>
            <a:fld id="{A73D6722-9B4D-4E29-B226-C325925A8118}" type="slidenum">
              <a:rPr lang="en-US" smtClean="0"/>
              <a:pPr/>
              <a:t>8</a:t>
            </a:fld>
            <a:endParaRPr lang="en-US" dirty="0"/>
          </a:p>
        </p:txBody>
      </p:sp>
    </p:spTree>
    <p:extLst>
      <p:ext uri="{BB962C8B-B14F-4D97-AF65-F5344CB8AC3E}">
        <p14:creationId xmlns:p14="http://schemas.microsoft.com/office/powerpoint/2010/main" val="25424892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b="1" dirty="0" smtClean="0"/>
              <a:t>LO3 </a:t>
            </a:r>
          </a:p>
          <a:p>
            <a:pPr eaLnBrk="1" hangingPunct="1"/>
            <a:r>
              <a:rPr lang="en-US" altLang="en-US" b="1" dirty="0" smtClean="0"/>
              <a:t>Pricing Objectives Influence Price Decisions</a:t>
            </a:r>
          </a:p>
          <a:p>
            <a:pPr eaLnBrk="1" hangingPunct="1"/>
            <a:endParaRPr lang="en-US" altLang="en-US" b="1" dirty="0" smtClean="0"/>
          </a:p>
          <a:p>
            <a:pPr eaLnBrk="1" hangingPunct="1"/>
            <a:r>
              <a:rPr lang="en-US" altLang="en-US" dirty="0" smtClean="0"/>
              <a:t>In a pure business environment, the primary goal of the organization is to produce the highest possible rate of return for the owner (shareholders, partners, sole proprietor, and so on). Pricing strategies are part of a marketing strategy that must be in line with this overall company strategy.</a:t>
            </a:r>
          </a:p>
          <a:p>
            <a:pPr eaLnBrk="1" hangingPunct="1"/>
            <a:endParaRPr lang="en-US" altLang="en-US" dirty="0" smtClean="0"/>
          </a:p>
          <a:p>
            <a:pPr eaLnBrk="1" hangingPunct="1"/>
            <a:r>
              <a:rPr lang="en-US" altLang="en-US" b="1" dirty="0" smtClean="0"/>
              <a:t>Profit maximization </a:t>
            </a:r>
            <a:r>
              <a:rPr lang="en-US" altLang="en-US" dirty="0" smtClean="0"/>
              <a:t>To achieve this, an organization sets some type of measurable and attainable profit objective on the basis of its situation in the market.</a:t>
            </a:r>
          </a:p>
          <a:p>
            <a:pPr eaLnBrk="1" hangingPunct="1"/>
            <a:endParaRPr lang="en-US" altLang="en-US" dirty="0" smtClean="0"/>
          </a:p>
          <a:p>
            <a:pPr eaLnBrk="1" hangingPunct="1"/>
            <a:r>
              <a:rPr lang="en-US" altLang="en-US" b="1" dirty="0" smtClean="0"/>
              <a:t>Sales volume maximization </a:t>
            </a:r>
            <a:r>
              <a:rPr lang="en-US" altLang="en-US" dirty="0" smtClean="0"/>
              <a:t>A firm strives for growth in sales that exceeds the growth in the size of the total market so that its market share increases.</a:t>
            </a:r>
          </a:p>
          <a:p>
            <a:pPr eaLnBrk="1" hangingPunct="1"/>
            <a:endParaRPr lang="en-US" altLang="en-US" dirty="0" smtClean="0"/>
          </a:p>
          <a:p>
            <a:pPr eaLnBrk="1" hangingPunct="1"/>
            <a:r>
              <a:rPr lang="en-US" altLang="en-US" b="1" dirty="0" smtClean="0"/>
              <a:t>Competitive pricing </a:t>
            </a:r>
            <a:r>
              <a:rPr lang="en-US" altLang="en-US" dirty="0" smtClean="0"/>
              <a:t>Placing prices above, equal to, or below those of competitors</a:t>
            </a:r>
          </a:p>
        </p:txBody>
      </p:sp>
      <p:sp>
        <p:nvSpPr>
          <p:cNvPr id="4" name="Slide Number Placeholder 3"/>
          <p:cNvSpPr>
            <a:spLocks noGrp="1"/>
          </p:cNvSpPr>
          <p:nvPr>
            <p:ph type="sldNum" sz="quarter" idx="10"/>
          </p:nvPr>
        </p:nvSpPr>
        <p:spPr/>
        <p:txBody>
          <a:bodyPr/>
          <a:lstStyle/>
          <a:p>
            <a:fld id="{A73D6722-9B4D-4E29-B226-C325925A8118}" type="slidenum">
              <a:rPr lang="en-US" smtClean="0"/>
              <a:pPr/>
              <a:t>9</a:t>
            </a:fld>
            <a:endParaRPr lang="en-US" dirty="0"/>
          </a:p>
        </p:txBody>
      </p:sp>
    </p:spTree>
    <p:extLst>
      <p:ext uri="{BB962C8B-B14F-4D97-AF65-F5344CB8AC3E}">
        <p14:creationId xmlns:p14="http://schemas.microsoft.com/office/powerpoint/2010/main" val="26121108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solidFill>
              <a:srgbClr val="007F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2"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3/12/2019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13" name="TextBox 12"/>
          <p:cNvSpPr txBox="1"/>
          <p:nvPr userDrawn="1"/>
        </p:nvSpPr>
        <p:spPr>
          <a:xfrm>
            <a:off x="1502228" y="6429974"/>
            <a:ext cx="6172200" cy="276999"/>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1200" b="0" kern="1200" dirty="0" smtClean="0">
                <a:solidFill>
                  <a:schemeClr val="tx1"/>
                </a:solidFill>
                <a:latin typeface="Verdana"/>
                <a:ea typeface="Verdana" panose="020B0604030504040204" pitchFamily="34" charset="0"/>
                <a:cs typeface="Verdana" panose="020B0604030504040204" pitchFamily="34" charset="0"/>
              </a:rPr>
              <a:t>Copyright © 2019 Pearson Canada Inc.</a:t>
            </a:r>
            <a:endParaRPr lang="en-US" altLang="en-US" sz="1200" b="0" kern="1200" dirty="0">
              <a:solidFill>
                <a:schemeClr val="tx1"/>
              </a:solidFill>
              <a:latin typeface="Verdana"/>
              <a:ea typeface="Verdana" panose="020B0604030504040204" pitchFamily="34" charset="0"/>
              <a:cs typeface="Verdana" panose="020B0604030504040204" pitchFamily="34" charset="0"/>
            </a:endParaRPr>
          </a:p>
        </p:txBody>
      </p:sp>
      <p:pic>
        <p:nvPicPr>
          <p:cNvPr id="14" name="Shape 15" descr="Pearson Logo"/>
          <p:cNvPicPr preferRelativeResize="0"/>
          <p:nvPr userDrawn="1"/>
        </p:nvPicPr>
        <p:blipFill rotWithShape="1">
          <a:blip r:embed="rId2" cstate="print">
            <a:alphaModFix/>
          </a:blip>
          <a:srcRect/>
          <a:stretch/>
        </p:blipFill>
        <p:spPr>
          <a:xfrm>
            <a:off x="443972" y="6429709"/>
            <a:ext cx="917999" cy="279914"/>
          </a:xfrm>
          <a:prstGeom prst="rect">
            <a:avLst/>
          </a:prstGeom>
          <a:noFill/>
          <a:ln>
            <a:noFill/>
          </a:ln>
        </p:spPr>
      </p:pic>
      <p:sp>
        <p:nvSpPr>
          <p:cNvPr id="16" name="Slide Number Placeholder 4"/>
          <p:cNvSpPr txBox="1">
            <a:spLocks/>
          </p:cNvSpPr>
          <p:nvPr userDrawn="1"/>
        </p:nvSpPr>
        <p:spPr>
          <a:xfrm>
            <a:off x="7881256" y="6428232"/>
            <a:ext cx="914400" cy="201168"/>
          </a:xfrm>
          <a:prstGeom prst="rect">
            <a:avLst/>
          </a:prstGeom>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de-DE" altLang="en-US" sz="1200" b="0" kern="1200" noProof="0" dirty="0" smtClean="0">
                <a:solidFill>
                  <a:schemeClr val="tx1"/>
                </a:solidFill>
                <a:latin typeface="Verdana" pitchFamily="34" charset="0"/>
                <a:ea typeface="Verdana" pitchFamily="34" charset="0"/>
                <a:cs typeface="Verdana" pitchFamily="34" charset="0"/>
              </a:rPr>
              <a:t>11 - </a:t>
            </a:r>
            <a:fld id="{876BFF75-7A20-4B22-803D-E5D1449082FD}" type="slidenum">
              <a:rPr lang="en-US" altLang="en-US" sz="1200" b="0" kern="1200" noProof="0" smtClean="0">
                <a:solidFill>
                  <a:schemeClr val="tx1"/>
                </a:solidFill>
                <a:latin typeface="Verdana" pitchFamily="34" charset="0"/>
                <a:ea typeface="Verdana" pitchFamily="34" charset="0"/>
                <a:cs typeface="Verdana"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lang="en-US" altLang="en-US" sz="1200" b="0" kern="1200" noProof="0" dirty="0">
              <a:solidFill>
                <a:schemeClr val="tx1"/>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88798069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8"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3/12/2019</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
        <p:nvSpPr>
          <p:cNvPr id="10" name="TextBox 9"/>
          <p:cNvSpPr txBox="1"/>
          <p:nvPr userDrawn="1"/>
        </p:nvSpPr>
        <p:spPr>
          <a:xfrm>
            <a:off x="1502228" y="6429974"/>
            <a:ext cx="6172200" cy="276999"/>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1200" b="0" kern="1200" dirty="0" smtClean="0">
                <a:solidFill>
                  <a:schemeClr val="tx1"/>
                </a:solidFill>
                <a:latin typeface="Verdana"/>
                <a:ea typeface="Verdana" panose="020B0604030504040204" pitchFamily="34" charset="0"/>
                <a:cs typeface="Verdana" panose="020B0604030504040204" pitchFamily="34" charset="0"/>
              </a:rPr>
              <a:t>Copyright © 2019 Pearson Canada Inc.</a:t>
            </a:r>
            <a:endParaRPr lang="en-US" altLang="en-US" sz="1200" b="0" kern="1200" dirty="0">
              <a:solidFill>
                <a:schemeClr val="tx1"/>
              </a:solidFill>
              <a:latin typeface="Verdana"/>
              <a:ea typeface="Verdana" panose="020B0604030504040204" pitchFamily="34" charset="0"/>
              <a:cs typeface="Verdana" panose="020B0604030504040204" pitchFamily="34" charset="0"/>
            </a:endParaRPr>
          </a:p>
        </p:txBody>
      </p:sp>
      <p:pic>
        <p:nvPicPr>
          <p:cNvPr id="11" name="Shape 15" descr="Pearson Logo"/>
          <p:cNvPicPr preferRelativeResize="0"/>
          <p:nvPr userDrawn="1"/>
        </p:nvPicPr>
        <p:blipFill rotWithShape="1">
          <a:blip r:embed="rId2" cstate="print">
            <a:alphaModFix/>
          </a:blip>
          <a:srcRect/>
          <a:stretch/>
        </p:blipFill>
        <p:spPr>
          <a:xfrm>
            <a:off x="443972" y="6429709"/>
            <a:ext cx="917999" cy="279914"/>
          </a:xfrm>
          <a:prstGeom prst="rect">
            <a:avLst/>
          </a:prstGeom>
          <a:noFill/>
          <a:ln>
            <a:noFill/>
          </a:ln>
        </p:spPr>
      </p:pic>
      <p:sp>
        <p:nvSpPr>
          <p:cNvPr id="12" name="Slide Number Placeholder 4"/>
          <p:cNvSpPr txBox="1">
            <a:spLocks/>
          </p:cNvSpPr>
          <p:nvPr userDrawn="1"/>
        </p:nvSpPr>
        <p:spPr>
          <a:xfrm>
            <a:off x="7881256" y="6428232"/>
            <a:ext cx="914400" cy="201168"/>
          </a:xfrm>
          <a:prstGeom prst="rect">
            <a:avLst/>
          </a:prstGeom>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de-DE" altLang="en-US" sz="1200" b="0" kern="1200" noProof="0" dirty="0" smtClean="0">
                <a:solidFill>
                  <a:schemeClr val="tx1"/>
                </a:solidFill>
                <a:latin typeface="Verdana" pitchFamily="34" charset="0"/>
                <a:ea typeface="Verdana" pitchFamily="34" charset="0"/>
                <a:cs typeface="Verdana" pitchFamily="34" charset="0"/>
              </a:rPr>
              <a:t>11 - </a:t>
            </a:r>
            <a:fld id="{876BFF75-7A20-4B22-803D-E5D1449082FD}" type="slidenum">
              <a:rPr lang="en-US" altLang="en-US" sz="1200" b="0" kern="1200" noProof="0" smtClean="0">
                <a:solidFill>
                  <a:schemeClr val="tx1"/>
                </a:solidFill>
                <a:latin typeface="Verdana" pitchFamily="34" charset="0"/>
                <a:ea typeface="Verdana" pitchFamily="34" charset="0"/>
                <a:cs typeface="Verdana"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lang="en-US" altLang="en-US" sz="1200" b="0" kern="1200" noProof="0" dirty="0">
              <a:solidFill>
                <a:schemeClr val="tx1"/>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371113668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9456"/>
            <a:ext cx="8229600" cy="1097280"/>
          </a:xfrm>
        </p:spPr>
        <p:txBody>
          <a:bodyPr/>
          <a:lstStyle/>
          <a:p>
            <a:r>
              <a:rPr lang="en-US" dirty="0" smtClean="0"/>
              <a:t>Click to edit Master title style</a:t>
            </a:r>
            <a:endParaRPr lang="en-US" dirty="0"/>
          </a:p>
        </p:txBody>
      </p:sp>
      <p:sp>
        <p:nvSpPr>
          <p:cNvPr id="16" name="Text Placeholder 15"/>
          <p:cNvSpPr>
            <a:spLocks noGrp="1"/>
          </p:cNvSpPr>
          <p:nvPr>
            <p:ph type="body" sz="quarter" idx="18"/>
          </p:nvPr>
        </p:nvSpPr>
        <p:spPr>
          <a:xfrm>
            <a:off x="457200" y="1457450"/>
            <a:ext cx="8229600" cy="914400"/>
          </a:xfrm>
        </p:spPr>
        <p:txBody>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ext Placeholder 2"/>
          <p:cNvSpPr>
            <a:spLocks noGrp="1"/>
          </p:cNvSpPr>
          <p:nvPr>
            <p:ph type="body" idx="1" hasCustomPrompt="1"/>
          </p:nvPr>
        </p:nvSpPr>
        <p:spPr>
          <a:xfrm>
            <a:off x="457200" y="159918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Text</a:t>
            </a:r>
          </a:p>
        </p:txBody>
      </p:sp>
      <p:sp>
        <p:nvSpPr>
          <p:cNvPr id="4" name="Content Placeholder 3"/>
          <p:cNvSpPr>
            <a:spLocks noGrp="1"/>
          </p:cNvSpPr>
          <p:nvPr>
            <p:ph sz="half" idx="2" hasCustomPrompt="1"/>
          </p:nvPr>
        </p:nvSpPr>
        <p:spPr>
          <a:xfrm>
            <a:off x="3291114" y="1601940"/>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smtClean="0"/>
              <a:t>Text</a:t>
            </a:r>
          </a:p>
        </p:txBody>
      </p:sp>
      <p:sp>
        <p:nvSpPr>
          <p:cNvPr id="5" name="Text Placeholder 4"/>
          <p:cNvSpPr>
            <a:spLocks noGrp="1"/>
          </p:cNvSpPr>
          <p:nvPr>
            <p:ph type="body" sz="quarter" idx="3" hasCustomPrompt="1"/>
          </p:nvPr>
        </p:nvSpPr>
        <p:spPr>
          <a:xfrm>
            <a:off x="6126480" y="159918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Text</a:t>
            </a:r>
          </a:p>
        </p:txBody>
      </p:sp>
      <p:sp>
        <p:nvSpPr>
          <p:cNvPr id="6" name="Content Placeholder 5"/>
          <p:cNvSpPr>
            <a:spLocks noGrp="1"/>
          </p:cNvSpPr>
          <p:nvPr>
            <p:ph sz="quarter" idx="4" hasCustomPrompt="1"/>
          </p:nvPr>
        </p:nvSpPr>
        <p:spPr>
          <a:xfrm>
            <a:off x="457200" y="3175650"/>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smtClean="0"/>
              <a:t>Text</a:t>
            </a:r>
          </a:p>
        </p:txBody>
      </p:sp>
      <p:sp>
        <p:nvSpPr>
          <p:cNvPr id="10" name="Content Placeholder 3"/>
          <p:cNvSpPr>
            <a:spLocks noGrp="1"/>
          </p:cNvSpPr>
          <p:nvPr>
            <p:ph sz="half" idx="13" hasCustomPrompt="1"/>
          </p:nvPr>
        </p:nvSpPr>
        <p:spPr>
          <a:xfrm>
            <a:off x="3300984" y="3175650"/>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smtClean="0"/>
              <a:t>Text</a:t>
            </a:r>
          </a:p>
        </p:txBody>
      </p:sp>
      <p:sp>
        <p:nvSpPr>
          <p:cNvPr id="11" name="Content Placeholder 5"/>
          <p:cNvSpPr>
            <a:spLocks noGrp="1"/>
          </p:cNvSpPr>
          <p:nvPr>
            <p:ph sz="quarter" idx="14" hasCustomPrompt="1"/>
          </p:nvPr>
        </p:nvSpPr>
        <p:spPr>
          <a:xfrm>
            <a:off x="6128658" y="3171876"/>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smtClean="0"/>
              <a:t>Text</a:t>
            </a:r>
          </a:p>
        </p:txBody>
      </p:sp>
      <p:sp>
        <p:nvSpPr>
          <p:cNvPr id="12" name="Content Placeholder 5"/>
          <p:cNvSpPr>
            <a:spLocks noGrp="1"/>
          </p:cNvSpPr>
          <p:nvPr>
            <p:ph sz="quarter" idx="15" hasCustomPrompt="1"/>
          </p:nvPr>
        </p:nvSpPr>
        <p:spPr>
          <a:xfrm>
            <a:off x="457200" y="4761264"/>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smtClean="0"/>
              <a:t>Text</a:t>
            </a:r>
          </a:p>
        </p:txBody>
      </p:sp>
      <p:sp>
        <p:nvSpPr>
          <p:cNvPr id="13" name="Content Placeholder 5"/>
          <p:cNvSpPr>
            <a:spLocks noGrp="1"/>
          </p:cNvSpPr>
          <p:nvPr>
            <p:ph sz="quarter" idx="16" hasCustomPrompt="1"/>
          </p:nvPr>
        </p:nvSpPr>
        <p:spPr>
          <a:xfrm>
            <a:off x="3299388" y="4761264"/>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smtClean="0"/>
              <a:t>Text</a:t>
            </a:r>
          </a:p>
        </p:txBody>
      </p:sp>
      <p:sp>
        <p:nvSpPr>
          <p:cNvPr id="14" name="Content Placeholder 5"/>
          <p:cNvSpPr>
            <a:spLocks noGrp="1"/>
          </p:cNvSpPr>
          <p:nvPr>
            <p:ph sz="quarter" idx="17" hasCustomPrompt="1"/>
          </p:nvPr>
        </p:nvSpPr>
        <p:spPr>
          <a:xfrm>
            <a:off x="6128658" y="4764312"/>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smtClean="0"/>
              <a:t>Text</a:t>
            </a:r>
          </a:p>
        </p:txBody>
      </p:sp>
      <p:sp>
        <p:nvSpPr>
          <p:cNvPr id="8" name="Footer Placeholder 7"/>
          <p:cNvSpPr>
            <a:spLocks noGrp="1"/>
          </p:cNvSpPr>
          <p:nvPr>
            <p:ph type="ftr" sz="quarter" idx="11"/>
          </p:nvPr>
        </p:nvSpPr>
        <p:spPr/>
        <p:txBody>
          <a:bodyPr/>
          <a:lstStyle>
            <a:lvl1pPr>
              <a:buFont typeface="Arial" pitchFamily="34" charset="0"/>
              <a:buNone/>
              <a:defRPr/>
            </a:lvl1pPr>
          </a:lstStyle>
          <a:p>
            <a:endParaRPr lang="en-US"/>
          </a:p>
        </p:txBody>
      </p:sp>
      <p:sp>
        <p:nvSpPr>
          <p:cNvPr id="7" name="Date Placeholder 6"/>
          <p:cNvSpPr>
            <a:spLocks noGrp="1"/>
          </p:cNvSpPr>
          <p:nvPr>
            <p:ph type="dt" sz="half" idx="10"/>
          </p:nvPr>
        </p:nvSpPr>
        <p:spPr/>
        <p:txBody>
          <a:bodyPr/>
          <a:lstStyle/>
          <a:p>
            <a:fld id="{E0DBC1D4-5704-45BB-BA8B-9B7E98161C8B}" type="datetimeFigureOut">
              <a:rPr lang="en-US" smtClean="0"/>
              <a:pPr/>
              <a:t>3/12/2019</a:t>
            </a:fld>
            <a:endParaRPr lang="en-US"/>
          </a:p>
        </p:txBody>
      </p:sp>
      <p:sp>
        <p:nvSpPr>
          <p:cNvPr id="9" name="Slide Number Placeholder 8"/>
          <p:cNvSpPr>
            <a:spLocks noGrp="1"/>
          </p:cNvSpPr>
          <p:nvPr>
            <p:ph type="sldNum" sz="quarter" idx="12"/>
          </p:nvPr>
        </p:nvSpPr>
        <p:spPr/>
        <p:txBody>
          <a:bodyPr/>
          <a:lstStyle/>
          <a:p>
            <a:fld id="{4C404A2B-EE51-41D7-B879-F8E5E9C51050}" type="slidenum">
              <a:rPr lang="en-US" smtClean="0"/>
              <a:pPr/>
              <a:t>‹#›</a:t>
            </a:fld>
            <a:endParaRPr lang="en-US"/>
          </a:p>
        </p:txBody>
      </p:sp>
    </p:spTree>
    <p:extLst>
      <p:ext uri="{BB962C8B-B14F-4D97-AF65-F5344CB8AC3E}">
        <p14:creationId xmlns:p14="http://schemas.microsoft.com/office/powerpoint/2010/main" val="21277165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buClr>
                <a:srgbClr val="007FA3"/>
              </a:buClr>
              <a:buSzPct val="100000"/>
              <a:defRPr sz="2800"/>
            </a:lvl1pPr>
            <a:lvl2pPr>
              <a:buClr>
                <a:srgbClr val="007FA3"/>
              </a:buClr>
              <a:defRPr sz="2400"/>
            </a:lvl2pPr>
            <a:lvl3pPr>
              <a:buClr>
                <a:srgbClr val="007FA3"/>
              </a:buClr>
              <a:defRPr sz="2000"/>
            </a:lvl3pPr>
            <a:lvl4pPr>
              <a:buClr>
                <a:srgbClr val="007FA3"/>
              </a:buClr>
              <a:defRPr sz="2000"/>
            </a:lvl4pPr>
            <a:lvl5pPr>
              <a:buClr>
                <a:srgbClr val="007FA3"/>
              </a:buClr>
              <a:defRPr sz="2000"/>
            </a:lvl5pPr>
            <a:lvl6pPr>
              <a:buClr>
                <a:srgbClr val="007FA3"/>
              </a:buClr>
              <a:defRPr sz="2000"/>
            </a:lvl6pPr>
            <a:lvl7pPr>
              <a:buClr>
                <a:srgbClr val="007FA3"/>
              </a:buClr>
              <a:defRPr sz="2000"/>
            </a:lvl7pPr>
            <a:lvl8pPr>
              <a:buClr>
                <a:srgbClr val="007FA3"/>
              </a:buClr>
              <a:defRPr sz="2000"/>
            </a:lvl8pPr>
            <a:lvl9pPr>
              <a:buClr>
                <a:srgbClr val="007FA3"/>
              </a:buCl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3/12/2019</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
        <p:nvSpPr>
          <p:cNvPr id="11" name="Text Placeholder 2"/>
          <p:cNvSpPr>
            <a:spLocks noGrp="1"/>
          </p:cNvSpPr>
          <p:nvPr>
            <p:ph type="body" idx="13" hasCustomPrompt="1"/>
          </p:nvPr>
        </p:nvSpPr>
        <p:spPr>
          <a:xfrm>
            <a:off x="6126480" y="160020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Text</a:t>
            </a:r>
          </a:p>
        </p:txBody>
      </p:sp>
      <p:sp>
        <p:nvSpPr>
          <p:cNvPr id="12" name="Content Placeholder 3"/>
          <p:cNvSpPr>
            <a:spLocks noGrp="1"/>
          </p:cNvSpPr>
          <p:nvPr>
            <p:ph sz="half" idx="2" hasCustomPrompt="1"/>
          </p:nvPr>
        </p:nvSpPr>
        <p:spPr>
          <a:xfrm>
            <a:off x="457200" y="1600200"/>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smtClean="0"/>
              <a:t>Text</a:t>
            </a:r>
          </a:p>
        </p:txBody>
      </p:sp>
      <p:sp>
        <p:nvSpPr>
          <p:cNvPr id="13" name="Text Placeholder 4"/>
          <p:cNvSpPr>
            <a:spLocks noGrp="1"/>
          </p:cNvSpPr>
          <p:nvPr>
            <p:ph type="body" sz="quarter" idx="3" hasCustomPrompt="1"/>
          </p:nvPr>
        </p:nvSpPr>
        <p:spPr>
          <a:xfrm>
            <a:off x="3291840" y="159918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Text</a:t>
            </a:r>
          </a:p>
        </p:txBody>
      </p:sp>
    </p:spTree>
    <p:extLst>
      <p:ext uri="{BB962C8B-B14F-4D97-AF65-F5344CB8AC3E}">
        <p14:creationId xmlns:p14="http://schemas.microsoft.com/office/powerpoint/2010/main" val="121090934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lang="en-US" dirty="0"/>
            </a:lvl1pPr>
            <a:lvl2pPr>
              <a:defRPr lang="en-US" dirty="0"/>
            </a:lvl2pPr>
            <a:lvl3pPr>
              <a:defRPr lang="en-US" dirty="0"/>
            </a:lvl3pPr>
            <a:lvl4pPr>
              <a:defRPr lang="en-US" dirty="0"/>
            </a:lvl4pPr>
            <a:lvl5pPr>
              <a:defRPr lang="en-US" dirty="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lang="en-US" dirty="0"/>
            </a:lvl1pPr>
            <a:lvl2pPr>
              <a:defRPr lang="en-US" dirty="0"/>
            </a:lvl2pPr>
            <a:lvl3pPr>
              <a:defRPr lang="en-US" dirty="0"/>
            </a:lvl3pPr>
            <a:lvl4pPr>
              <a:defRPr lang="en-US" dirty="0"/>
            </a:lvl4pPr>
            <a:lvl5pPr>
              <a:defRPr lang="en-US" dirty="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3/12/2019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16" name="Text Placeholder 2"/>
          <p:cNvSpPr>
            <a:spLocks noGrp="1"/>
          </p:cNvSpPr>
          <p:nvPr>
            <p:ph type="body" idx="14" hasCustomPrompt="1"/>
          </p:nvPr>
        </p:nvSpPr>
        <p:spPr>
          <a:xfrm>
            <a:off x="6126480" y="160020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Text</a:t>
            </a:r>
          </a:p>
        </p:txBody>
      </p:sp>
      <p:sp>
        <p:nvSpPr>
          <p:cNvPr id="17" name="Content Placeholder 3"/>
          <p:cNvSpPr>
            <a:spLocks noGrp="1"/>
          </p:cNvSpPr>
          <p:nvPr>
            <p:ph sz="half" idx="2" hasCustomPrompt="1"/>
          </p:nvPr>
        </p:nvSpPr>
        <p:spPr>
          <a:xfrm>
            <a:off x="457200" y="1600200"/>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smtClean="0"/>
              <a:t>Text</a:t>
            </a:r>
          </a:p>
        </p:txBody>
      </p:sp>
      <p:sp>
        <p:nvSpPr>
          <p:cNvPr id="18" name="Text Placeholder 4"/>
          <p:cNvSpPr>
            <a:spLocks noGrp="1"/>
          </p:cNvSpPr>
          <p:nvPr>
            <p:ph type="body" sz="quarter" idx="3" hasCustomPrompt="1"/>
          </p:nvPr>
        </p:nvSpPr>
        <p:spPr>
          <a:xfrm>
            <a:off x="3291840" y="159918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Text</a:t>
            </a:r>
          </a:p>
        </p:txBody>
      </p:sp>
    </p:spTree>
    <p:extLst>
      <p:ext uri="{BB962C8B-B14F-4D97-AF65-F5344CB8AC3E}">
        <p14:creationId xmlns:p14="http://schemas.microsoft.com/office/powerpoint/2010/main" val="3154799957"/>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3/12/2019</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
        <p:nvSpPr>
          <p:cNvPr id="12" name="Text Placeholder 2"/>
          <p:cNvSpPr>
            <a:spLocks noGrp="1"/>
          </p:cNvSpPr>
          <p:nvPr>
            <p:ph type="body" idx="14" hasCustomPrompt="1"/>
          </p:nvPr>
        </p:nvSpPr>
        <p:spPr>
          <a:xfrm>
            <a:off x="6126480" y="160020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Text</a:t>
            </a:r>
          </a:p>
        </p:txBody>
      </p:sp>
      <p:sp>
        <p:nvSpPr>
          <p:cNvPr id="13" name="Content Placeholder 3"/>
          <p:cNvSpPr>
            <a:spLocks noGrp="1"/>
          </p:cNvSpPr>
          <p:nvPr>
            <p:ph sz="half" idx="2" hasCustomPrompt="1"/>
          </p:nvPr>
        </p:nvSpPr>
        <p:spPr>
          <a:xfrm>
            <a:off x="457200" y="1600200"/>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smtClean="0"/>
              <a:t>Text</a:t>
            </a:r>
          </a:p>
        </p:txBody>
      </p:sp>
      <p:sp>
        <p:nvSpPr>
          <p:cNvPr id="17" name="Text Placeholder 4"/>
          <p:cNvSpPr>
            <a:spLocks noGrp="1"/>
          </p:cNvSpPr>
          <p:nvPr>
            <p:ph type="body" sz="quarter" idx="3" hasCustomPrompt="1"/>
          </p:nvPr>
        </p:nvSpPr>
        <p:spPr>
          <a:xfrm>
            <a:off x="3291840" y="159918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Text</a:t>
            </a:r>
          </a:p>
        </p:txBody>
      </p:sp>
      <p:sp>
        <p:nvSpPr>
          <p:cNvPr id="14" name="TextBox 13"/>
          <p:cNvSpPr txBox="1"/>
          <p:nvPr userDrawn="1"/>
        </p:nvSpPr>
        <p:spPr>
          <a:xfrm>
            <a:off x="1502228" y="6429974"/>
            <a:ext cx="6172200" cy="276999"/>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1200" b="0" kern="1200" dirty="0" smtClean="0">
                <a:solidFill>
                  <a:schemeClr val="tx1"/>
                </a:solidFill>
                <a:latin typeface="Verdana"/>
                <a:ea typeface="Verdana" panose="020B0604030504040204" pitchFamily="34" charset="0"/>
                <a:cs typeface="Verdana" panose="020B0604030504040204" pitchFamily="34" charset="0"/>
              </a:rPr>
              <a:t>Copyright © 2019 Pearson Canada Inc.</a:t>
            </a:r>
            <a:endParaRPr lang="en-US" altLang="en-US" sz="1200" b="0" kern="1200" dirty="0">
              <a:solidFill>
                <a:schemeClr val="tx1"/>
              </a:solidFill>
              <a:latin typeface="Verdana"/>
              <a:ea typeface="Verdana" panose="020B0604030504040204" pitchFamily="34" charset="0"/>
              <a:cs typeface="Verdana" panose="020B0604030504040204" pitchFamily="34" charset="0"/>
            </a:endParaRPr>
          </a:p>
        </p:txBody>
      </p:sp>
      <p:pic>
        <p:nvPicPr>
          <p:cNvPr id="15" name="Shape 15" descr="Pearson Logo"/>
          <p:cNvPicPr preferRelativeResize="0"/>
          <p:nvPr userDrawn="1"/>
        </p:nvPicPr>
        <p:blipFill rotWithShape="1">
          <a:blip r:embed="rId2" cstate="print">
            <a:alphaModFix/>
          </a:blip>
          <a:srcRect/>
          <a:stretch/>
        </p:blipFill>
        <p:spPr>
          <a:xfrm>
            <a:off x="443972" y="6429709"/>
            <a:ext cx="917999" cy="279914"/>
          </a:xfrm>
          <a:prstGeom prst="rect">
            <a:avLst/>
          </a:prstGeom>
          <a:noFill/>
          <a:ln>
            <a:noFill/>
          </a:ln>
        </p:spPr>
      </p:pic>
      <p:sp>
        <p:nvSpPr>
          <p:cNvPr id="19" name="Slide Number Placeholder 4"/>
          <p:cNvSpPr txBox="1">
            <a:spLocks/>
          </p:cNvSpPr>
          <p:nvPr userDrawn="1"/>
        </p:nvSpPr>
        <p:spPr>
          <a:xfrm>
            <a:off x="7881256" y="6428232"/>
            <a:ext cx="914400" cy="201168"/>
          </a:xfrm>
          <a:prstGeom prst="rect">
            <a:avLst/>
          </a:prstGeom>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de-DE" altLang="en-US" sz="1200" b="0" kern="1200" noProof="0" dirty="0" smtClean="0">
                <a:solidFill>
                  <a:schemeClr val="tx1"/>
                </a:solidFill>
                <a:latin typeface="Verdana" pitchFamily="34" charset="0"/>
                <a:ea typeface="Verdana" pitchFamily="34" charset="0"/>
                <a:cs typeface="Verdana" pitchFamily="34" charset="0"/>
              </a:rPr>
              <a:t>11 - </a:t>
            </a:r>
            <a:fld id="{876BFF75-7A20-4B22-803D-E5D1449082FD}" type="slidenum">
              <a:rPr lang="en-US" altLang="en-US" sz="1200" b="0" kern="1200" noProof="0" smtClean="0">
                <a:solidFill>
                  <a:schemeClr val="tx1"/>
                </a:solidFill>
                <a:latin typeface="Verdana" pitchFamily="34" charset="0"/>
                <a:ea typeface="Verdana" pitchFamily="34" charset="0"/>
                <a:cs typeface="Verdana"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lang="en-US" altLang="en-US" sz="1200" b="0" kern="1200" noProof="0" dirty="0">
              <a:solidFill>
                <a:schemeClr val="tx1"/>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2203796096"/>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Title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35256"/>
            <a:ext cx="8229600" cy="1097280"/>
          </a:xfrm>
        </p:spPr>
        <p:txBody>
          <a:bodyPr/>
          <a:lstStyle>
            <a:lvl1pPr>
              <a:defRPr/>
            </a:lvl1pPr>
          </a:lstStyle>
          <a:p>
            <a:r>
              <a:rPr lang="en-US" dirty="0"/>
              <a:t>Click to edit Master title </a:t>
            </a:r>
            <a:r>
              <a:rPr lang="en-US" dirty="0" smtClean="0"/>
              <a:t>style</a:t>
            </a:r>
            <a:endParaRPr lang="en-US" dirty="0"/>
          </a:p>
        </p:txBody>
      </p:sp>
      <p:sp>
        <p:nvSpPr>
          <p:cNvPr id="3" name="Content Placeholder 2"/>
          <p:cNvSpPr>
            <a:spLocks noGrp="1"/>
          </p:cNvSpPr>
          <p:nvPr>
            <p:ph idx="1"/>
          </p:nvPr>
        </p:nvSpPr>
        <p:spPr>
          <a:xfrm>
            <a:off x="457200" y="1869149"/>
            <a:ext cx="8229600" cy="4248459"/>
          </a:xfrm>
        </p:spPr>
        <p:txBody>
          <a:bodyPr/>
          <a:lstStyle>
            <a:lvl1pPr>
              <a:buClr>
                <a:srgbClr val="007FA3"/>
              </a:buClr>
              <a:buSzPct val="100000"/>
              <a:defRPr lang="en-US" dirty="0"/>
            </a:lvl1pPr>
            <a:lvl2pPr>
              <a:buClr>
                <a:srgbClr val="007FA3"/>
              </a:buClr>
              <a:defRPr lang="en-US" dirty="0"/>
            </a:lvl2pPr>
            <a:lvl3pPr>
              <a:buClr>
                <a:srgbClr val="007FA3"/>
              </a:buClr>
              <a:defRPr lang="en-US" dirty="0"/>
            </a:lvl3pPr>
            <a:lvl4pPr>
              <a:buClr>
                <a:srgbClr val="007FA3"/>
              </a:buClr>
              <a:defRPr lang="en-US" dirty="0"/>
            </a:lvl4pPr>
            <a:lvl5pPr>
              <a:buClr>
                <a:srgbClr val="007FA3"/>
              </a:buClr>
              <a:defRPr lang="en-US" dirty="0"/>
            </a:lvl5pPr>
            <a:lvl6pPr>
              <a:buClr>
                <a:srgbClr val="007FA3"/>
              </a:buClr>
              <a:defRPr lang="en-US" dirty="0"/>
            </a:lvl6pPr>
            <a:lvl7pPr>
              <a:buClr>
                <a:srgbClr val="007FA3"/>
              </a:buClr>
              <a:defRPr lang="en-US" dirty="0"/>
            </a:lvl7pPr>
            <a:lvl8pPr>
              <a:buClr>
                <a:srgbClr val="007FA3"/>
              </a:buClr>
              <a:defRPr lang="en-US" dirty="0"/>
            </a:lvl8pPr>
            <a:lvl9pPr>
              <a:buClr>
                <a:srgbClr val="007FA3"/>
              </a:buClr>
              <a:defRPr lang="en-US" dirty="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3/12/2019</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
        <p:nvSpPr>
          <p:cNvPr id="12" name="Text Placeholder 11"/>
          <p:cNvSpPr>
            <a:spLocks noGrp="1"/>
          </p:cNvSpPr>
          <p:nvPr>
            <p:ph type="body" sz="quarter" idx="13" hasCustomPrompt="1"/>
          </p:nvPr>
        </p:nvSpPr>
        <p:spPr>
          <a:xfrm>
            <a:off x="457200" y="1183944"/>
            <a:ext cx="8229600" cy="457200"/>
          </a:xfrm>
        </p:spPr>
        <p:txBody>
          <a:bodyPr/>
          <a:lstStyle>
            <a:lvl1pPr algn="l" defTabSz="914400" rtl="0" eaLnBrk="1" latinLnBrk="0" hangingPunct="1">
              <a:lnSpc>
                <a:spcPct val="100000"/>
              </a:lnSpc>
              <a:spcBef>
                <a:spcPct val="0"/>
              </a:spcBef>
              <a:buNone/>
              <a:defRPr lang="en-US" sz="2400" b="1" kern="1200" dirty="0">
                <a:solidFill>
                  <a:srgbClr val="007FA3"/>
                </a:solidFill>
                <a:latin typeface="Times New Roman" panose="02020603050405020304" pitchFamily="18" charset="0"/>
                <a:ea typeface="+mj-ea"/>
                <a:cs typeface="Times New Roman" panose="02020603050405020304" pitchFamily="18" charset="0"/>
              </a:defRPr>
            </a:lvl1pPr>
          </a:lstStyle>
          <a:p>
            <a:pPr lvl="0"/>
            <a:r>
              <a:rPr lang="en-US" dirty="0" smtClean="0"/>
              <a:t>Click to edit Master title style</a:t>
            </a:r>
            <a:endParaRPr lang="en-US" dirty="0"/>
          </a:p>
        </p:txBody>
      </p:sp>
      <p:sp>
        <p:nvSpPr>
          <p:cNvPr id="11" name="Rectangle 10"/>
          <p:cNvSpPr/>
          <p:nvPr userDrawn="1"/>
        </p:nvSpPr>
        <p:spPr>
          <a:xfrm>
            <a:off x="228600" y="1641144"/>
            <a:ext cx="4572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err="1" smtClean="0"/>
          </a:p>
        </p:txBody>
      </p:sp>
    </p:spTree>
    <p:extLst>
      <p:ext uri="{BB962C8B-B14F-4D97-AF65-F5344CB8AC3E}">
        <p14:creationId xmlns:p14="http://schemas.microsoft.com/office/powerpoint/2010/main" val="12109093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9456"/>
            <a:ext cx="8229600" cy="1097280"/>
          </a:xfrm>
        </p:spPr>
        <p:txBody>
          <a:bodyPr/>
          <a:lstStyle/>
          <a:p>
            <a:r>
              <a:rPr lang="en-US" dirty="0" smtClean="0"/>
              <a:t>Click to edit Master title style</a:t>
            </a:r>
            <a:endParaRPr lang="en-US" dirty="0"/>
          </a:p>
        </p:txBody>
      </p:sp>
      <p:sp>
        <p:nvSpPr>
          <p:cNvPr id="3" name="Text Placeholder 2"/>
          <p:cNvSpPr>
            <a:spLocks noGrp="1"/>
          </p:cNvSpPr>
          <p:nvPr>
            <p:ph type="body" idx="1"/>
          </p:nvPr>
        </p:nvSpPr>
        <p:spPr>
          <a:xfrm>
            <a:off x="453288" y="1447800"/>
            <a:ext cx="3966312" cy="823912"/>
          </a:xfrm>
        </p:spPr>
        <p:txBody>
          <a:bodyPr anchor="ctr" anchorCtr="0"/>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Edit Master text styles</a:t>
            </a:r>
          </a:p>
        </p:txBody>
      </p:sp>
      <p:sp>
        <p:nvSpPr>
          <p:cNvPr id="4" name="Content Placeholder 3"/>
          <p:cNvSpPr>
            <a:spLocks noGrp="1"/>
          </p:cNvSpPr>
          <p:nvPr>
            <p:ph sz="half" idx="2"/>
          </p:nvPr>
        </p:nvSpPr>
        <p:spPr>
          <a:xfrm>
            <a:off x="453288" y="2271712"/>
            <a:ext cx="3966312" cy="3684588"/>
          </a:xfrm>
        </p:spPr>
        <p:txBody>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724401" y="1447800"/>
            <a:ext cx="3962400" cy="823912"/>
          </a:xfrm>
        </p:spPr>
        <p:txBody>
          <a:bodyPr anchor="ctr" anchorCtr="0"/>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Edit Master text styles</a:t>
            </a:r>
          </a:p>
        </p:txBody>
      </p:sp>
      <p:sp>
        <p:nvSpPr>
          <p:cNvPr id="6" name="Content Placeholder 5"/>
          <p:cNvSpPr>
            <a:spLocks noGrp="1"/>
          </p:cNvSpPr>
          <p:nvPr>
            <p:ph sz="quarter" idx="4"/>
          </p:nvPr>
        </p:nvSpPr>
        <p:spPr>
          <a:xfrm>
            <a:off x="4724401" y="2271712"/>
            <a:ext cx="3962400" cy="3684588"/>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E0DBC1D4-5704-45BB-BA8B-9B7E98161C8B}" type="datetimeFigureOut">
              <a:rPr lang="en-US" smtClean="0"/>
              <a:pPr/>
              <a:t>3/12/2019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404A2B-EE51-41D7-B879-F8E5E9C51050}" type="slidenum">
              <a:rPr lang="en-US" smtClean="0"/>
              <a:pPr/>
              <a:t>‹#›</a:t>
            </a:fld>
            <a:endParaRPr lang="en-US"/>
          </a:p>
        </p:txBody>
      </p:sp>
    </p:spTree>
    <p:extLst>
      <p:ext uri="{BB962C8B-B14F-4D97-AF65-F5344CB8AC3E}">
        <p14:creationId xmlns:p14="http://schemas.microsoft.com/office/powerpoint/2010/main" val="1250598767"/>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9456"/>
            <a:ext cx="8229600" cy="1097280"/>
          </a:xfrm>
        </p:spPr>
        <p:txBody>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447800"/>
            <a:ext cx="3962400" cy="823912"/>
          </a:xfrm>
        </p:spPr>
        <p:txBody>
          <a:bodyPr anchor="ctr" anchorCtr="0"/>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Edit Master text styles</a:t>
            </a:r>
          </a:p>
        </p:txBody>
      </p:sp>
      <p:sp>
        <p:nvSpPr>
          <p:cNvPr id="4" name="Content Placeholder 3"/>
          <p:cNvSpPr>
            <a:spLocks noGrp="1"/>
          </p:cNvSpPr>
          <p:nvPr>
            <p:ph sz="half" idx="2"/>
          </p:nvPr>
        </p:nvSpPr>
        <p:spPr>
          <a:xfrm>
            <a:off x="457200" y="2271712"/>
            <a:ext cx="3962400" cy="1609725"/>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724401" y="1447800"/>
            <a:ext cx="3965124" cy="823912"/>
          </a:xfrm>
        </p:spPr>
        <p:txBody>
          <a:bodyPr anchor="ctr" anchorCtr="0"/>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Edit Master text styles</a:t>
            </a:r>
          </a:p>
        </p:txBody>
      </p:sp>
      <p:sp>
        <p:nvSpPr>
          <p:cNvPr id="6" name="Content Placeholder 5"/>
          <p:cNvSpPr>
            <a:spLocks noGrp="1"/>
          </p:cNvSpPr>
          <p:nvPr>
            <p:ph sz="quarter" idx="4"/>
          </p:nvPr>
        </p:nvSpPr>
        <p:spPr>
          <a:xfrm>
            <a:off x="4724401" y="2271712"/>
            <a:ext cx="3965124" cy="1609725"/>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E0DBC1D4-5704-45BB-BA8B-9B7E98161C8B}" type="datetimeFigureOut">
              <a:rPr lang="en-US" smtClean="0"/>
              <a:pPr/>
              <a:t>3/12/2019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404A2B-EE51-41D7-B879-F8E5E9C51050}" type="slidenum">
              <a:rPr lang="en-US" smtClean="0"/>
              <a:pPr/>
              <a:t>‹#›</a:t>
            </a:fld>
            <a:endParaRPr lang="en-US"/>
          </a:p>
        </p:txBody>
      </p:sp>
      <p:sp>
        <p:nvSpPr>
          <p:cNvPr id="10" name="Content Placeholder 3"/>
          <p:cNvSpPr>
            <a:spLocks noGrp="1"/>
          </p:cNvSpPr>
          <p:nvPr>
            <p:ph sz="half" idx="13"/>
          </p:nvPr>
        </p:nvSpPr>
        <p:spPr>
          <a:xfrm>
            <a:off x="458730" y="4044721"/>
            <a:ext cx="3962400" cy="1855788"/>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5"/>
          <p:cNvSpPr>
            <a:spLocks noGrp="1"/>
          </p:cNvSpPr>
          <p:nvPr>
            <p:ph sz="quarter" idx="14"/>
          </p:nvPr>
        </p:nvSpPr>
        <p:spPr>
          <a:xfrm>
            <a:off x="4732563" y="4055609"/>
            <a:ext cx="3965124" cy="1855788"/>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56510391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4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1"/>
            <a:ext cx="8229600" cy="990599"/>
          </a:xfrm>
        </p:spPr>
        <p:txBody>
          <a:bodyPr/>
          <a:lstStyle>
            <a:lvl1pPr>
              <a:buClr>
                <a:srgbClr val="007FA3"/>
              </a:buClr>
              <a:buSzPct val="100000"/>
              <a:defRPr lang="en-US" dirty="0"/>
            </a:lvl1pPr>
            <a:lvl2pPr>
              <a:buClr>
                <a:srgbClr val="007FA3"/>
              </a:buClr>
              <a:defRPr lang="en-US" dirty="0"/>
            </a:lvl2pPr>
            <a:lvl3pPr>
              <a:buClr>
                <a:srgbClr val="007FA3"/>
              </a:buClr>
              <a:defRPr lang="en-US" dirty="0"/>
            </a:lvl3pPr>
            <a:lvl4pPr>
              <a:buClr>
                <a:srgbClr val="007FA3"/>
              </a:buClr>
              <a:defRPr lang="en-US" dirty="0"/>
            </a:lvl4pPr>
            <a:lvl5pPr>
              <a:buClr>
                <a:srgbClr val="007FA3"/>
              </a:buClr>
              <a:defRPr lang="en-US" dirty="0"/>
            </a:lvl5pPr>
            <a:lvl6pPr>
              <a:buClr>
                <a:srgbClr val="007FA3"/>
              </a:buClr>
              <a:defRPr lang="en-US" dirty="0"/>
            </a:lvl6pPr>
            <a:lvl7pPr>
              <a:buClr>
                <a:srgbClr val="007FA3"/>
              </a:buClr>
              <a:defRPr lang="en-US" dirty="0"/>
            </a:lvl7pPr>
            <a:lvl8pPr>
              <a:buClr>
                <a:srgbClr val="007FA3"/>
              </a:buClr>
              <a:defRPr lang="en-US" dirty="0"/>
            </a:lvl8pPr>
            <a:lvl9pPr>
              <a:buClr>
                <a:srgbClr val="007FA3"/>
              </a:buClr>
              <a:defRPr lang="en-US" dirty="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1" name="Content Placeholder 2"/>
          <p:cNvSpPr>
            <a:spLocks noGrp="1"/>
          </p:cNvSpPr>
          <p:nvPr>
            <p:ph idx="13"/>
          </p:nvPr>
        </p:nvSpPr>
        <p:spPr>
          <a:xfrm>
            <a:off x="457200" y="2756648"/>
            <a:ext cx="8229600" cy="990599"/>
          </a:xfrm>
        </p:spPr>
        <p:txBody>
          <a:bodyPr/>
          <a:lstStyle>
            <a:lvl1pPr>
              <a:buClr>
                <a:srgbClr val="007FA3"/>
              </a:buClr>
              <a:buSzPct val="100000"/>
              <a:defRPr lang="en-US" dirty="0"/>
            </a:lvl1pPr>
            <a:lvl2pPr>
              <a:buClr>
                <a:srgbClr val="007FA3"/>
              </a:buClr>
              <a:defRPr lang="en-US" dirty="0"/>
            </a:lvl2pPr>
            <a:lvl3pPr>
              <a:buClr>
                <a:srgbClr val="007FA3"/>
              </a:buClr>
              <a:defRPr lang="en-US" dirty="0"/>
            </a:lvl3pPr>
            <a:lvl4pPr>
              <a:buClr>
                <a:srgbClr val="007FA3"/>
              </a:buClr>
              <a:defRPr lang="en-US" dirty="0"/>
            </a:lvl4pPr>
            <a:lvl5pPr>
              <a:buClr>
                <a:srgbClr val="007FA3"/>
              </a:buClr>
              <a:defRPr lang="en-US" dirty="0"/>
            </a:lvl5pPr>
            <a:lvl6pPr>
              <a:buClr>
                <a:srgbClr val="007FA3"/>
              </a:buClr>
              <a:defRPr lang="en-US" dirty="0"/>
            </a:lvl6pPr>
            <a:lvl7pPr>
              <a:buClr>
                <a:srgbClr val="007FA3"/>
              </a:buClr>
              <a:defRPr lang="en-US" dirty="0"/>
            </a:lvl7pPr>
            <a:lvl8pPr>
              <a:buClr>
                <a:srgbClr val="007FA3"/>
              </a:buClr>
              <a:defRPr lang="en-US" dirty="0"/>
            </a:lvl8pPr>
            <a:lvl9pPr>
              <a:buClr>
                <a:srgbClr val="007FA3"/>
              </a:buClr>
              <a:defRPr lang="en-US" dirty="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2" name="Content Placeholder 2"/>
          <p:cNvSpPr>
            <a:spLocks noGrp="1"/>
          </p:cNvSpPr>
          <p:nvPr>
            <p:ph idx="14"/>
          </p:nvPr>
        </p:nvSpPr>
        <p:spPr>
          <a:xfrm>
            <a:off x="457200" y="3886201"/>
            <a:ext cx="8229600" cy="990599"/>
          </a:xfrm>
        </p:spPr>
        <p:txBody>
          <a:bodyPr/>
          <a:lstStyle>
            <a:lvl1pPr>
              <a:buClr>
                <a:srgbClr val="007FA3"/>
              </a:buClr>
              <a:buSzPct val="100000"/>
              <a:defRPr lang="en-US" dirty="0"/>
            </a:lvl1pPr>
            <a:lvl2pPr>
              <a:buClr>
                <a:srgbClr val="007FA3"/>
              </a:buClr>
              <a:defRPr lang="en-US" dirty="0"/>
            </a:lvl2pPr>
            <a:lvl3pPr>
              <a:buClr>
                <a:srgbClr val="007FA3"/>
              </a:buClr>
              <a:defRPr lang="en-US" dirty="0"/>
            </a:lvl3pPr>
            <a:lvl4pPr>
              <a:buClr>
                <a:srgbClr val="007FA3"/>
              </a:buClr>
              <a:defRPr lang="en-US" dirty="0"/>
            </a:lvl4pPr>
            <a:lvl5pPr>
              <a:buClr>
                <a:srgbClr val="007FA3"/>
              </a:buClr>
              <a:defRPr lang="en-US" dirty="0"/>
            </a:lvl5pPr>
            <a:lvl6pPr>
              <a:buClr>
                <a:srgbClr val="007FA3"/>
              </a:buClr>
              <a:defRPr lang="en-US" dirty="0"/>
            </a:lvl6pPr>
            <a:lvl7pPr>
              <a:buClr>
                <a:srgbClr val="007FA3"/>
              </a:buClr>
              <a:defRPr lang="en-US" dirty="0"/>
            </a:lvl7pPr>
            <a:lvl8pPr>
              <a:buClr>
                <a:srgbClr val="007FA3"/>
              </a:buClr>
              <a:defRPr lang="en-US" dirty="0"/>
            </a:lvl8pPr>
            <a:lvl9pPr>
              <a:buClr>
                <a:srgbClr val="007FA3"/>
              </a:buClr>
              <a:defRPr lang="en-US" dirty="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3" name="Content Placeholder 2"/>
          <p:cNvSpPr>
            <a:spLocks noGrp="1"/>
          </p:cNvSpPr>
          <p:nvPr>
            <p:ph idx="15"/>
          </p:nvPr>
        </p:nvSpPr>
        <p:spPr>
          <a:xfrm>
            <a:off x="457200" y="5029201"/>
            <a:ext cx="8229600" cy="990599"/>
          </a:xfrm>
        </p:spPr>
        <p:txBody>
          <a:bodyPr/>
          <a:lstStyle>
            <a:lvl1pPr>
              <a:buClr>
                <a:srgbClr val="007FA3"/>
              </a:buClr>
              <a:buSzPct val="100000"/>
              <a:defRPr lang="en-US" dirty="0"/>
            </a:lvl1pPr>
            <a:lvl2pPr>
              <a:buClr>
                <a:srgbClr val="007FA3"/>
              </a:buClr>
              <a:defRPr lang="en-US" dirty="0"/>
            </a:lvl2pPr>
            <a:lvl3pPr>
              <a:buClr>
                <a:srgbClr val="007FA3"/>
              </a:buClr>
              <a:defRPr lang="en-US" dirty="0"/>
            </a:lvl3pPr>
            <a:lvl4pPr>
              <a:buClr>
                <a:srgbClr val="007FA3"/>
              </a:buClr>
              <a:defRPr lang="en-US" dirty="0"/>
            </a:lvl4pPr>
            <a:lvl5pPr>
              <a:buClr>
                <a:srgbClr val="007FA3"/>
              </a:buClr>
              <a:defRPr lang="en-US" dirty="0"/>
            </a:lvl5pPr>
            <a:lvl6pPr>
              <a:buClr>
                <a:srgbClr val="007FA3"/>
              </a:buClr>
              <a:defRPr lang="en-US" dirty="0"/>
            </a:lvl6pPr>
            <a:lvl7pPr>
              <a:buClr>
                <a:srgbClr val="007FA3"/>
              </a:buClr>
              <a:defRPr lang="en-US" dirty="0"/>
            </a:lvl7pPr>
            <a:lvl8pPr>
              <a:buClr>
                <a:srgbClr val="007FA3"/>
              </a:buClr>
              <a:defRPr lang="en-US" dirty="0"/>
            </a:lvl8pPr>
            <a:lvl9pPr>
              <a:buClr>
                <a:srgbClr val="007FA3"/>
              </a:buClr>
              <a:defRPr lang="en-US" dirty="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3/12/2019</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Tree>
    <p:extLst>
      <p:ext uri="{BB962C8B-B14F-4D97-AF65-F5344CB8AC3E}">
        <p14:creationId xmlns:p14="http://schemas.microsoft.com/office/powerpoint/2010/main" val="2031600212"/>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and 4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1"/>
            <a:ext cx="8229600" cy="731520"/>
          </a:xfrm>
        </p:spPr>
        <p:txBody>
          <a:bodyPr/>
          <a:lstStyle>
            <a:lvl1pPr>
              <a:buClr>
                <a:srgbClr val="007FA3"/>
              </a:buClr>
              <a:buSzPct val="100000"/>
              <a:defRPr lang="en-US" dirty="0"/>
            </a:lvl1pPr>
            <a:lvl2pPr>
              <a:buClr>
                <a:srgbClr val="007FA3"/>
              </a:buClr>
              <a:defRPr lang="en-US" dirty="0"/>
            </a:lvl2pPr>
            <a:lvl3pPr>
              <a:buClr>
                <a:srgbClr val="007FA3"/>
              </a:buClr>
              <a:defRPr lang="en-US" dirty="0"/>
            </a:lvl3pPr>
            <a:lvl4pPr>
              <a:buClr>
                <a:srgbClr val="007FA3"/>
              </a:buClr>
              <a:defRPr lang="en-US" dirty="0"/>
            </a:lvl4pPr>
            <a:lvl5pPr>
              <a:buClr>
                <a:srgbClr val="007FA3"/>
              </a:buClr>
              <a:defRPr lang="en-US" dirty="0"/>
            </a:lvl5pPr>
            <a:lvl6pPr>
              <a:buClr>
                <a:srgbClr val="007FA3"/>
              </a:buClr>
              <a:defRPr lang="en-US" dirty="0"/>
            </a:lvl6pPr>
            <a:lvl7pPr>
              <a:buClr>
                <a:srgbClr val="007FA3"/>
              </a:buClr>
              <a:defRPr lang="en-US" dirty="0"/>
            </a:lvl7pPr>
            <a:lvl8pPr>
              <a:buClr>
                <a:srgbClr val="007FA3"/>
              </a:buClr>
              <a:defRPr lang="en-US" dirty="0"/>
            </a:lvl8pPr>
            <a:lvl9pPr>
              <a:buClr>
                <a:srgbClr val="007FA3"/>
              </a:buClr>
              <a:defRPr lang="en-US" dirty="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1" name="Content Placeholder 2"/>
          <p:cNvSpPr>
            <a:spLocks noGrp="1"/>
          </p:cNvSpPr>
          <p:nvPr>
            <p:ph idx="13"/>
          </p:nvPr>
        </p:nvSpPr>
        <p:spPr>
          <a:xfrm>
            <a:off x="457200" y="2438400"/>
            <a:ext cx="2667000" cy="731520"/>
          </a:xfrm>
          <a:solidFill>
            <a:srgbClr val="224B50"/>
          </a:solidFill>
          <a:ln w="25400">
            <a:solidFill>
              <a:schemeClr val="bg2"/>
            </a:solidFill>
          </a:ln>
        </p:spPr>
        <p:txBody>
          <a:bodyPr anchor="ctr" anchorCtr="0"/>
          <a:lstStyle>
            <a:lvl1pPr marL="0" indent="0">
              <a:buClr>
                <a:srgbClr val="007FA3"/>
              </a:buClr>
              <a:buSzPct val="100000"/>
              <a:buNone/>
              <a:defRPr lang="en-US" dirty="0">
                <a:solidFill>
                  <a:schemeClr val="bg1"/>
                </a:solidFill>
              </a:defRPr>
            </a:lvl1pPr>
            <a:lvl2pPr marL="457200" indent="0">
              <a:buClr>
                <a:srgbClr val="007FA3"/>
              </a:buClr>
              <a:buNone/>
              <a:defRPr lang="en-US" dirty="0">
                <a:solidFill>
                  <a:schemeClr val="bg1"/>
                </a:solidFill>
              </a:defRPr>
            </a:lvl2pPr>
            <a:lvl3pPr marL="914400" indent="0">
              <a:buClr>
                <a:srgbClr val="007FA3"/>
              </a:buClr>
              <a:buNone/>
              <a:defRPr lang="en-US" dirty="0">
                <a:solidFill>
                  <a:schemeClr val="bg1"/>
                </a:solidFill>
              </a:defRPr>
            </a:lvl3pPr>
            <a:lvl4pPr marL="1371600" indent="0">
              <a:buClr>
                <a:srgbClr val="007FA3"/>
              </a:buClr>
              <a:buNone/>
              <a:defRPr lang="en-US" dirty="0">
                <a:solidFill>
                  <a:schemeClr val="bg1"/>
                </a:solidFill>
              </a:defRPr>
            </a:lvl4pPr>
            <a:lvl5pPr marL="1828800" indent="0">
              <a:buClr>
                <a:srgbClr val="007FA3"/>
              </a:buClr>
              <a:buNone/>
              <a:defRPr lang="en-US" dirty="0">
                <a:solidFill>
                  <a:schemeClr val="bg1"/>
                </a:solidFill>
              </a:defRPr>
            </a:lvl5pPr>
            <a:lvl6pPr marL="2286000" indent="0">
              <a:buClr>
                <a:srgbClr val="007FA3"/>
              </a:buClr>
              <a:buNone/>
              <a:defRPr lang="en-US" dirty="0">
                <a:solidFill>
                  <a:schemeClr val="bg1"/>
                </a:solidFill>
              </a:defRPr>
            </a:lvl6pPr>
            <a:lvl7pPr marL="2743200" indent="0">
              <a:buClr>
                <a:srgbClr val="007FA3"/>
              </a:buClr>
              <a:buNone/>
              <a:defRPr lang="en-US" dirty="0">
                <a:solidFill>
                  <a:schemeClr val="bg1"/>
                </a:solidFill>
              </a:defRPr>
            </a:lvl7pPr>
            <a:lvl8pPr marL="3200400" indent="0">
              <a:buClr>
                <a:srgbClr val="007FA3"/>
              </a:buClr>
              <a:buNone/>
              <a:defRPr lang="en-US" dirty="0">
                <a:solidFill>
                  <a:schemeClr val="bg1"/>
                </a:solidFill>
              </a:defRPr>
            </a:lvl8pPr>
            <a:lvl9pPr marL="3657600" indent="0">
              <a:buClr>
                <a:srgbClr val="007FA3"/>
              </a:buClr>
              <a:buNone/>
              <a:defRPr lang="en-US" dirty="0">
                <a:solidFill>
                  <a:schemeClr val="bg1"/>
                </a:solidFill>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2" name="Content Placeholder 2"/>
          <p:cNvSpPr>
            <a:spLocks noGrp="1"/>
          </p:cNvSpPr>
          <p:nvPr>
            <p:ph idx="14"/>
          </p:nvPr>
        </p:nvSpPr>
        <p:spPr>
          <a:xfrm>
            <a:off x="4495800" y="2438400"/>
            <a:ext cx="4191000" cy="731520"/>
          </a:xfrm>
        </p:spPr>
        <p:txBody>
          <a:bodyPr/>
          <a:lstStyle>
            <a:lvl1pPr>
              <a:buClr>
                <a:srgbClr val="007FA3"/>
              </a:buClr>
              <a:buSzPct val="100000"/>
              <a:defRPr lang="en-US" dirty="0"/>
            </a:lvl1pPr>
            <a:lvl2pPr>
              <a:buClr>
                <a:srgbClr val="007FA3"/>
              </a:buClr>
              <a:defRPr lang="en-US" dirty="0"/>
            </a:lvl2pPr>
            <a:lvl3pPr>
              <a:buClr>
                <a:srgbClr val="007FA3"/>
              </a:buClr>
              <a:defRPr lang="en-US" dirty="0"/>
            </a:lvl3pPr>
            <a:lvl4pPr>
              <a:buClr>
                <a:srgbClr val="007FA3"/>
              </a:buClr>
              <a:defRPr lang="en-US" dirty="0"/>
            </a:lvl4pPr>
            <a:lvl5pPr>
              <a:buClr>
                <a:srgbClr val="007FA3"/>
              </a:buClr>
              <a:defRPr lang="en-US" dirty="0"/>
            </a:lvl5pPr>
            <a:lvl6pPr>
              <a:buClr>
                <a:srgbClr val="007FA3"/>
              </a:buClr>
              <a:defRPr lang="en-US" dirty="0"/>
            </a:lvl6pPr>
            <a:lvl7pPr>
              <a:buClr>
                <a:srgbClr val="007FA3"/>
              </a:buClr>
              <a:defRPr lang="en-US" dirty="0"/>
            </a:lvl7pPr>
            <a:lvl8pPr>
              <a:buClr>
                <a:srgbClr val="007FA3"/>
              </a:buClr>
              <a:defRPr lang="en-US" dirty="0"/>
            </a:lvl8pPr>
            <a:lvl9pPr>
              <a:buClr>
                <a:srgbClr val="007FA3"/>
              </a:buClr>
              <a:defRPr lang="en-US" dirty="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3" name="Content Placeholder 2"/>
          <p:cNvSpPr>
            <a:spLocks noGrp="1"/>
          </p:cNvSpPr>
          <p:nvPr>
            <p:ph idx="15"/>
          </p:nvPr>
        </p:nvSpPr>
        <p:spPr>
          <a:xfrm>
            <a:off x="457200" y="3276600"/>
            <a:ext cx="2667000" cy="731520"/>
          </a:xfrm>
          <a:solidFill>
            <a:srgbClr val="224B50"/>
          </a:solidFill>
          <a:ln w="25400">
            <a:solidFill>
              <a:schemeClr val="bg2"/>
            </a:solidFill>
          </a:ln>
        </p:spPr>
        <p:txBody>
          <a:bodyPr anchor="ctr" anchorCtr="0"/>
          <a:lstStyle>
            <a:lvl1pPr marL="0" indent="0">
              <a:buClr>
                <a:srgbClr val="007FA3"/>
              </a:buClr>
              <a:buSzPct val="100000"/>
              <a:buNone/>
              <a:defRPr lang="en-US" dirty="0">
                <a:solidFill>
                  <a:schemeClr val="bg1"/>
                </a:solidFill>
              </a:defRPr>
            </a:lvl1pPr>
            <a:lvl2pPr marL="457200" indent="0">
              <a:buClr>
                <a:srgbClr val="007FA3"/>
              </a:buClr>
              <a:buNone/>
              <a:defRPr lang="en-US" dirty="0">
                <a:solidFill>
                  <a:schemeClr val="bg1"/>
                </a:solidFill>
              </a:defRPr>
            </a:lvl2pPr>
            <a:lvl3pPr marL="914400" indent="0">
              <a:buClr>
                <a:srgbClr val="007FA3"/>
              </a:buClr>
              <a:buNone/>
              <a:defRPr lang="en-US" dirty="0">
                <a:solidFill>
                  <a:schemeClr val="bg1"/>
                </a:solidFill>
              </a:defRPr>
            </a:lvl3pPr>
            <a:lvl4pPr marL="1371600" indent="0">
              <a:buClr>
                <a:srgbClr val="007FA3"/>
              </a:buClr>
              <a:buNone/>
              <a:defRPr lang="en-US" dirty="0">
                <a:solidFill>
                  <a:schemeClr val="bg1"/>
                </a:solidFill>
              </a:defRPr>
            </a:lvl4pPr>
            <a:lvl5pPr marL="1828800" indent="0">
              <a:buClr>
                <a:srgbClr val="007FA3"/>
              </a:buClr>
              <a:buNone/>
              <a:defRPr lang="en-US" dirty="0">
                <a:solidFill>
                  <a:schemeClr val="bg1"/>
                </a:solidFill>
              </a:defRPr>
            </a:lvl5pPr>
            <a:lvl6pPr marL="2286000" indent="0">
              <a:buClr>
                <a:srgbClr val="007FA3"/>
              </a:buClr>
              <a:buNone/>
              <a:defRPr lang="en-US" dirty="0">
                <a:solidFill>
                  <a:schemeClr val="bg1"/>
                </a:solidFill>
              </a:defRPr>
            </a:lvl6pPr>
            <a:lvl7pPr marL="2743200" indent="0">
              <a:buClr>
                <a:srgbClr val="007FA3"/>
              </a:buClr>
              <a:buNone/>
              <a:defRPr lang="en-US" dirty="0">
                <a:solidFill>
                  <a:schemeClr val="bg1"/>
                </a:solidFill>
              </a:defRPr>
            </a:lvl7pPr>
            <a:lvl8pPr marL="3200400" indent="0">
              <a:buClr>
                <a:srgbClr val="007FA3"/>
              </a:buClr>
              <a:buNone/>
              <a:defRPr lang="en-US" dirty="0">
                <a:solidFill>
                  <a:schemeClr val="bg1"/>
                </a:solidFill>
              </a:defRPr>
            </a:lvl8pPr>
            <a:lvl9pPr marL="3657600" indent="0">
              <a:buClr>
                <a:srgbClr val="007FA3"/>
              </a:buClr>
              <a:buNone/>
              <a:defRPr lang="en-US" dirty="0">
                <a:solidFill>
                  <a:schemeClr val="bg1"/>
                </a:solidFill>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3/12/2019</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14" name="Content Placeholder 2"/>
          <p:cNvSpPr>
            <a:spLocks noGrp="1"/>
          </p:cNvSpPr>
          <p:nvPr>
            <p:ph idx="16"/>
          </p:nvPr>
        </p:nvSpPr>
        <p:spPr>
          <a:xfrm>
            <a:off x="4495800" y="3276600"/>
            <a:ext cx="4191000" cy="731520"/>
          </a:xfrm>
        </p:spPr>
        <p:txBody>
          <a:bodyPr/>
          <a:lstStyle>
            <a:lvl1pPr>
              <a:buClr>
                <a:srgbClr val="007FA3"/>
              </a:buClr>
              <a:buSzPct val="100000"/>
              <a:defRPr lang="en-US" dirty="0"/>
            </a:lvl1pPr>
            <a:lvl2pPr>
              <a:buClr>
                <a:srgbClr val="007FA3"/>
              </a:buClr>
              <a:defRPr lang="en-US" dirty="0"/>
            </a:lvl2pPr>
            <a:lvl3pPr>
              <a:buClr>
                <a:srgbClr val="007FA3"/>
              </a:buClr>
              <a:defRPr lang="en-US" dirty="0"/>
            </a:lvl3pPr>
            <a:lvl4pPr>
              <a:buClr>
                <a:srgbClr val="007FA3"/>
              </a:buClr>
              <a:defRPr lang="en-US" dirty="0"/>
            </a:lvl4pPr>
            <a:lvl5pPr>
              <a:buClr>
                <a:srgbClr val="007FA3"/>
              </a:buClr>
              <a:defRPr lang="en-US" dirty="0"/>
            </a:lvl5pPr>
            <a:lvl6pPr>
              <a:buClr>
                <a:srgbClr val="007FA3"/>
              </a:buClr>
              <a:defRPr lang="en-US" dirty="0"/>
            </a:lvl6pPr>
            <a:lvl7pPr>
              <a:buClr>
                <a:srgbClr val="007FA3"/>
              </a:buClr>
              <a:defRPr lang="en-US" dirty="0"/>
            </a:lvl7pPr>
            <a:lvl8pPr>
              <a:buClr>
                <a:srgbClr val="007FA3"/>
              </a:buClr>
              <a:defRPr lang="en-US" dirty="0"/>
            </a:lvl8pPr>
            <a:lvl9pPr>
              <a:buClr>
                <a:srgbClr val="007FA3"/>
              </a:buClr>
              <a:defRPr lang="en-US" dirty="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5" name="Content Placeholder 2"/>
          <p:cNvSpPr>
            <a:spLocks noGrp="1"/>
          </p:cNvSpPr>
          <p:nvPr>
            <p:ph idx="17"/>
          </p:nvPr>
        </p:nvSpPr>
        <p:spPr>
          <a:xfrm>
            <a:off x="457200" y="4114800"/>
            <a:ext cx="2667000" cy="731520"/>
          </a:xfrm>
          <a:solidFill>
            <a:srgbClr val="224B50"/>
          </a:solidFill>
          <a:ln w="25400">
            <a:solidFill>
              <a:schemeClr val="bg2"/>
            </a:solidFill>
          </a:ln>
        </p:spPr>
        <p:txBody>
          <a:bodyPr anchor="ctr" anchorCtr="0"/>
          <a:lstStyle>
            <a:lvl1pPr marL="0" indent="0">
              <a:buClr>
                <a:srgbClr val="007FA3"/>
              </a:buClr>
              <a:buSzPct val="100000"/>
              <a:buNone/>
              <a:defRPr lang="en-US" dirty="0">
                <a:solidFill>
                  <a:schemeClr val="bg1"/>
                </a:solidFill>
              </a:defRPr>
            </a:lvl1pPr>
            <a:lvl2pPr marL="457200" indent="0">
              <a:buClr>
                <a:srgbClr val="007FA3"/>
              </a:buClr>
              <a:buNone/>
              <a:defRPr lang="en-US" dirty="0">
                <a:solidFill>
                  <a:schemeClr val="bg1"/>
                </a:solidFill>
              </a:defRPr>
            </a:lvl2pPr>
            <a:lvl3pPr marL="914400" indent="0">
              <a:buClr>
                <a:srgbClr val="007FA3"/>
              </a:buClr>
              <a:buNone/>
              <a:defRPr lang="en-US" dirty="0">
                <a:solidFill>
                  <a:schemeClr val="bg1"/>
                </a:solidFill>
              </a:defRPr>
            </a:lvl3pPr>
            <a:lvl4pPr marL="1371600" indent="0">
              <a:buClr>
                <a:srgbClr val="007FA3"/>
              </a:buClr>
              <a:buNone/>
              <a:defRPr lang="en-US" dirty="0">
                <a:solidFill>
                  <a:schemeClr val="bg1"/>
                </a:solidFill>
              </a:defRPr>
            </a:lvl4pPr>
            <a:lvl5pPr marL="1828800" indent="0">
              <a:buClr>
                <a:srgbClr val="007FA3"/>
              </a:buClr>
              <a:buNone/>
              <a:defRPr lang="en-US" dirty="0">
                <a:solidFill>
                  <a:schemeClr val="bg1"/>
                </a:solidFill>
              </a:defRPr>
            </a:lvl5pPr>
            <a:lvl6pPr marL="2286000" indent="0">
              <a:buClr>
                <a:srgbClr val="007FA3"/>
              </a:buClr>
              <a:buNone/>
              <a:defRPr lang="en-US" dirty="0">
                <a:solidFill>
                  <a:schemeClr val="bg1"/>
                </a:solidFill>
              </a:defRPr>
            </a:lvl6pPr>
            <a:lvl7pPr marL="2743200" indent="0">
              <a:buClr>
                <a:srgbClr val="007FA3"/>
              </a:buClr>
              <a:buNone/>
              <a:defRPr lang="en-US" dirty="0">
                <a:solidFill>
                  <a:schemeClr val="bg1"/>
                </a:solidFill>
              </a:defRPr>
            </a:lvl7pPr>
            <a:lvl8pPr marL="3200400" indent="0">
              <a:buClr>
                <a:srgbClr val="007FA3"/>
              </a:buClr>
              <a:buNone/>
              <a:defRPr lang="en-US" dirty="0">
                <a:solidFill>
                  <a:schemeClr val="bg1"/>
                </a:solidFill>
              </a:defRPr>
            </a:lvl8pPr>
            <a:lvl9pPr marL="3657600" indent="0">
              <a:buClr>
                <a:srgbClr val="007FA3"/>
              </a:buClr>
              <a:buNone/>
              <a:defRPr lang="en-US" dirty="0">
                <a:solidFill>
                  <a:schemeClr val="bg1"/>
                </a:solidFill>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6" name="Content Placeholder 2"/>
          <p:cNvSpPr>
            <a:spLocks noGrp="1"/>
          </p:cNvSpPr>
          <p:nvPr>
            <p:ph idx="18"/>
          </p:nvPr>
        </p:nvSpPr>
        <p:spPr>
          <a:xfrm>
            <a:off x="4495800" y="4145280"/>
            <a:ext cx="4191000" cy="731520"/>
          </a:xfrm>
        </p:spPr>
        <p:txBody>
          <a:bodyPr/>
          <a:lstStyle>
            <a:lvl1pPr>
              <a:buClr>
                <a:srgbClr val="007FA3"/>
              </a:buClr>
              <a:buSzPct val="100000"/>
              <a:defRPr lang="en-US" dirty="0"/>
            </a:lvl1pPr>
            <a:lvl2pPr>
              <a:buClr>
                <a:srgbClr val="007FA3"/>
              </a:buClr>
              <a:defRPr lang="en-US" dirty="0"/>
            </a:lvl2pPr>
            <a:lvl3pPr>
              <a:buClr>
                <a:srgbClr val="007FA3"/>
              </a:buClr>
              <a:defRPr lang="en-US" dirty="0"/>
            </a:lvl3pPr>
            <a:lvl4pPr>
              <a:buClr>
                <a:srgbClr val="007FA3"/>
              </a:buClr>
              <a:defRPr lang="en-US" dirty="0"/>
            </a:lvl4pPr>
            <a:lvl5pPr>
              <a:buClr>
                <a:srgbClr val="007FA3"/>
              </a:buClr>
              <a:defRPr lang="en-US" dirty="0"/>
            </a:lvl5pPr>
            <a:lvl6pPr>
              <a:buClr>
                <a:srgbClr val="007FA3"/>
              </a:buClr>
              <a:defRPr lang="en-US" dirty="0"/>
            </a:lvl6pPr>
            <a:lvl7pPr>
              <a:buClr>
                <a:srgbClr val="007FA3"/>
              </a:buClr>
              <a:defRPr lang="en-US" dirty="0"/>
            </a:lvl7pPr>
            <a:lvl8pPr>
              <a:buClr>
                <a:srgbClr val="007FA3"/>
              </a:buClr>
              <a:defRPr lang="en-US" dirty="0"/>
            </a:lvl8pPr>
            <a:lvl9pPr>
              <a:buClr>
                <a:srgbClr val="007FA3"/>
              </a:buClr>
              <a:defRPr lang="en-US" dirty="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7" name="Content Placeholder 2"/>
          <p:cNvSpPr>
            <a:spLocks noGrp="1"/>
          </p:cNvSpPr>
          <p:nvPr>
            <p:ph idx="19"/>
          </p:nvPr>
        </p:nvSpPr>
        <p:spPr>
          <a:xfrm>
            <a:off x="457200" y="4953000"/>
            <a:ext cx="2667000" cy="731520"/>
          </a:xfrm>
          <a:solidFill>
            <a:srgbClr val="224B50"/>
          </a:solidFill>
          <a:ln w="25400">
            <a:solidFill>
              <a:schemeClr val="bg2"/>
            </a:solidFill>
          </a:ln>
        </p:spPr>
        <p:txBody>
          <a:bodyPr anchor="ctr" anchorCtr="0"/>
          <a:lstStyle>
            <a:lvl1pPr marL="0" indent="0">
              <a:buClr>
                <a:srgbClr val="007FA3"/>
              </a:buClr>
              <a:buSzPct val="100000"/>
              <a:buNone/>
              <a:defRPr lang="en-US" dirty="0">
                <a:solidFill>
                  <a:schemeClr val="bg1"/>
                </a:solidFill>
              </a:defRPr>
            </a:lvl1pPr>
            <a:lvl2pPr marL="457200" indent="0">
              <a:buClr>
                <a:srgbClr val="007FA3"/>
              </a:buClr>
              <a:buNone/>
              <a:defRPr lang="en-US" dirty="0">
                <a:solidFill>
                  <a:schemeClr val="bg1"/>
                </a:solidFill>
              </a:defRPr>
            </a:lvl2pPr>
            <a:lvl3pPr marL="914400" indent="0">
              <a:buClr>
                <a:srgbClr val="007FA3"/>
              </a:buClr>
              <a:buNone/>
              <a:defRPr lang="en-US" dirty="0">
                <a:solidFill>
                  <a:schemeClr val="bg1"/>
                </a:solidFill>
              </a:defRPr>
            </a:lvl3pPr>
            <a:lvl4pPr marL="1371600" indent="0">
              <a:buClr>
                <a:srgbClr val="007FA3"/>
              </a:buClr>
              <a:buNone/>
              <a:defRPr lang="en-US" dirty="0">
                <a:solidFill>
                  <a:schemeClr val="bg1"/>
                </a:solidFill>
              </a:defRPr>
            </a:lvl4pPr>
            <a:lvl5pPr marL="1828800" indent="0">
              <a:buClr>
                <a:srgbClr val="007FA3"/>
              </a:buClr>
              <a:buNone/>
              <a:defRPr lang="en-US" dirty="0">
                <a:solidFill>
                  <a:schemeClr val="bg1"/>
                </a:solidFill>
              </a:defRPr>
            </a:lvl5pPr>
            <a:lvl6pPr marL="2286000" indent="0">
              <a:buClr>
                <a:srgbClr val="007FA3"/>
              </a:buClr>
              <a:buNone/>
              <a:defRPr lang="en-US" dirty="0">
                <a:solidFill>
                  <a:schemeClr val="bg1"/>
                </a:solidFill>
              </a:defRPr>
            </a:lvl6pPr>
            <a:lvl7pPr marL="2743200" indent="0">
              <a:buClr>
                <a:srgbClr val="007FA3"/>
              </a:buClr>
              <a:buNone/>
              <a:defRPr lang="en-US" dirty="0">
                <a:solidFill>
                  <a:schemeClr val="bg1"/>
                </a:solidFill>
              </a:defRPr>
            </a:lvl7pPr>
            <a:lvl8pPr marL="3200400" indent="0">
              <a:buClr>
                <a:srgbClr val="007FA3"/>
              </a:buClr>
              <a:buNone/>
              <a:defRPr lang="en-US" dirty="0">
                <a:solidFill>
                  <a:schemeClr val="bg1"/>
                </a:solidFill>
              </a:defRPr>
            </a:lvl8pPr>
            <a:lvl9pPr marL="3657600" indent="0">
              <a:buClr>
                <a:srgbClr val="007FA3"/>
              </a:buClr>
              <a:buNone/>
              <a:defRPr lang="en-US" dirty="0">
                <a:solidFill>
                  <a:schemeClr val="bg1"/>
                </a:solidFill>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8" name="Content Placeholder 2"/>
          <p:cNvSpPr>
            <a:spLocks noGrp="1"/>
          </p:cNvSpPr>
          <p:nvPr>
            <p:ph idx="20"/>
          </p:nvPr>
        </p:nvSpPr>
        <p:spPr>
          <a:xfrm>
            <a:off x="4495800" y="4953000"/>
            <a:ext cx="4191000" cy="731520"/>
          </a:xfrm>
        </p:spPr>
        <p:txBody>
          <a:bodyPr/>
          <a:lstStyle>
            <a:lvl1pPr>
              <a:buClr>
                <a:srgbClr val="007FA3"/>
              </a:buClr>
              <a:buSzPct val="100000"/>
              <a:defRPr lang="en-US" dirty="0"/>
            </a:lvl1pPr>
            <a:lvl2pPr>
              <a:buClr>
                <a:srgbClr val="007FA3"/>
              </a:buClr>
              <a:defRPr lang="en-US" dirty="0"/>
            </a:lvl2pPr>
            <a:lvl3pPr>
              <a:buClr>
                <a:srgbClr val="007FA3"/>
              </a:buClr>
              <a:defRPr lang="en-US" dirty="0"/>
            </a:lvl3pPr>
            <a:lvl4pPr>
              <a:buClr>
                <a:srgbClr val="007FA3"/>
              </a:buClr>
              <a:defRPr lang="en-US" dirty="0"/>
            </a:lvl4pPr>
            <a:lvl5pPr>
              <a:buClr>
                <a:srgbClr val="007FA3"/>
              </a:buClr>
              <a:defRPr lang="en-US" dirty="0"/>
            </a:lvl5pPr>
            <a:lvl6pPr>
              <a:buClr>
                <a:srgbClr val="007FA3"/>
              </a:buClr>
              <a:defRPr lang="en-US" dirty="0"/>
            </a:lvl6pPr>
            <a:lvl7pPr>
              <a:buClr>
                <a:srgbClr val="007FA3"/>
              </a:buClr>
              <a:defRPr lang="en-US" dirty="0"/>
            </a:lvl7pPr>
            <a:lvl8pPr>
              <a:buClr>
                <a:srgbClr val="007FA3"/>
              </a:buClr>
              <a:defRPr lang="en-US" dirty="0"/>
            </a:lvl8pPr>
            <a:lvl9pPr>
              <a:buClr>
                <a:srgbClr val="007FA3"/>
              </a:buClr>
              <a:defRPr lang="en-US" dirty="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Tree>
    <p:extLst>
      <p:ext uri="{BB962C8B-B14F-4D97-AF65-F5344CB8AC3E}">
        <p14:creationId xmlns:p14="http://schemas.microsoft.com/office/powerpoint/2010/main" val="10194819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Text Placeholder 6"/>
          <p:cNvSpPr>
            <a:spLocks noGrp="1"/>
          </p:cNvSpPr>
          <p:nvPr>
            <p:ph type="body" sz="quarter" idx="13" hasCustomPrompt="1"/>
          </p:nvPr>
        </p:nvSpPr>
        <p:spPr>
          <a:xfrm>
            <a:off x="457200" y="903514"/>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447800"/>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16" name="Footer Placeholder 2"/>
          <p:cNvSpPr>
            <a:spLocks noGrp="1"/>
          </p:cNvSpPr>
          <p:nvPr>
            <p:ph type="ftr" sz="quarter" idx="10"/>
          </p:nvPr>
        </p:nvSpPr>
        <p:spPr>
          <a:xfrm>
            <a:off x="93969" y="6165337"/>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3/12/2019</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
        <p:nvSpPr>
          <p:cNvPr id="14" name="Text Placeholder 13"/>
          <p:cNvSpPr>
            <a:spLocks noGrp="1"/>
          </p:cNvSpPr>
          <p:nvPr>
            <p:ph type="body" sz="quarter" idx="16" hasCustomPrompt="1"/>
          </p:nvPr>
        </p:nvSpPr>
        <p:spPr>
          <a:xfrm>
            <a:off x="1499616" y="6428232"/>
            <a:ext cx="6172200" cy="274320"/>
          </a:xfrm>
        </p:spPr>
        <p:txBody>
          <a:bodyPr lIns="91440" tIns="45720" rIns="91440" bIns="45720"/>
          <a:lstStyle>
            <a:lvl1pPr marL="0" marR="0" indent="0" algn="ctr" defTabSz="914400" rtl="0" eaLnBrk="1" fontAlgn="auto" latinLnBrk="0" hangingPunct="1">
              <a:lnSpc>
                <a:spcPct val="100000"/>
              </a:lnSpc>
              <a:spcBef>
                <a:spcPts val="0"/>
              </a:spcBef>
              <a:spcAft>
                <a:spcPts val="0"/>
              </a:spcAft>
              <a:buClrTx/>
              <a:buSzTx/>
              <a:buFontTx/>
              <a:buNone/>
              <a:tabLst/>
              <a:defRPr lang="en-US" altLang="en-US" sz="1200" b="0" kern="1200">
                <a:solidFill>
                  <a:schemeClr val="tx1"/>
                </a:solidFill>
                <a:latin typeface="Verdana"/>
                <a:ea typeface="Verdana" panose="020B0604030504040204" pitchFamily="34" charset="0"/>
                <a:cs typeface="Verdana" panose="020B0604030504040204" pitchFamily="34" charset="0"/>
              </a:defRPr>
            </a:lvl1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1200" b="0" kern="1200" dirty="0" smtClean="0">
                <a:solidFill>
                  <a:schemeClr val="tx1"/>
                </a:solidFill>
                <a:latin typeface="Verdana"/>
                <a:ea typeface="Verdana" panose="020B0604030504040204" pitchFamily="34" charset="0"/>
                <a:cs typeface="Verdana" panose="020B0604030504040204" pitchFamily="34" charset="0"/>
              </a:rPr>
              <a:t>Copyright © 2019 Pearson Canada Inc.</a:t>
            </a:r>
            <a:endParaRPr lang="en-US" altLang="en-US" sz="1200" b="0" kern="1200" dirty="0">
              <a:solidFill>
                <a:schemeClr val="tx1"/>
              </a:solidFill>
              <a:latin typeface="Verdana"/>
              <a:ea typeface="Verdana" panose="020B0604030504040204" pitchFamily="34" charset="0"/>
              <a:cs typeface="Verdana" panose="020B0604030504040204" pitchFamily="34" charset="0"/>
            </a:endParaRPr>
          </a:p>
        </p:txBody>
      </p:sp>
      <p:pic>
        <p:nvPicPr>
          <p:cNvPr id="12" name="Shape 15" descr="Pearson Logo"/>
          <p:cNvPicPr preferRelativeResize="0"/>
          <p:nvPr userDrawn="1"/>
        </p:nvPicPr>
        <p:blipFill rotWithShape="1">
          <a:blip r:embed="rId2" cstate="print">
            <a:alphaModFix/>
          </a:blip>
          <a:srcRect/>
          <a:stretch/>
        </p:blipFill>
        <p:spPr>
          <a:xfrm>
            <a:off x="443972" y="6429709"/>
            <a:ext cx="917999" cy="279914"/>
          </a:xfrm>
          <a:prstGeom prst="rect">
            <a:avLst/>
          </a:prstGeom>
          <a:noFill/>
          <a:ln>
            <a:noFill/>
          </a:ln>
        </p:spPr>
      </p:pic>
      <p:sp>
        <p:nvSpPr>
          <p:cNvPr id="13" name="Slide Number Placeholder 4"/>
          <p:cNvSpPr txBox="1">
            <a:spLocks/>
          </p:cNvSpPr>
          <p:nvPr userDrawn="1"/>
        </p:nvSpPr>
        <p:spPr>
          <a:xfrm>
            <a:off x="7881256" y="6428232"/>
            <a:ext cx="914400" cy="201168"/>
          </a:xfrm>
          <a:prstGeom prst="rect">
            <a:avLst/>
          </a:prstGeom>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de-DE" altLang="en-US" sz="1200" b="0" kern="1200" noProof="0" dirty="0" smtClean="0">
                <a:solidFill>
                  <a:schemeClr val="tx1"/>
                </a:solidFill>
                <a:latin typeface="Verdana" pitchFamily="34" charset="0"/>
                <a:ea typeface="Verdana" pitchFamily="34" charset="0"/>
                <a:cs typeface="Verdana" pitchFamily="34" charset="0"/>
              </a:rPr>
              <a:t>11 - </a:t>
            </a:r>
            <a:fld id="{876BFF75-7A20-4B22-803D-E5D1449082FD}" type="slidenum">
              <a:rPr lang="en-US" altLang="en-US" sz="1200" b="0" kern="1200" noProof="0" smtClean="0">
                <a:solidFill>
                  <a:schemeClr val="tx1"/>
                </a:solidFill>
                <a:latin typeface="Verdana" pitchFamily="34" charset="0"/>
                <a:ea typeface="Verdana" pitchFamily="34" charset="0"/>
                <a:cs typeface="Verdana"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lang="en-US" altLang="en-US" sz="1200" b="0" kern="1200" noProof="0" dirty="0">
              <a:solidFill>
                <a:schemeClr val="tx1"/>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298106283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Click to add Learning Objective(s)</a:t>
            </a:r>
          </a:p>
        </p:txBody>
      </p:sp>
      <p:sp>
        <p:nvSpPr>
          <p:cNvPr id="9" name="Content Placeholder 8"/>
          <p:cNvSpPr>
            <a:spLocks noGrp="1"/>
          </p:cNvSpPr>
          <p:nvPr>
            <p:ph sz="quarter" idx="14"/>
          </p:nvPr>
        </p:nvSpPr>
        <p:spPr>
          <a:xfrm>
            <a:off x="457200" y="1600200"/>
            <a:ext cx="8229600" cy="4525963"/>
          </a:xfrm>
        </p:spPr>
        <p:txBody>
          <a:bodyPr/>
          <a:lstStyle>
            <a:lvl1pPr>
              <a:defRPr sz="24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2" name="Footer Placeholder 2"/>
          <p:cNvSpPr>
            <a:spLocks noGrp="1"/>
          </p:cNvSpPr>
          <p:nvPr>
            <p:ph type="ftr" sz="quarter" idx="10"/>
          </p:nvPr>
        </p:nvSpPr>
        <p:spPr>
          <a:xfrm>
            <a:off x="93969" y="6172200"/>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3/12/2019</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15246301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buClr>
                <a:srgbClr val="007FA3"/>
              </a:buClr>
              <a:buSzPct val="100000"/>
              <a:defRPr sz="2400"/>
            </a:lvl1pPr>
            <a:lvl2pPr>
              <a:buClr>
                <a:srgbClr val="007FA3"/>
              </a:buClr>
              <a:defRPr sz="2000"/>
            </a:lvl2pPr>
            <a:lvl3pPr>
              <a:buClr>
                <a:srgbClr val="007FA3"/>
              </a:buClr>
              <a:defRPr sz="2000"/>
            </a:lvl3pPr>
            <a:lvl4pPr>
              <a:buClr>
                <a:srgbClr val="007FA3"/>
              </a:buClr>
              <a:defRPr sz="2000"/>
            </a:lvl4pPr>
            <a:lvl5pPr>
              <a:buClr>
                <a:srgbClr val="007FA3"/>
              </a:buClr>
              <a:defRPr sz="2000"/>
            </a:lvl5pPr>
            <a:lvl6pPr>
              <a:buClr>
                <a:srgbClr val="007FA3"/>
              </a:buClr>
              <a:defRPr sz="2000"/>
            </a:lvl6pPr>
            <a:lvl7pPr>
              <a:buClr>
                <a:srgbClr val="007FA3"/>
              </a:buClr>
              <a:defRPr sz="2000"/>
            </a:lvl7pPr>
            <a:lvl8pPr>
              <a:buClr>
                <a:srgbClr val="007FA3"/>
              </a:buClr>
              <a:defRPr sz="2000"/>
            </a:lvl8pPr>
            <a:lvl9pPr>
              <a:buClr>
                <a:srgbClr val="007FA3"/>
              </a:buCl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3/12/2019</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21090934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118872" indent="-118872">
              <a:buClr>
                <a:srgbClr val="007FA3"/>
              </a:buClr>
              <a:buSzPct val="25000"/>
              <a:defRPr lang="en-US" dirty="0" smtClean="0"/>
            </a:lvl1pPr>
            <a:lvl2pPr marL="569913" indent="-285750">
              <a:buClr>
                <a:srgbClr val="007FA3"/>
              </a:buClr>
              <a:defRPr lang="en-US" dirty="0" smtClean="0"/>
            </a:lvl2pPr>
            <a:lvl3pPr>
              <a:buClr>
                <a:srgbClr val="007FA3"/>
              </a:buClr>
              <a:defRPr lang="en-US" dirty="0" smtClean="0"/>
            </a:lvl3pPr>
            <a:lvl4pPr>
              <a:buClr>
                <a:srgbClr val="007FA3"/>
              </a:buClr>
              <a:defRPr lang="en-US" dirty="0" smtClean="0"/>
            </a:lvl4pPr>
            <a:lvl5pPr>
              <a:buClr>
                <a:srgbClr val="007FA3"/>
              </a:buClr>
              <a:defRPr lang="en-US" dirty="0" smtClean="0"/>
            </a:lvl5pPr>
            <a:lvl6pPr>
              <a:buClr>
                <a:srgbClr val="007FA3"/>
              </a:buClr>
              <a:defRPr lang="en-US" dirty="0" smtClean="0"/>
            </a:lvl6pPr>
            <a:lvl7pPr>
              <a:buClr>
                <a:srgbClr val="007FA3"/>
              </a:buClr>
              <a:defRPr lang="en-US" dirty="0" smtClean="0"/>
            </a:lvl7pPr>
            <a:lvl8pPr>
              <a:buClr>
                <a:srgbClr val="007FA3"/>
              </a:buClr>
              <a:defRPr lang="en-US" dirty="0" smtClean="0"/>
            </a:lvl8pPr>
            <a:lvl9pPr>
              <a:buClr>
                <a:srgbClr val="007FA3"/>
              </a:buClr>
              <a:defRPr lang="en-US" dirty="0"/>
            </a:lvl9pPr>
          </a:lstStyle>
          <a:p>
            <a:pPr marL="256032" lvl="0" indent="-256032" algn="l" defTabSz="914400" rtl="0" eaLnBrk="1" latinLnBrk="0" hangingPunct="1">
              <a:spcBef>
                <a:spcPts val="1500"/>
              </a:spcBef>
              <a:buClr>
                <a:srgbClr val="007FA3"/>
              </a:buClr>
              <a:buSzPct val="100000"/>
              <a:buFont typeface="Arial" panose="020B0604020202020204" pitchFamily="34" charset="0"/>
              <a:buChar char="•"/>
            </a:pPr>
            <a:r>
              <a:rPr lang="en-US" dirty="0" smtClean="0"/>
              <a:t>Click to edit Master text styles</a:t>
            </a:r>
          </a:p>
          <a:p>
            <a:pPr marL="742950" lvl="1" indent="-285750" algn="l" defTabSz="914400" rtl="0" eaLnBrk="1" latinLnBrk="0" hangingPunct="1">
              <a:spcBef>
                <a:spcPts val="600"/>
              </a:spcBef>
              <a:buClr>
                <a:srgbClr val="007FA3"/>
              </a:buClr>
              <a:buFont typeface="Arial" panose="020B0604020202020204" pitchFamily="34" charset="0"/>
              <a:buChar char="–"/>
            </a:pPr>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10"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3/12/2019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27520083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3/12/2019</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
        <p:nvSpPr>
          <p:cNvPr id="13" name="TextBox 12"/>
          <p:cNvSpPr txBox="1"/>
          <p:nvPr userDrawn="1"/>
        </p:nvSpPr>
        <p:spPr>
          <a:xfrm>
            <a:off x="1502228" y="6429974"/>
            <a:ext cx="6172200" cy="276999"/>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1200" b="0" kern="1200" dirty="0" smtClean="0">
                <a:solidFill>
                  <a:schemeClr val="tx1"/>
                </a:solidFill>
                <a:latin typeface="Verdana"/>
                <a:ea typeface="Verdana" panose="020B0604030504040204" pitchFamily="34" charset="0"/>
                <a:cs typeface="Verdana" panose="020B0604030504040204" pitchFamily="34" charset="0"/>
              </a:rPr>
              <a:t>Copyright © 2019 Pearson Canada Inc.</a:t>
            </a:r>
            <a:endParaRPr lang="en-US" altLang="en-US" sz="1200" b="0" kern="1200" dirty="0">
              <a:solidFill>
                <a:schemeClr val="tx1"/>
              </a:solidFill>
              <a:latin typeface="Verdana"/>
              <a:ea typeface="Verdana" panose="020B0604030504040204" pitchFamily="34" charset="0"/>
              <a:cs typeface="Verdana" panose="020B0604030504040204" pitchFamily="34" charset="0"/>
            </a:endParaRPr>
          </a:p>
        </p:txBody>
      </p:sp>
      <p:pic>
        <p:nvPicPr>
          <p:cNvPr id="14" name="Shape 15" descr="Pearson Logo"/>
          <p:cNvPicPr preferRelativeResize="0"/>
          <p:nvPr userDrawn="1"/>
        </p:nvPicPr>
        <p:blipFill rotWithShape="1">
          <a:blip r:embed="rId2" cstate="print">
            <a:alphaModFix/>
          </a:blip>
          <a:srcRect/>
          <a:stretch/>
        </p:blipFill>
        <p:spPr>
          <a:xfrm>
            <a:off x="443972" y="6429709"/>
            <a:ext cx="917999" cy="279914"/>
          </a:xfrm>
          <a:prstGeom prst="rect">
            <a:avLst/>
          </a:prstGeom>
          <a:noFill/>
          <a:ln>
            <a:noFill/>
          </a:ln>
        </p:spPr>
      </p:pic>
      <p:sp>
        <p:nvSpPr>
          <p:cNvPr id="15" name="Slide Number Placeholder 4"/>
          <p:cNvSpPr txBox="1">
            <a:spLocks/>
          </p:cNvSpPr>
          <p:nvPr userDrawn="1"/>
        </p:nvSpPr>
        <p:spPr>
          <a:xfrm>
            <a:off x="7881256" y="6428232"/>
            <a:ext cx="914400" cy="201168"/>
          </a:xfrm>
          <a:prstGeom prst="rect">
            <a:avLst/>
          </a:prstGeom>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de-DE" altLang="en-US" sz="1200" b="0" kern="1200" noProof="0" dirty="0" smtClean="0">
                <a:solidFill>
                  <a:schemeClr val="tx1"/>
                </a:solidFill>
                <a:latin typeface="Verdana" pitchFamily="34" charset="0"/>
                <a:ea typeface="Verdana" pitchFamily="34" charset="0"/>
                <a:cs typeface="Verdana" pitchFamily="34" charset="0"/>
              </a:rPr>
              <a:t>11 - </a:t>
            </a:r>
            <a:fld id="{876BFF75-7A20-4B22-803D-E5D1449082FD}" type="slidenum">
              <a:rPr lang="en-US" altLang="en-US" sz="1200" b="0" kern="1200" noProof="0" smtClean="0">
                <a:solidFill>
                  <a:schemeClr val="tx1"/>
                </a:solidFill>
                <a:latin typeface="Verdana" pitchFamily="34" charset="0"/>
                <a:ea typeface="Verdana" pitchFamily="34" charset="0"/>
                <a:cs typeface="Verdana"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lang="en-US" altLang="en-US" sz="1200" b="0" kern="1200" noProof="0" dirty="0">
              <a:solidFill>
                <a:schemeClr val="tx1"/>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220379609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lang="en-US" dirty="0"/>
            </a:lvl1pPr>
            <a:lvl2pPr>
              <a:defRPr lang="en-US" dirty="0"/>
            </a:lvl2pPr>
            <a:lvl3pPr>
              <a:defRPr lang="en-US" dirty="0"/>
            </a:lvl3pPr>
            <a:lvl4pPr>
              <a:defRPr lang="en-US" dirty="0"/>
            </a:lvl4pPr>
            <a:lvl5pPr>
              <a:defRPr lang="en-US" dirty="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lang="en-US" dirty="0"/>
            </a:lvl1pPr>
            <a:lvl2pPr>
              <a:defRPr lang="en-US" dirty="0"/>
            </a:lvl2pPr>
            <a:lvl3pPr>
              <a:defRPr lang="en-US" dirty="0"/>
            </a:lvl3pPr>
            <a:lvl4pPr>
              <a:defRPr lang="en-US" dirty="0"/>
            </a:lvl4pPr>
            <a:lvl5pPr>
              <a:defRPr lang="en-US" dirty="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3/12/2019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15479995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3400" b="1" cap="none" baseline="0">
                <a:solidFill>
                  <a:srgbClr val="007FA3"/>
                </a:solidFill>
              </a:defRPr>
            </a:lvl1pPr>
          </a:lstStyle>
          <a:p>
            <a:r>
              <a:rPr lang="en-US" dirty="0"/>
              <a:t>Click to edit Master title style</a:t>
            </a:r>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rgbClr val="007FA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9"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3/12/2019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75470418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Click to edit Master title style</a:t>
            </a:r>
          </a:p>
        </p:txBody>
      </p:sp>
      <p:sp>
        <p:nvSpPr>
          <p:cNvPr id="9" name="Footer Placeholder 3"/>
          <p:cNvSpPr>
            <a:spLocks noGrp="1"/>
          </p:cNvSpPr>
          <p:nvPr>
            <p:ph type="ftr" sz="quarter" idx="11"/>
          </p:nvPr>
        </p:nvSpPr>
        <p:spPr>
          <a:xfrm>
            <a:off x="93969" y="6172200"/>
            <a:ext cx="8595360" cy="235463"/>
          </a:xfrm>
        </p:spPr>
        <p:txBody>
          <a:bodyPr/>
          <a:lstStyle/>
          <a:p>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pPr/>
              <a:t>3/12/2019</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85512659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1" name="Footer Placeholder 4"/>
          <p:cNvSpPr>
            <a:spLocks noGrp="1"/>
          </p:cNvSpPr>
          <p:nvPr>
            <p:ph type="ftr" sz="quarter" idx="3"/>
          </p:nvPr>
        </p:nvSpPr>
        <p:spPr>
          <a:xfrm>
            <a:off x="93969" y="6172200"/>
            <a:ext cx="8595360" cy="235463"/>
          </a:xfrm>
          <a:prstGeom prst="rect">
            <a:avLst/>
          </a:prstGeom>
        </p:spPr>
        <p:txBody>
          <a:bodyPr vert="horz" lIns="0" tIns="0" rIns="0" bIns="0" rtlCol="0" anchor="b"/>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pPr/>
              <a:t>3/12/2019</a:t>
            </a:fld>
            <a:endParaRPr lang="en-US" dirty="0"/>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pPr/>
              <a:t>‹#›</a:t>
            </a:fld>
            <a:endParaRPr lang="en-US" dirty="0"/>
          </a:p>
        </p:txBody>
      </p:sp>
      <p:sp>
        <p:nvSpPr>
          <p:cNvPr id="8" name="TextBox 7"/>
          <p:cNvSpPr txBox="1"/>
          <p:nvPr/>
        </p:nvSpPr>
        <p:spPr>
          <a:xfrm>
            <a:off x="1502228" y="6429974"/>
            <a:ext cx="6172200" cy="276999"/>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1200" b="0" kern="1200" dirty="0" smtClean="0">
                <a:solidFill>
                  <a:schemeClr val="tx1"/>
                </a:solidFill>
                <a:latin typeface="Verdana"/>
                <a:ea typeface="Verdana" panose="020B0604030504040204" pitchFamily="34" charset="0"/>
                <a:cs typeface="Verdana" panose="020B0604030504040204" pitchFamily="34" charset="0"/>
              </a:rPr>
              <a:t>Copyright © 2019 Pearson Canada Inc.</a:t>
            </a:r>
            <a:endParaRPr lang="en-US" altLang="en-US" sz="1200" b="0" kern="1200" dirty="0">
              <a:solidFill>
                <a:schemeClr val="tx1"/>
              </a:solidFill>
              <a:latin typeface="Verdana"/>
              <a:ea typeface="Verdana" panose="020B0604030504040204" pitchFamily="34" charset="0"/>
              <a:cs typeface="Verdana" panose="020B0604030504040204" pitchFamily="34" charset="0"/>
            </a:endParaRPr>
          </a:p>
        </p:txBody>
      </p:sp>
      <p:pic>
        <p:nvPicPr>
          <p:cNvPr id="9" name="Shape 15" descr="Pearson Logo"/>
          <p:cNvPicPr preferRelativeResize="0"/>
          <p:nvPr/>
        </p:nvPicPr>
        <p:blipFill rotWithShape="1">
          <a:blip r:embed="rId21" cstate="print">
            <a:alphaModFix/>
          </a:blip>
          <a:srcRect/>
          <a:stretch/>
        </p:blipFill>
        <p:spPr>
          <a:xfrm>
            <a:off x="443972" y="6429709"/>
            <a:ext cx="917999" cy="279914"/>
          </a:xfrm>
          <a:prstGeom prst="rect">
            <a:avLst/>
          </a:prstGeom>
          <a:noFill/>
          <a:ln>
            <a:noFill/>
          </a:ln>
        </p:spPr>
      </p:pic>
      <p:sp>
        <p:nvSpPr>
          <p:cNvPr id="10" name="Slide Number Placeholder 4"/>
          <p:cNvSpPr txBox="1">
            <a:spLocks/>
          </p:cNvSpPr>
          <p:nvPr/>
        </p:nvSpPr>
        <p:spPr>
          <a:xfrm>
            <a:off x="7881256" y="6428232"/>
            <a:ext cx="914400" cy="201168"/>
          </a:xfrm>
          <a:prstGeom prst="rect">
            <a:avLst/>
          </a:prstGeom>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de-DE" altLang="en-US" sz="1200" b="0" kern="1200" noProof="0" dirty="0" smtClean="0">
                <a:solidFill>
                  <a:schemeClr val="tx1"/>
                </a:solidFill>
                <a:latin typeface="Verdana" pitchFamily="34" charset="0"/>
                <a:ea typeface="Verdana" pitchFamily="34" charset="0"/>
                <a:cs typeface="Verdana" pitchFamily="34" charset="0"/>
              </a:rPr>
              <a:t>11 - </a:t>
            </a:r>
            <a:fld id="{876BFF75-7A20-4B22-803D-E5D1449082FD}" type="slidenum">
              <a:rPr lang="en-US" altLang="en-US" sz="1200" b="0" kern="1200" noProof="0" smtClean="0">
                <a:solidFill>
                  <a:schemeClr val="tx1"/>
                </a:solidFill>
                <a:latin typeface="Verdana" pitchFamily="34" charset="0"/>
                <a:ea typeface="Verdana" pitchFamily="34" charset="0"/>
                <a:cs typeface="Verdana"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lang="en-US" altLang="en-US" sz="1200" b="0" kern="1200" noProof="0" dirty="0">
              <a:solidFill>
                <a:schemeClr val="tx1"/>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3691570016"/>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6" r:id="rId3"/>
    <p:sldLayoutId id="2147483650" r:id="rId4"/>
    <p:sldLayoutId id="2147483659" r:id="rId5"/>
    <p:sldLayoutId id="2147483658" r:id="rId6"/>
    <p:sldLayoutId id="2147483660" r:id="rId7"/>
    <p:sldLayoutId id="2147483651" r:id="rId8"/>
    <p:sldLayoutId id="2147483654" r:id="rId9"/>
    <p:sldLayoutId id="2147483655" r:id="rId10"/>
    <p:sldLayoutId id="2147483662" r:id="rId11"/>
    <p:sldLayoutId id="2147483663" r:id="rId12"/>
    <p:sldLayoutId id="2147483664" r:id="rId13"/>
    <p:sldLayoutId id="2147483665" r:id="rId14"/>
    <p:sldLayoutId id="2147483668" r:id="rId15"/>
    <p:sldLayoutId id="2147483669" r:id="rId16"/>
    <p:sldLayoutId id="2147483670" r:id="rId17"/>
    <p:sldLayoutId id="2147483671" r:id="rId18"/>
    <p:sldLayoutId id="2147483672" r:id="rId19"/>
  </p:sldLayoutIdLs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rgbClr val="007FA3"/>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rgbClr val="007FA3"/>
        </a:buClr>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p:txBody>
          <a:bodyPr/>
          <a:lstStyle/>
          <a:p>
            <a:r>
              <a:rPr lang="en-US" dirty="0" smtClean="0"/>
              <a:t>Chapter 11</a:t>
            </a:r>
            <a:endParaRPr lang="en-US" dirty="0"/>
          </a:p>
        </p:txBody>
      </p:sp>
      <p:sp>
        <p:nvSpPr>
          <p:cNvPr id="6" name="Text Placeholder 5"/>
          <p:cNvSpPr>
            <a:spLocks noGrp="1"/>
          </p:cNvSpPr>
          <p:nvPr>
            <p:ph type="body" sz="quarter" idx="15"/>
          </p:nvPr>
        </p:nvSpPr>
        <p:spPr>
          <a:xfrm>
            <a:off x="5029200" y="3200400"/>
            <a:ext cx="3733800" cy="2925763"/>
          </a:xfrm>
        </p:spPr>
        <p:txBody>
          <a:bodyPr/>
          <a:lstStyle/>
          <a:p>
            <a:r>
              <a:rPr lang="en-US" dirty="0"/>
              <a:t>Pricing </a:t>
            </a:r>
            <a:r>
              <a:rPr lang="en-US" dirty="0" smtClean="0"/>
              <a:t>Decisions: Objectives</a:t>
            </a:r>
            <a:r>
              <a:rPr lang="en-US" dirty="0"/>
              <a:t>, Strategies, and Tactics</a:t>
            </a:r>
          </a:p>
        </p:txBody>
      </p:sp>
      <p:sp>
        <p:nvSpPr>
          <p:cNvPr id="8" name="Text Placeholder 7"/>
          <p:cNvSpPr>
            <a:spLocks noGrp="1"/>
          </p:cNvSpPr>
          <p:nvPr>
            <p:ph type="body" sz="quarter" idx="16"/>
          </p:nvPr>
        </p:nvSpPr>
        <p:spPr/>
        <p:txBody>
          <a:bodyPr/>
          <a:lstStyle/>
          <a:p>
            <a:pPr>
              <a:defRPr/>
            </a:pPr>
            <a:r>
              <a:rPr lang="en-US" altLang="en-US" dirty="0"/>
              <a:t>Copyright © </a:t>
            </a:r>
            <a:r>
              <a:rPr lang="en-US" altLang="en-US" dirty="0" smtClean="0"/>
              <a:t>2019 </a:t>
            </a:r>
            <a:r>
              <a:rPr lang="en-US" altLang="en-US" dirty="0"/>
              <a:t>Pearson Canada Inc.</a:t>
            </a:r>
          </a:p>
        </p:txBody>
      </p:sp>
      <p:pic>
        <p:nvPicPr>
          <p:cNvPr id="9" name="Picture 2" descr="Front Cover: Think Marketing Third Edition by Tuckwell and Jaffey."/>
          <p:cNvPicPr>
            <a:picLocks noChangeAspect="1" noChangeArrowheads="1"/>
          </p:cNvPicPr>
          <p:nvPr/>
        </p:nvPicPr>
        <p:blipFill>
          <a:blip r:embed="rId3" cstate="print"/>
          <a:srcRect/>
          <a:stretch>
            <a:fillRect/>
          </a:stretch>
        </p:blipFill>
        <p:spPr bwMode="auto">
          <a:xfrm>
            <a:off x="836676" y="729442"/>
            <a:ext cx="3749040" cy="494191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5778169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Strategy: </a:t>
            </a:r>
            <a:br>
              <a:rPr lang="en-US" dirty="0" smtClean="0"/>
            </a:br>
            <a:r>
              <a:rPr lang="en-US" dirty="0" smtClean="0"/>
              <a:t>Competitive </a:t>
            </a:r>
            <a:r>
              <a:rPr lang="en-US" dirty="0"/>
              <a:t>Pricing</a:t>
            </a:r>
          </a:p>
        </p:txBody>
      </p:sp>
      <p:sp>
        <p:nvSpPr>
          <p:cNvPr id="5" name="Content Placeholder 4"/>
          <p:cNvSpPr>
            <a:spLocks noGrp="1"/>
          </p:cNvSpPr>
          <p:nvPr>
            <p:ph idx="1"/>
          </p:nvPr>
        </p:nvSpPr>
        <p:spPr/>
        <p:txBody>
          <a:bodyPr/>
          <a:lstStyle/>
          <a:p>
            <a:pPr marL="0" indent="0">
              <a:buNone/>
            </a:pPr>
            <a:r>
              <a:rPr lang="en-US" altLang="en-US" dirty="0"/>
              <a:t>The price decision helps establish a </a:t>
            </a:r>
            <a:r>
              <a:rPr lang="en-US" altLang="en-US" b="1" dirty="0"/>
              <a:t>desired competitive position </a:t>
            </a:r>
            <a:r>
              <a:rPr lang="en-US" altLang="en-US" dirty="0"/>
              <a:t>in the market. </a:t>
            </a:r>
          </a:p>
        </p:txBody>
      </p:sp>
      <p:sp>
        <p:nvSpPr>
          <p:cNvPr id="6" name="Content Placeholder 5"/>
          <p:cNvSpPr>
            <a:spLocks noGrp="1"/>
          </p:cNvSpPr>
          <p:nvPr>
            <p:ph idx="13"/>
          </p:nvPr>
        </p:nvSpPr>
        <p:spPr>
          <a:xfrm>
            <a:off x="457200" y="2756648"/>
            <a:ext cx="4038600" cy="3339352"/>
          </a:xfrm>
        </p:spPr>
        <p:txBody>
          <a:bodyPr/>
          <a:lstStyle/>
          <a:p>
            <a:pPr>
              <a:spcBef>
                <a:spcPts val="3600"/>
              </a:spcBef>
              <a:buFontTx/>
              <a:buChar char="•"/>
            </a:pPr>
            <a:r>
              <a:rPr lang="en-US" altLang="en-US" dirty="0"/>
              <a:t>Above competition</a:t>
            </a:r>
          </a:p>
          <a:p>
            <a:pPr>
              <a:spcBef>
                <a:spcPts val="3600"/>
              </a:spcBef>
              <a:buFontTx/>
              <a:buChar char="•"/>
            </a:pPr>
            <a:r>
              <a:rPr lang="en-US" altLang="en-US" dirty="0"/>
              <a:t>Equal to competition</a:t>
            </a:r>
          </a:p>
          <a:p>
            <a:pPr>
              <a:spcBef>
                <a:spcPts val="3600"/>
              </a:spcBef>
              <a:buFontTx/>
              <a:buChar char="•"/>
            </a:pPr>
            <a:r>
              <a:rPr lang="en-US" altLang="en-US" dirty="0"/>
              <a:t>Below competition </a:t>
            </a:r>
          </a:p>
        </p:txBody>
      </p:sp>
      <p:sp>
        <p:nvSpPr>
          <p:cNvPr id="7" name="Content Placeholder 6"/>
          <p:cNvSpPr>
            <a:spLocks noGrp="1"/>
          </p:cNvSpPr>
          <p:nvPr>
            <p:ph idx="14"/>
          </p:nvPr>
        </p:nvSpPr>
        <p:spPr>
          <a:xfrm>
            <a:off x="5292080" y="2780928"/>
            <a:ext cx="2962672" cy="3124199"/>
          </a:xfrm>
        </p:spPr>
        <p:txBody>
          <a:bodyPr/>
          <a:lstStyle/>
          <a:p>
            <a:pPr marL="0" indent="0">
              <a:spcBef>
                <a:spcPts val="3600"/>
              </a:spcBef>
              <a:buNone/>
            </a:pPr>
            <a:r>
              <a:rPr lang="en-US" altLang="en-US" sz="2000" b="1" i="1" dirty="0"/>
              <a:t>Q-tips </a:t>
            </a:r>
            <a:r>
              <a:rPr lang="en-US" altLang="en-US" sz="2000" i="1" dirty="0"/>
              <a:t>sets its prices well above its competitors.  </a:t>
            </a:r>
          </a:p>
          <a:p>
            <a:pPr marL="0" indent="0">
              <a:spcBef>
                <a:spcPts val="3600"/>
              </a:spcBef>
              <a:buNone/>
            </a:pPr>
            <a:r>
              <a:rPr lang="en-US" altLang="en-US" sz="2000" b="1" i="1" dirty="0" smtClean="0"/>
              <a:t>Walmart </a:t>
            </a:r>
            <a:r>
              <a:rPr lang="en-US" altLang="en-US" sz="2000" i="1" dirty="0"/>
              <a:t>sets its prices below all other department stores</a:t>
            </a:r>
            <a:r>
              <a:rPr lang="en-US" altLang="en-US" sz="2000" i="1" dirty="0" smtClean="0"/>
              <a:t>.</a:t>
            </a:r>
            <a:endParaRPr lang="en-CA" altLang="en-US" sz="2000" i="1" dirty="0"/>
          </a:p>
        </p:txBody>
      </p:sp>
    </p:spTree>
    <p:extLst>
      <p:ext uri="{BB962C8B-B14F-4D97-AF65-F5344CB8AC3E}">
        <p14:creationId xmlns:p14="http://schemas.microsoft.com/office/powerpoint/2010/main" val="15327668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Price </a:t>
            </a:r>
            <a:r>
              <a:rPr lang="en-US" dirty="0" smtClean="0"/>
              <a:t>Skimming</a:t>
            </a:r>
            <a:endParaRPr lang="en-US" dirty="0"/>
          </a:p>
        </p:txBody>
      </p:sp>
      <p:sp>
        <p:nvSpPr>
          <p:cNvPr id="3" name="Content Placeholder 2"/>
          <p:cNvSpPr>
            <a:spLocks noGrp="1"/>
          </p:cNvSpPr>
          <p:nvPr>
            <p:ph idx="1"/>
          </p:nvPr>
        </p:nvSpPr>
        <p:spPr>
          <a:xfrm>
            <a:off x="457200" y="1447800"/>
            <a:ext cx="8229600" cy="990599"/>
          </a:xfrm>
        </p:spPr>
        <p:txBody>
          <a:bodyPr/>
          <a:lstStyle/>
          <a:p>
            <a:pPr marL="0" indent="0">
              <a:buNone/>
            </a:pPr>
            <a:r>
              <a:rPr lang="en-US" altLang="en-US" dirty="0"/>
              <a:t>Establishing a </a:t>
            </a:r>
            <a:r>
              <a:rPr lang="en-US" altLang="en-US" b="1" dirty="0"/>
              <a:t>high entry price </a:t>
            </a:r>
            <a:r>
              <a:rPr lang="en-US" altLang="en-US" dirty="0"/>
              <a:t>so that a company can maximize its revenue early. </a:t>
            </a:r>
            <a:endParaRPr lang="en-CA" altLang="en-US" dirty="0"/>
          </a:p>
        </p:txBody>
      </p:sp>
      <p:sp>
        <p:nvSpPr>
          <p:cNvPr id="4" name="Content Placeholder 3"/>
          <p:cNvSpPr>
            <a:spLocks noGrp="1"/>
          </p:cNvSpPr>
          <p:nvPr>
            <p:ph idx="13"/>
          </p:nvPr>
        </p:nvSpPr>
        <p:spPr>
          <a:xfrm>
            <a:off x="457200" y="2895600"/>
            <a:ext cx="3581400" cy="2133600"/>
          </a:xfrm>
        </p:spPr>
        <p:txBody>
          <a:bodyPr/>
          <a:lstStyle/>
          <a:p>
            <a:pPr marL="0" indent="0">
              <a:spcBef>
                <a:spcPts val="3600"/>
              </a:spcBef>
              <a:buNone/>
            </a:pPr>
            <a:r>
              <a:rPr lang="en-US" altLang="en-US" sz="1800" i="1" dirty="0"/>
              <a:t>Apple launched the iPod, iPhone and iPad with a skimming strategy. </a:t>
            </a:r>
          </a:p>
          <a:p>
            <a:pPr marL="0" indent="0">
              <a:spcBef>
                <a:spcPts val="3600"/>
              </a:spcBef>
              <a:buNone/>
            </a:pPr>
            <a:r>
              <a:rPr lang="en-US" altLang="en-US" sz="1800" i="1" dirty="0" smtClean="0"/>
              <a:t>Companies </a:t>
            </a:r>
            <a:r>
              <a:rPr lang="en-US" altLang="en-US" sz="1800" i="1" dirty="0"/>
              <a:t>known for innovation have an advantage in terms of setting prices</a:t>
            </a:r>
            <a:r>
              <a:rPr lang="en-US" altLang="en-US" sz="1800" i="1" dirty="0" smtClean="0"/>
              <a:t>.</a:t>
            </a:r>
            <a:endParaRPr lang="en-CA" altLang="en-US" sz="1800" i="1" dirty="0"/>
          </a:p>
        </p:txBody>
      </p:sp>
      <p:pic>
        <p:nvPicPr>
          <p:cNvPr id="3074" name="Picture 2" descr="Figure 11.4 A reputation for innovation allows Apple to introduce new products with a high price.&#10;A photo shows a woman wearing an  iWatch and dialling a number from the scree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19600" y="1979149"/>
            <a:ext cx="4617896" cy="3717265"/>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p:cNvSpPr>
            <a:spLocks noGrp="1"/>
          </p:cNvSpPr>
          <p:nvPr>
            <p:ph idx="14"/>
          </p:nvPr>
        </p:nvSpPr>
        <p:spPr>
          <a:xfrm>
            <a:off x="457200" y="5715000"/>
            <a:ext cx="8229600" cy="457199"/>
          </a:xfrm>
        </p:spPr>
        <p:txBody>
          <a:bodyPr/>
          <a:lstStyle/>
          <a:p>
            <a:pPr marL="0" indent="0">
              <a:buNone/>
            </a:pPr>
            <a:r>
              <a:rPr lang="en-US" altLang="en-US" dirty="0"/>
              <a:t>Setting high prices attracts competitors to a market. </a:t>
            </a:r>
            <a:endParaRPr lang="en-US" dirty="0"/>
          </a:p>
        </p:txBody>
      </p:sp>
    </p:spTree>
    <p:extLst>
      <p:ext uri="{BB962C8B-B14F-4D97-AF65-F5344CB8AC3E}">
        <p14:creationId xmlns:p14="http://schemas.microsoft.com/office/powerpoint/2010/main" val="15327668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Price Penetration</a:t>
            </a:r>
          </a:p>
        </p:txBody>
      </p:sp>
      <p:sp>
        <p:nvSpPr>
          <p:cNvPr id="3" name="Content Placeholder 2"/>
          <p:cNvSpPr>
            <a:spLocks noGrp="1"/>
          </p:cNvSpPr>
          <p:nvPr>
            <p:ph idx="1"/>
          </p:nvPr>
        </p:nvSpPr>
        <p:spPr>
          <a:xfrm>
            <a:off x="457200" y="1600201"/>
            <a:ext cx="8229600" cy="3276600"/>
          </a:xfrm>
        </p:spPr>
        <p:txBody>
          <a:bodyPr anchor="ctr" anchorCtr="0"/>
          <a:lstStyle/>
          <a:p>
            <a:pPr marL="0" indent="0">
              <a:buNone/>
            </a:pPr>
            <a:r>
              <a:rPr lang="en-US" altLang="en-US" dirty="0"/>
              <a:t>Establishing a low entry price to gain wide market acceptance quickly.</a:t>
            </a:r>
            <a:endParaRPr lang="en-US" dirty="0"/>
          </a:p>
        </p:txBody>
      </p:sp>
    </p:spTree>
    <p:extLst>
      <p:ext uri="{BB962C8B-B14F-4D97-AF65-F5344CB8AC3E}">
        <p14:creationId xmlns:p14="http://schemas.microsoft.com/office/powerpoint/2010/main" val="15327668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Competitive Pricing (Status Quo Pricing)</a:t>
            </a:r>
            <a:endParaRPr lang="en-US" dirty="0"/>
          </a:p>
        </p:txBody>
      </p:sp>
      <p:sp>
        <p:nvSpPr>
          <p:cNvPr id="3" name="Content Placeholder 2"/>
          <p:cNvSpPr>
            <a:spLocks noGrp="1"/>
          </p:cNvSpPr>
          <p:nvPr>
            <p:ph idx="1"/>
          </p:nvPr>
        </p:nvSpPr>
        <p:spPr>
          <a:xfrm>
            <a:off x="457200" y="1524000"/>
            <a:ext cx="8382000" cy="457199"/>
          </a:xfrm>
        </p:spPr>
        <p:txBody>
          <a:bodyPr/>
          <a:lstStyle/>
          <a:p>
            <a:pPr marL="0" indent="0">
              <a:buNone/>
            </a:pPr>
            <a:r>
              <a:rPr lang="en-CA" altLang="en-US" dirty="0"/>
              <a:t>Placing prices above, equal to, or below those of competitors.</a:t>
            </a:r>
            <a:endParaRPr lang="en-US" dirty="0"/>
          </a:p>
        </p:txBody>
      </p:sp>
      <p:pic>
        <p:nvPicPr>
          <p:cNvPr id="4098" name="Picture 2" descr="Figure 11.5 Effective cost control measures and volume buying power allow Walmart to offer lower retail prices to consumers.&#10;A photo shows a Walmart department store with a banner displaying the text &quot;Everyday Low Price.&quo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43987" y="2112307"/>
            <a:ext cx="4368688" cy="4244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27668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Price </a:t>
            </a:r>
            <a:r>
              <a:rPr lang="en-CA" dirty="0" smtClean="0"/>
              <a:t>Tactics</a:t>
            </a:r>
            <a:br>
              <a:rPr lang="en-CA" dirty="0" smtClean="0"/>
            </a:br>
            <a:endParaRPr lang="en-CA" dirty="0"/>
          </a:p>
        </p:txBody>
      </p:sp>
      <p:sp>
        <p:nvSpPr>
          <p:cNvPr id="3" name="Content Placeholder 2"/>
          <p:cNvSpPr>
            <a:spLocks noGrp="1"/>
          </p:cNvSpPr>
          <p:nvPr>
            <p:ph idx="1"/>
          </p:nvPr>
        </p:nvSpPr>
        <p:spPr>
          <a:xfrm>
            <a:off x="457200" y="908720"/>
            <a:ext cx="8229600" cy="5688632"/>
          </a:xfrm>
        </p:spPr>
        <p:txBody>
          <a:bodyPr numCol="2"/>
          <a:lstStyle/>
          <a:p>
            <a:pPr>
              <a:spcBef>
                <a:spcPts val="300"/>
              </a:spcBef>
            </a:pPr>
            <a:r>
              <a:rPr lang="en-CA" dirty="0"/>
              <a:t>Source Pricing and Offering Discounts</a:t>
            </a:r>
          </a:p>
          <a:p>
            <a:pPr>
              <a:spcBef>
                <a:spcPts val="300"/>
              </a:spcBef>
            </a:pPr>
            <a:r>
              <a:rPr lang="en-CA" dirty="0"/>
              <a:t>Quantity discounts</a:t>
            </a:r>
          </a:p>
          <a:p>
            <a:pPr>
              <a:spcBef>
                <a:spcPts val="300"/>
              </a:spcBef>
            </a:pPr>
            <a:r>
              <a:rPr lang="en-CA" dirty="0"/>
              <a:t>Cash Discounts</a:t>
            </a:r>
          </a:p>
          <a:p>
            <a:pPr>
              <a:spcBef>
                <a:spcPts val="300"/>
              </a:spcBef>
            </a:pPr>
            <a:r>
              <a:rPr lang="en-CA" dirty="0"/>
              <a:t>Trade or Functional Discounts</a:t>
            </a:r>
          </a:p>
          <a:p>
            <a:pPr lvl="1"/>
            <a:r>
              <a:rPr lang="en-CA" dirty="0" smtClean="0"/>
              <a:t>Slotting Allowances</a:t>
            </a:r>
          </a:p>
          <a:p>
            <a:pPr lvl="1"/>
            <a:r>
              <a:rPr lang="en-CA" dirty="0" smtClean="0"/>
              <a:t>Off-Invoice Trade Allowances</a:t>
            </a:r>
          </a:p>
          <a:p>
            <a:pPr lvl="1"/>
            <a:r>
              <a:rPr lang="en-CA" dirty="0" smtClean="0"/>
              <a:t>Performance (Promotional) Allowances</a:t>
            </a:r>
          </a:p>
          <a:p>
            <a:pPr>
              <a:spcBef>
                <a:spcPts val="300"/>
              </a:spcBef>
            </a:pPr>
            <a:r>
              <a:rPr lang="en-CA" dirty="0" smtClean="0"/>
              <a:t>Seasonal Discounts</a:t>
            </a:r>
          </a:p>
          <a:p>
            <a:pPr>
              <a:spcBef>
                <a:spcPts val="300"/>
              </a:spcBef>
            </a:pPr>
            <a:r>
              <a:rPr lang="en-CA" dirty="0" smtClean="0"/>
              <a:t>Rebates</a:t>
            </a:r>
          </a:p>
          <a:p>
            <a:pPr>
              <a:spcBef>
                <a:spcPts val="300"/>
              </a:spcBef>
            </a:pPr>
            <a:r>
              <a:rPr lang="en-CA" dirty="0" smtClean="0"/>
              <a:t>Trade-In Allowances</a:t>
            </a:r>
          </a:p>
          <a:p>
            <a:pPr>
              <a:spcBef>
                <a:spcPts val="300"/>
              </a:spcBef>
            </a:pPr>
            <a:r>
              <a:rPr lang="en-CA" dirty="0" smtClean="0"/>
              <a:t>Promotional Pricing</a:t>
            </a:r>
          </a:p>
          <a:p>
            <a:pPr>
              <a:spcBef>
                <a:spcPts val="300"/>
              </a:spcBef>
            </a:pPr>
            <a:r>
              <a:rPr lang="en-CA" dirty="0" smtClean="0"/>
              <a:t>Flexible Pricing</a:t>
            </a:r>
          </a:p>
          <a:p>
            <a:pPr>
              <a:spcBef>
                <a:spcPts val="300"/>
              </a:spcBef>
            </a:pPr>
            <a:r>
              <a:rPr lang="en-CA" dirty="0" smtClean="0"/>
              <a:t>Geographic Pricing</a:t>
            </a:r>
          </a:p>
          <a:p>
            <a:pPr lvl="1">
              <a:spcBef>
                <a:spcPts val="300"/>
              </a:spcBef>
            </a:pPr>
            <a:r>
              <a:rPr lang="en-CA" dirty="0" smtClean="0"/>
              <a:t>F.O.B. Origin (Plant)</a:t>
            </a:r>
          </a:p>
          <a:p>
            <a:pPr lvl="1">
              <a:spcBef>
                <a:spcPts val="300"/>
              </a:spcBef>
            </a:pPr>
            <a:r>
              <a:rPr lang="en-CA" dirty="0" smtClean="0"/>
              <a:t>F.O.B. Destination (Freight Absorption)</a:t>
            </a:r>
          </a:p>
          <a:p>
            <a:pPr lvl="1">
              <a:spcBef>
                <a:spcPts val="300"/>
              </a:spcBef>
            </a:pPr>
            <a:r>
              <a:rPr lang="en-CA" dirty="0" smtClean="0"/>
              <a:t>Uniform Delivered Pricing</a:t>
            </a:r>
          </a:p>
          <a:p>
            <a:pPr lvl="1">
              <a:spcBef>
                <a:spcPts val="300"/>
              </a:spcBef>
            </a:pPr>
            <a:r>
              <a:rPr lang="en-CA" dirty="0" smtClean="0"/>
              <a:t>Zone Pricing</a:t>
            </a:r>
          </a:p>
          <a:p>
            <a:pPr>
              <a:spcBef>
                <a:spcPts val="300"/>
              </a:spcBef>
            </a:pPr>
            <a:r>
              <a:rPr lang="en-CA" dirty="0" smtClean="0"/>
              <a:t>Other</a:t>
            </a:r>
          </a:p>
          <a:p>
            <a:pPr lvl="1">
              <a:spcBef>
                <a:spcPts val="300"/>
              </a:spcBef>
            </a:pPr>
            <a:r>
              <a:rPr lang="en-CA" dirty="0" smtClean="0"/>
              <a:t>Psychological</a:t>
            </a:r>
          </a:p>
          <a:p>
            <a:pPr lvl="1">
              <a:spcBef>
                <a:spcPts val="300"/>
              </a:spcBef>
            </a:pPr>
            <a:r>
              <a:rPr lang="en-CA" dirty="0" smtClean="0"/>
              <a:t>Add-On</a:t>
            </a:r>
          </a:p>
          <a:p>
            <a:pPr marL="0" indent="0">
              <a:buNone/>
            </a:pPr>
            <a:endParaRPr lang="en-CA" dirty="0"/>
          </a:p>
        </p:txBody>
      </p:sp>
    </p:spTree>
    <p:extLst>
      <p:ext uri="{BB962C8B-B14F-4D97-AF65-F5344CB8AC3E}">
        <p14:creationId xmlns:p14="http://schemas.microsoft.com/office/powerpoint/2010/main" val="15327668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Pricing and the Law</a:t>
            </a:r>
          </a:p>
        </p:txBody>
      </p:sp>
      <p:sp>
        <p:nvSpPr>
          <p:cNvPr id="3" name="Content Placeholder 2"/>
          <p:cNvSpPr>
            <a:spLocks noGrp="1"/>
          </p:cNvSpPr>
          <p:nvPr>
            <p:ph idx="1"/>
          </p:nvPr>
        </p:nvSpPr>
        <p:spPr/>
        <p:txBody>
          <a:bodyPr/>
          <a:lstStyle/>
          <a:p>
            <a:pPr marL="0" indent="0">
              <a:spcAft>
                <a:spcPts val="5400"/>
              </a:spcAft>
              <a:buNone/>
            </a:pPr>
            <a:r>
              <a:rPr lang="en-US" altLang="en-US" b="1" dirty="0"/>
              <a:t>Ignorance of </a:t>
            </a:r>
            <a:r>
              <a:rPr lang="en-US" altLang="en-US" b="1" dirty="0" smtClean="0"/>
              <a:t>the </a:t>
            </a:r>
            <a:r>
              <a:rPr lang="en-US" altLang="en-US" b="1" dirty="0"/>
              <a:t>law </a:t>
            </a:r>
            <a:r>
              <a:rPr lang="en-US" altLang="en-US" dirty="0"/>
              <a:t>is no excuse for a marketing manager</a:t>
            </a:r>
            <a:r>
              <a:rPr lang="en-US" altLang="en-US" dirty="0" smtClean="0"/>
              <a:t>.</a:t>
            </a:r>
          </a:p>
          <a:p>
            <a:r>
              <a:rPr lang="en-US" altLang="en-US" dirty="0"/>
              <a:t>Ordinary Price Claims</a:t>
            </a:r>
          </a:p>
          <a:p>
            <a:r>
              <a:rPr lang="en-US" altLang="en-US" dirty="0"/>
              <a:t>Double Ticketing and Bar Code Violations</a:t>
            </a:r>
          </a:p>
          <a:p>
            <a:r>
              <a:rPr lang="en-US" altLang="en-US" dirty="0"/>
              <a:t>Bait and Switch</a:t>
            </a:r>
          </a:p>
          <a:p>
            <a:r>
              <a:rPr lang="en-US" altLang="en-US" dirty="0"/>
              <a:t>Predatory Pricing</a:t>
            </a:r>
          </a:p>
          <a:p>
            <a:r>
              <a:rPr lang="en-US" altLang="en-US" dirty="0"/>
              <a:t>Price Fixing</a:t>
            </a:r>
          </a:p>
        </p:txBody>
      </p:sp>
    </p:spTree>
    <p:extLst>
      <p:ext uri="{BB962C8B-B14F-4D97-AF65-F5344CB8AC3E}">
        <p14:creationId xmlns:p14="http://schemas.microsoft.com/office/powerpoint/2010/main" val="15327668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a:t>
            </a:r>
            <a:r>
              <a:rPr lang="en-US" dirty="0" smtClean="0"/>
              <a:t>Outcomes </a:t>
            </a:r>
            <a:r>
              <a:rPr lang="en-US" sz="2000" b="0" dirty="0" smtClean="0"/>
              <a:t>(1 of 2)</a:t>
            </a:r>
            <a:endParaRPr lang="en-US" b="0" dirty="0"/>
          </a:p>
        </p:txBody>
      </p:sp>
      <p:sp>
        <p:nvSpPr>
          <p:cNvPr id="3" name="Content Placeholder 2"/>
          <p:cNvSpPr>
            <a:spLocks noGrp="1"/>
          </p:cNvSpPr>
          <p:nvPr>
            <p:ph idx="1"/>
          </p:nvPr>
        </p:nvSpPr>
        <p:spPr/>
        <p:txBody>
          <a:bodyPr/>
          <a:lstStyle/>
          <a:p>
            <a:pPr marL="457200" indent="-457200">
              <a:buSzPct val="100000"/>
              <a:buFont typeface="+mj-lt"/>
              <a:buAutoNum type="arabicPeriod"/>
            </a:pPr>
            <a:r>
              <a:rPr lang="en-US" altLang="en-US" dirty="0"/>
              <a:t>Explain the importance of price in the development of marketing strategy. </a:t>
            </a:r>
          </a:p>
          <a:p>
            <a:pPr marL="457200" indent="-457200">
              <a:buSzPct val="100000"/>
              <a:buFont typeface="+mj-lt"/>
              <a:buAutoNum type="arabicPeriod"/>
            </a:pPr>
            <a:r>
              <a:rPr lang="en-US" altLang="en-US" dirty="0"/>
              <a:t>Describe the various factors that influence price decisions. </a:t>
            </a:r>
          </a:p>
          <a:p>
            <a:pPr marL="457200" indent="-457200">
              <a:buSzPct val="100000"/>
              <a:buFont typeface="+mj-lt"/>
              <a:buAutoNum type="arabicPeriod"/>
            </a:pPr>
            <a:r>
              <a:rPr lang="en-US" altLang="en-US" dirty="0"/>
              <a:t>Explain the difference among profit, return on investment, and sales pricing objectives. </a:t>
            </a:r>
          </a:p>
        </p:txBody>
      </p:sp>
    </p:spTree>
    <p:extLst>
      <p:ext uri="{BB962C8B-B14F-4D97-AF65-F5344CB8AC3E}">
        <p14:creationId xmlns:p14="http://schemas.microsoft.com/office/powerpoint/2010/main" val="31760267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a:t>
            </a:r>
            <a:r>
              <a:rPr lang="en-US" smtClean="0"/>
              <a:t>Outcomes </a:t>
            </a:r>
            <a:r>
              <a:rPr lang="en-US" sz="2000" b="0" smtClean="0"/>
              <a:t>(2 </a:t>
            </a:r>
            <a:r>
              <a:rPr lang="en-US" sz="2000" b="0" dirty="0" smtClean="0"/>
              <a:t>of 2)</a:t>
            </a:r>
            <a:endParaRPr lang="en-US" b="0" dirty="0"/>
          </a:p>
        </p:txBody>
      </p:sp>
      <p:sp>
        <p:nvSpPr>
          <p:cNvPr id="3" name="Content Placeholder 2"/>
          <p:cNvSpPr>
            <a:spLocks noGrp="1"/>
          </p:cNvSpPr>
          <p:nvPr>
            <p:ph idx="1"/>
          </p:nvPr>
        </p:nvSpPr>
        <p:spPr/>
        <p:txBody>
          <a:bodyPr/>
          <a:lstStyle/>
          <a:p>
            <a:pPr marL="457200" indent="-457200">
              <a:buSzPct val="100000"/>
              <a:buFont typeface="+mj-lt"/>
              <a:buAutoNum type="arabicPeriod" startAt="4"/>
            </a:pPr>
            <a:r>
              <a:rPr lang="en-CA" altLang="en-US" dirty="0" smtClean="0"/>
              <a:t>Describe </a:t>
            </a:r>
            <a:r>
              <a:rPr lang="en-CA" altLang="en-US" dirty="0"/>
              <a:t>the various pricing strategies an organization considers to achieve price objectives.</a:t>
            </a:r>
          </a:p>
          <a:p>
            <a:pPr marL="457200" lvl="0" indent="-457200">
              <a:buSzPct val="100000"/>
              <a:buFont typeface="+mj-lt"/>
              <a:buAutoNum type="arabicPeriod" startAt="4"/>
            </a:pPr>
            <a:r>
              <a:rPr lang="en-CA" altLang="en-US" dirty="0"/>
              <a:t>Explain the various pricing tactics an organization employs to motivate </a:t>
            </a:r>
            <a:r>
              <a:rPr lang="en-CA" altLang="en-US" dirty="0" smtClean="0"/>
              <a:t>purchase.</a:t>
            </a:r>
          </a:p>
          <a:p>
            <a:pPr marL="457200" lvl="0" indent="-457200">
              <a:buSzPct val="100000"/>
              <a:buFont typeface="+mj-lt"/>
              <a:buAutoNum type="arabicPeriod" startAt="4"/>
            </a:pPr>
            <a:r>
              <a:rPr lang="en-US" altLang="en-US" dirty="0" smtClean="0"/>
              <a:t>Describe </a:t>
            </a:r>
            <a:r>
              <a:rPr lang="en-US" altLang="en-US" dirty="0"/>
              <a:t>how legal issues can affect pricing  strategy</a:t>
            </a:r>
            <a:r>
              <a:rPr lang="en-US" altLang="en-US" dirty="0" smtClean="0"/>
              <a:t>.</a:t>
            </a:r>
            <a:endParaRPr lang="en-US" altLang="en-US" dirty="0"/>
          </a:p>
        </p:txBody>
      </p:sp>
    </p:spTree>
    <p:extLst>
      <p:ext uri="{BB962C8B-B14F-4D97-AF65-F5344CB8AC3E}">
        <p14:creationId xmlns:p14="http://schemas.microsoft.com/office/powerpoint/2010/main" val="6540713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Trade or Functional </a:t>
            </a:r>
            <a:r>
              <a:rPr lang="en-US" dirty="0" smtClean="0"/>
              <a:t>Discounts </a:t>
            </a:r>
            <a:r>
              <a:rPr lang="en-US" sz="2000" b="0" dirty="0" smtClean="0"/>
              <a:t>(1 of 3)</a:t>
            </a:r>
            <a:endParaRPr lang="en-US" b="0" dirty="0"/>
          </a:p>
        </p:txBody>
      </p:sp>
      <p:sp>
        <p:nvSpPr>
          <p:cNvPr id="6" name="Content Placeholder 5"/>
          <p:cNvSpPr>
            <a:spLocks noGrp="1"/>
          </p:cNvSpPr>
          <p:nvPr>
            <p:ph idx="13"/>
          </p:nvPr>
        </p:nvSpPr>
        <p:spPr>
          <a:xfrm>
            <a:off x="457200" y="1828800"/>
            <a:ext cx="2438400" cy="1036320"/>
          </a:xfrm>
        </p:spPr>
        <p:txBody>
          <a:bodyPr/>
          <a:lstStyle/>
          <a:p>
            <a:pPr algn="ctr" fontAlgn="auto">
              <a:spcBef>
                <a:spcPts val="0"/>
              </a:spcBef>
              <a:spcAft>
                <a:spcPts val="0"/>
              </a:spcAft>
              <a:defRPr/>
            </a:pPr>
            <a:r>
              <a:rPr lang="en-US" b="1" dirty="0"/>
              <a:t>Slotting Allowance</a:t>
            </a:r>
          </a:p>
        </p:txBody>
      </p:sp>
      <p:sp>
        <p:nvSpPr>
          <p:cNvPr id="14" name="Down Arrow 13" descr="Down Arrow"/>
          <p:cNvSpPr/>
          <p:nvPr/>
        </p:nvSpPr>
        <p:spPr>
          <a:xfrm>
            <a:off x="1447800" y="2883355"/>
            <a:ext cx="349250" cy="777875"/>
          </a:xfrm>
          <a:prstGeom prst="downArrow">
            <a:avLst/>
          </a:prstGeom>
          <a:solidFill>
            <a:srgbClr val="224B5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solidFill>
                <a:schemeClr val="bg1"/>
              </a:solidFill>
            </a:endParaRPr>
          </a:p>
        </p:txBody>
      </p:sp>
      <p:sp>
        <p:nvSpPr>
          <p:cNvPr id="7" name="Content Placeholder 6"/>
          <p:cNvSpPr>
            <a:spLocks noGrp="1"/>
          </p:cNvSpPr>
          <p:nvPr>
            <p:ph idx="14"/>
          </p:nvPr>
        </p:nvSpPr>
        <p:spPr>
          <a:xfrm>
            <a:off x="609600" y="3886200"/>
            <a:ext cx="2449284" cy="1219200"/>
          </a:xfrm>
        </p:spPr>
        <p:txBody>
          <a:bodyPr/>
          <a:lstStyle/>
          <a:p>
            <a:pPr marL="0" indent="0">
              <a:buNone/>
            </a:pPr>
            <a:r>
              <a:rPr lang="en-US" altLang="en-US" i="1" dirty="0"/>
              <a:t>To secure retail shelf space. </a:t>
            </a:r>
          </a:p>
        </p:txBody>
      </p:sp>
      <p:sp>
        <p:nvSpPr>
          <p:cNvPr id="8" name="Content Placeholder 7"/>
          <p:cNvSpPr>
            <a:spLocks noGrp="1"/>
          </p:cNvSpPr>
          <p:nvPr>
            <p:ph idx="15"/>
          </p:nvPr>
        </p:nvSpPr>
        <p:spPr>
          <a:xfrm>
            <a:off x="3352800" y="1828800"/>
            <a:ext cx="2438400" cy="1036320"/>
          </a:xfrm>
        </p:spPr>
        <p:txBody>
          <a:bodyPr/>
          <a:lstStyle/>
          <a:p>
            <a:pPr algn="ctr" fontAlgn="auto">
              <a:spcBef>
                <a:spcPts val="0"/>
              </a:spcBef>
              <a:spcAft>
                <a:spcPts val="0"/>
              </a:spcAft>
              <a:defRPr/>
            </a:pPr>
            <a:r>
              <a:rPr lang="en-US" b="1" dirty="0" smtClean="0"/>
              <a:t>Off-Invoice Allowance</a:t>
            </a:r>
            <a:endParaRPr lang="en-US" b="1" dirty="0"/>
          </a:p>
        </p:txBody>
      </p:sp>
      <p:sp>
        <p:nvSpPr>
          <p:cNvPr id="15" name="Down Arrow 14" descr="Down Arrow"/>
          <p:cNvSpPr/>
          <p:nvPr/>
        </p:nvSpPr>
        <p:spPr>
          <a:xfrm>
            <a:off x="4375150" y="2881086"/>
            <a:ext cx="349250" cy="777875"/>
          </a:xfrm>
          <a:prstGeom prst="downArrow">
            <a:avLst/>
          </a:prstGeom>
          <a:solidFill>
            <a:srgbClr val="224B5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solidFill>
                <a:schemeClr val="bg1"/>
              </a:solidFill>
            </a:endParaRPr>
          </a:p>
        </p:txBody>
      </p:sp>
      <p:sp>
        <p:nvSpPr>
          <p:cNvPr id="9" name="Content Placeholder 8"/>
          <p:cNvSpPr>
            <a:spLocks noGrp="1"/>
          </p:cNvSpPr>
          <p:nvPr>
            <p:ph idx="16"/>
          </p:nvPr>
        </p:nvSpPr>
        <p:spPr>
          <a:xfrm>
            <a:off x="3505200" y="3886200"/>
            <a:ext cx="2449284" cy="1219200"/>
          </a:xfrm>
        </p:spPr>
        <p:txBody>
          <a:bodyPr/>
          <a:lstStyle/>
          <a:p>
            <a:pPr marL="0" indent="0">
              <a:buNone/>
            </a:pPr>
            <a:r>
              <a:rPr lang="en-US" altLang="en-US" i="1" dirty="0"/>
              <a:t>To encourage volume buying.</a:t>
            </a:r>
          </a:p>
        </p:txBody>
      </p:sp>
      <p:sp>
        <p:nvSpPr>
          <p:cNvPr id="10" name="Content Placeholder 9"/>
          <p:cNvSpPr>
            <a:spLocks noGrp="1"/>
          </p:cNvSpPr>
          <p:nvPr>
            <p:ph idx="17"/>
          </p:nvPr>
        </p:nvSpPr>
        <p:spPr>
          <a:xfrm>
            <a:off x="6248400" y="1828800"/>
            <a:ext cx="2438400" cy="1036320"/>
          </a:xfrm>
        </p:spPr>
        <p:txBody>
          <a:bodyPr/>
          <a:lstStyle/>
          <a:p>
            <a:pPr algn="ctr" fontAlgn="auto">
              <a:spcBef>
                <a:spcPts val="0"/>
              </a:spcBef>
              <a:spcAft>
                <a:spcPts val="0"/>
              </a:spcAft>
              <a:defRPr/>
            </a:pPr>
            <a:r>
              <a:rPr lang="en-US" b="1" dirty="0" smtClean="0"/>
              <a:t>Performance Allowance</a:t>
            </a:r>
            <a:endParaRPr lang="en-US" b="1" dirty="0"/>
          </a:p>
        </p:txBody>
      </p:sp>
      <p:sp>
        <p:nvSpPr>
          <p:cNvPr id="16" name="Down Arrow 15" descr="Down Arrow"/>
          <p:cNvSpPr/>
          <p:nvPr/>
        </p:nvSpPr>
        <p:spPr>
          <a:xfrm>
            <a:off x="7315200" y="2894239"/>
            <a:ext cx="349250" cy="777875"/>
          </a:xfrm>
          <a:prstGeom prst="downArrow">
            <a:avLst/>
          </a:prstGeom>
          <a:solidFill>
            <a:srgbClr val="224B5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solidFill>
                <a:schemeClr val="bg1"/>
              </a:solidFill>
            </a:endParaRPr>
          </a:p>
        </p:txBody>
      </p:sp>
      <p:sp>
        <p:nvSpPr>
          <p:cNvPr id="11" name="Content Placeholder 10"/>
          <p:cNvSpPr>
            <a:spLocks noGrp="1"/>
          </p:cNvSpPr>
          <p:nvPr>
            <p:ph idx="18"/>
          </p:nvPr>
        </p:nvSpPr>
        <p:spPr>
          <a:xfrm>
            <a:off x="6389916" y="3886200"/>
            <a:ext cx="2449284" cy="1219200"/>
          </a:xfrm>
        </p:spPr>
        <p:txBody>
          <a:bodyPr/>
          <a:lstStyle/>
          <a:p>
            <a:pPr marL="0" indent="0">
              <a:buNone/>
            </a:pPr>
            <a:r>
              <a:rPr lang="en-US" altLang="en-US" i="1" dirty="0"/>
              <a:t>To secure merchandising activity.</a:t>
            </a:r>
          </a:p>
        </p:txBody>
      </p:sp>
      <p:sp>
        <p:nvSpPr>
          <p:cNvPr id="13" name="Content Placeholder 12"/>
          <p:cNvSpPr>
            <a:spLocks noGrp="1"/>
          </p:cNvSpPr>
          <p:nvPr>
            <p:ph idx="20"/>
          </p:nvPr>
        </p:nvSpPr>
        <p:spPr>
          <a:xfrm>
            <a:off x="457200" y="5334000"/>
            <a:ext cx="8229600" cy="838200"/>
          </a:xfrm>
          <a:ln w="12700">
            <a:solidFill>
              <a:schemeClr val="bg2"/>
            </a:solidFill>
          </a:ln>
        </p:spPr>
        <p:txBody>
          <a:bodyPr lIns="91440" tIns="45720" rIns="91440" bIns="45720"/>
          <a:lstStyle/>
          <a:p>
            <a:pPr marL="0" indent="0" algn="ctr">
              <a:buNone/>
              <a:defRPr/>
            </a:pPr>
            <a:r>
              <a:rPr lang="en-US" altLang="en-US" dirty="0"/>
              <a:t>A package of incentives offered together encourages stronger action among distributors. </a:t>
            </a:r>
          </a:p>
        </p:txBody>
      </p:sp>
    </p:spTree>
    <p:extLst>
      <p:ext uri="{BB962C8B-B14F-4D97-AF65-F5344CB8AC3E}">
        <p14:creationId xmlns:p14="http://schemas.microsoft.com/office/powerpoint/2010/main" val="16848328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CA" dirty="0"/>
              <a:t>Trade or Functional </a:t>
            </a:r>
            <a:r>
              <a:rPr lang="en-CA" dirty="0" smtClean="0"/>
              <a:t>Discounts </a:t>
            </a:r>
            <a:r>
              <a:rPr lang="en-US" sz="2000" b="0" dirty="0" smtClean="0"/>
              <a:t>(2 </a:t>
            </a:r>
            <a:r>
              <a:rPr lang="en-US" sz="2000" b="0" dirty="0"/>
              <a:t>of 3)</a:t>
            </a:r>
            <a:endParaRPr lang="en-CA" dirty="0"/>
          </a:p>
        </p:txBody>
      </p:sp>
      <p:sp>
        <p:nvSpPr>
          <p:cNvPr id="3" name="Content Placeholder 2"/>
          <p:cNvSpPr>
            <a:spLocks noGrp="1"/>
          </p:cNvSpPr>
          <p:nvPr>
            <p:ph idx="1"/>
          </p:nvPr>
        </p:nvSpPr>
        <p:spPr>
          <a:xfrm>
            <a:off x="457200" y="1600200"/>
            <a:ext cx="3581400" cy="3505199"/>
          </a:xfrm>
        </p:spPr>
        <p:txBody>
          <a:bodyPr/>
          <a:lstStyle/>
          <a:p>
            <a:pPr marL="0" indent="0">
              <a:buNone/>
            </a:pPr>
            <a:r>
              <a:rPr lang="en-CA" dirty="0"/>
              <a:t>A performance allowance is a price discount given by a manufacturer to a distributor that performs a promotional function on the manufacturer’s behalf.</a:t>
            </a:r>
          </a:p>
        </p:txBody>
      </p:sp>
      <p:pic>
        <p:nvPicPr>
          <p:cNvPr id="2050" name="Picture 2" descr="Figure 11.7 Performance allowances encourage product displays at point of sale.&#10;A photo shows a woman with a child in a store looking at a Ziploc product displa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75214" y="1654246"/>
            <a:ext cx="4777972" cy="40904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21796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15372"/>
            <a:ext cx="8229600" cy="734099"/>
          </a:xfrm>
        </p:spPr>
        <p:txBody>
          <a:bodyPr/>
          <a:lstStyle/>
          <a:p>
            <a:r>
              <a:rPr lang="en-US" dirty="0"/>
              <a:t>Price</a:t>
            </a:r>
          </a:p>
        </p:txBody>
      </p:sp>
      <p:sp>
        <p:nvSpPr>
          <p:cNvPr id="5" name="Content Placeholder 4"/>
          <p:cNvSpPr>
            <a:spLocks noGrp="1"/>
          </p:cNvSpPr>
          <p:nvPr>
            <p:ph idx="1"/>
          </p:nvPr>
        </p:nvSpPr>
        <p:spPr>
          <a:xfrm>
            <a:off x="460104" y="958018"/>
            <a:ext cx="8435280" cy="532655"/>
          </a:xfrm>
        </p:spPr>
        <p:txBody>
          <a:bodyPr/>
          <a:lstStyle/>
          <a:p>
            <a:pPr marL="0" indent="0">
              <a:buNone/>
            </a:pPr>
            <a:r>
              <a:rPr lang="en-US" altLang="en-US" dirty="0"/>
              <a:t>“The </a:t>
            </a:r>
            <a:r>
              <a:rPr lang="en-US" altLang="en-US" u="sng" dirty="0"/>
              <a:t>exchange value </a:t>
            </a:r>
            <a:r>
              <a:rPr lang="en-US" altLang="en-US" dirty="0"/>
              <a:t>of a good or service in </a:t>
            </a:r>
            <a:r>
              <a:rPr lang="en-US" altLang="en-US" dirty="0" smtClean="0"/>
              <a:t>the marketplace</a:t>
            </a:r>
            <a:r>
              <a:rPr lang="en-US" altLang="en-US" dirty="0"/>
              <a:t>.”</a:t>
            </a:r>
          </a:p>
        </p:txBody>
      </p:sp>
      <p:sp>
        <p:nvSpPr>
          <p:cNvPr id="6" name="Content Placeholder 5"/>
          <p:cNvSpPr>
            <a:spLocks noGrp="1"/>
          </p:cNvSpPr>
          <p:nvPr>
            <p:ph idx="13"/>
          </p:nvPr>
        </p:nvSpPr>
        <p:spPr>
          <a:xfrm>
            <a:off x="611560" y="1521995"/>
            <a:ext cx="8283824" cy="1834997"/>
          </a:xfrm>
        </p:spPr>
        <p:txBody>
          <a:bodyPr/>
          <a:lstStyle/>
          <a:p>
            <a:pPr marL="0" indent="0">
              <a:spcBef>
                <a:spcPts val="0"/>
              </a:spcBef>
              <a:buNone/>
              <a:defRPr/>
            </a:pPr>
            <a:r>
              <a:rPr lang="en-US" b="1" dirty="0"/>
              <a:t>Value is based on:</a:t>
            </a:r>
          </a:p>
          <a:p>
            <a:pPr>
              <a:spcBef>
                <a:spcPts val="1800"/>
              </a:spcBef>
              <a:defRPr/>
            </a:pPr>
            <a:r>
              <a:rPr lang="en-US" sz="2800" b="1" dirty="0">
                <a:ln w="22225">
                  <a:solidFill>
                    <a:schemeClr val="accent2"/>
                  </a:solidFill>
                  <a:prstDash val="solid"/>
                </a:ln>
                <a:solidFill>
                  <a:schemeClr val="accent2">
                    <a:lumMod val="40000"/>
                    <a:lumOff val="60000"/>
                  </a:schemeClr>
                </a:solidFill>
              </a:rPr>
              <a:t>t</a:t>
            </a:r>
            <a:r>
              <a:rPr lang="en-US" sz="2800" b="1" dirty="0">
                <a:ln w="22225">
                  <a:solidFill>
                    <a:schemeClr val="accent2"/>
                  </a:solidFill>
                  <a:prstDash val="solid"/>
                </a:ln>
                <a:solidFill>
                  <a:schemeClr val="accent2">
                    <a:lumMod val="40000"/>
                    <a:lumOff val="60000"/>
                  </a:schemeClr>
                </a:solidFill>
              </a:rPr>
              <a:t>angible</a:t>
            </a:r>
            <a:r>
              <a:rPr lang="en-US" dirty="0" smtClean="0"/>
              <a:t> </a:t>
            </a:r>
            <a:r>
              <a:rPr lang="en-US" dirty="0"/>
              <a:t>and </a:t>
            </a:r>
            <a:r>
              <a:rPr lang="en-US" sz="2800" b="1" dirty="0">
                <a:ln w="22225">
                  <a:solidFill>
                    <a:schemeClr val="accent2"/>
                  </a:solidFill>
                  <a:prstDash val="solid"/>
                </a:ln>
                <a:solidFill>
                  <a:srgbClr val="FF0000"/>
                </a:solidFill>
              </a:rPr>
              <a:t>intangible</a:t>
            </a:r>
            <a:r>
              <a:rPr lang="en-US" dirty="0"/>
              <a:t> benefits</a:t>
            </a:r>
          </a:p>
          <a:p>
            <a:pPr>
              <a:spcBef>
                <a:spcPts val="1800"/>
              </a:spcBef>
              <a:defRPr/>
            </a:pPr>
            <a:r>
              <a:rPr lang="en-US" dirty="0" smtClean="0"/>
              <a:t>Brand </a:t>
            </a:r>
            <a:r>
              <a:rPr lang="en-US" sz="2800" b="1" dirty="0">
                <a:ln w="22225">
                  <a:solidFill>
                    <a:schemeClr val="accent2"/>
                  </a:solidFill>
                  <a:prstDash val="solid"/>
                </a:ln>
                <a:solidFill>
                  <a:schemeClr val="accent5">
                    <a:lumMod val="60000"/>
                    <a:lumOff val="40000"/>
                  </a:schemeClr>
                </a:solidFill>
              </a:rPr>
              <a:t>perception</a:t>
            </a:r>
            <a:endParaRPr lang="en-US" sz="2800" b="1" dirty="0">
              <a:ln w="22225">
                <a:solidFill>
                  <a:schemeClr val="accent2"/>
                </a:solidFill>
                <a:prstDash val="solid"/>
              </a:ln>
              <a:solidFill>
                <a:schemeClr val="accent5">
                  <a:lumMod val="60000"/>
                  <a:lumOff val="40000"/>
                </a:schemeClr>
              </a:solidFill>
            </a:endParaRPr>
          </a:p>
        </p:txBody>
      </p:sp>
      <p:pic>
        <p:nvPicPr>
          <p:cNvPr id="2" name="Picture 1" descr="NextCrave - Cool Stuff for M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60" y="3356992"/>
            <a:ext cx="4173984" cy="2762195"/>
          </a:xfrm>
          <a:prstGeom prst="rect">
            <a:avLst/>
          </a:prstGeom>
          <a:ln>
            <a:noFill/>
          </a:ln>
          <a:effectLst>
            <a:softEdge rad="112500"/>
          </a:effectLst>
        </p:spPr>
      </p:pic>
      <p:sp>
        <p:nvSpPr>
          <p:cNvPr id="7" name="Rectangle 6"/>
          <p:cNvSpPr/>
          <p:nvPr/>
        </p:nvSpPr>
        <p:spPr>
          <a:xfrm>
            <a:off x="4988101" y="3281355"/>
            <a:ext cx="3860351" cy="523220"/>
          </a:xfrm>
          <a:prstGeom prst="rect">
            <a:avLst/>
          </a:prstGeom>
          <a:noFill/>
        </p:spPr>
        <p:txBody>
          <a:bodyPr wrap="none" lIns="91440" tIns="45720" rIns="91440" bIns="45720">
            <a:spAutoFit/>
          </a:bodyPr>
          <a:lstStyle/>
          <a:p>
            <a:pPr algn="ctr"/>
            <a:r>
              <a:rPr lang="en-US" sz="2800" b="1" cap="none" spc="0" dirty="0" smtClean="0">
                <a:ln w="22225">
                  <a:solidFill>
                    <a:schemeClr val="accent2"/>
                  </a:solidFill>
                  <a:prstDash val="solid"/>
                </a:ln>
                <a:solidFill>
                  <a:schemeClr val="accent2">
                    <a:lumMod val="40000"/>
                    <a:lumOff val="60000"/>
                  </a:schemeClr>
                </a:solidFill>
                <a:effectLst/>
              </a:rPr>
              <a:t>Raw materials quality</a:t>
            </a:r>
            <a:endParaRPr lang="en-US" sz="2800" b="1" cap="none" spc="0" dirty="0">
              <a:ln w="22225">
                <a:solidFill>
                  <a:schemeClr val="accent2"/>
                </a:solidFill>
                <a:prstDash val="solid"/>
              </a:ln>
              <a:solidFill>
                <a:schemeClr val="accent2">
                  <a:lumMod val="40000"/>
                  <a:lumOff val="60000"/>
                </a:schemeClr>
              </a:solidFill>
              <a:effectLst/>
            </a:endParaRPr>
          </a:p>
        </p:txBody>
      </p:sp>
      <p:sp>
        <p:nvSpPr>
          <p:cNvPr id="8" name="Rectangle 7"/>
          <p:cNvSpPr/>
          <p:nvPr/>
        </p:nvSpPr>
        <p:spPr>
          <a:xfrm>
            <a:off x="4673026" y="3899284"/>
            <a:ext cx="4520789" cy="523220"/>
          </a:xfrm>
          <a:prstGeom prst="rect">
            <a:avLst/>
          </a:prstGeom>
          <a:noFill/>
        </p:spPr>
        <p:txBody>
          <a:bodyPr wrap="none" lIns="91440" tIns="45720" rIns="91440" bIns="45720">
            <a:spAutoFit/>
          </a:bodyPr>
          <a:lstStyle/>
          <a:p>
            <a:pPr algn="ctr"/>
            <a:r>
              <a:rPr lang="en-US" sz="2800" b="1" cap="none" spc="0" dirty="0" smtClean="0">
                <a:ln w="22225">
                  <a:solidFill>
                    <a:schemeClr val="accent2"/>
                  </a:solidFill>
                  <a:prstDash val="solid"/>
                </a:ln>
                <a:solidFill>
                  <a:schemeClr val="accent2">
                    <a:lumMod val="40000"/>
                    <a:lumOff val="60000"/>
                  </a:schemeClr>
                </a:solidFill>
                <a:effectLst/>
              </a:rPr>
              <a:t>Leading edge technology</a:t>
            </a:r>
            <a:endParaRPr lang="en-US" sz="2800" b="1" cap="none" spc="0" dirty="0">
              <a:ln w="22225">
                <a:solidFill>
                  <a:schemeClr val="accent2"/>
                </a:solidFill>
                <a:prstDash val="solid"/>
              </a:ln>
              <a:solidFill>
                <a:schemeClr val="accent2">
                  <a:lumMod val="40000"/>
                  <a:lumOff val="60000"/>
                </a:schemeClr>
              </a:solidFill>
              <a:effectLst/>
            </a:endParaRPr>
          </a:p>
        </p:txBody>
      </p:sp>
      <p:sp>
        <p:nvSpPr>
          <p:cNvPr id="9" name="Rectangle 8"/>
          <p:cNvSpPr/>
          <p:nvPr/>
        </p:nvSpPr>
        <p:spPr>
          <a:xfrm>
            <a:off x="5034853" y="4500307"/>
            <a:ext cx="3801041" cy="523220"/>
          </a:xfrm>
          <a:prstGeom prst="rect">
            <a:avLst/>
          </a:prstGeom>
          <a:noFill/>
        </p:spPr>
        <p:txBody>
          <a:bodyPr wrap="none" lIns="91440" tIns="45720" rIns="91440" bIns="45720">
            <a:spAutoFit/>
          </a:bodyPr>
          <a:lstStyle/>
          <a:p>
            <a:pPr algn="ctr"/>
            <a:r>
              <a:rPr lang="en-US" sz="2800" b="1" cap="none" spc="0" dirty="0" smtClean="0">
                <a:ln w="22225">
                  <a:solidFill>
                    <a:schemeClr val="accent2"/>
                  </a:solidFill>
                  <a:prstDash val="solid"/>
                </a:ln>
                <a:solidFill>
                  <a:srgbClr val="FF0000"/>
                </a:solidFill>
                <a:effectLst/>
              </a:rPr>
              <a:t>LeBron endorsement</a:t>
            </a:r>
            <a:endParaRPr lang="en-US" sz="2800" b="1" cap="none" spc="0" dirty="0">
              <a:ln w="22225">
                <a:solidFill>
                  <a:schemeClr val="accent2"/>
                </a:solidFill>
                <a:prstDash val="solid"/>
              </a:ln>
              <a:solidFill>
                <a:srgbClr val="FF0000"/>
              </a:solidFill>
              <a:effectLst/>
            </a:endParaRPr>
          </a:p>
        </p:txBody>
      </p:sp>
      <p:sp>
        <p:nvSpPr>
          <p:cNvPr id="10" name="Rectangle 9"/>
          <p:cNvSpPr/>
          <p:nvPr/>
        </p:nvSpPr>
        <p:spPr>
          <a:xfrm>
            <a:off x="5436096" y="5006559"/>
            <a:ext cx="2622834" cy="523220"/>
          </a:xfrm>
          <a:prstGeom prst="rect">
            <a:avLst/>
          </a:prstGeom>
          <a:noFill/>
        </p:spPr>
        <p:txBody>
          <a:bodyPr wrap="none" lIns="91440" tIns="45720" rIns="91440" bIns="45720">
            <a:spAutoFit/>
          </a:bodyPr>
          <a:lstStyle/>
          <a:p>
            <a:pPr algn="ctr"/>
            <a:r>
              <a:rPr lang="en-US" sz="2800" b="1" dirty="0">
                <a:ln w="22225">
                  <a:solidFill>
                    <a:schemeClr val="accent2"/>
                  </a:solidFill>
                  <a:prstDash val="solid"/>
                </a:ln>
                <a:solidFill>
                  <a:srgbClr val="FF0000"/>
                </a:solidFill>
              </a:rPr>
              <a:t>Impress peers</a:t>
            </a:r>
          </a:p>
        </p:txBody>
      </p:sp>
      <p:sp>
        <p:nvSpPr>
          <p:cNvPr id="11" name="Rectangle 10"/>
          <p:cNvSpPr/>
          <p:nvPr/>
        </p:nvSpPr>
        <p:spPr>
          <a:xfrm>
            <a:off x="6004361" y="5584393"/>
            <a:ext cx="1486304" cy="830997"/>
          </a:xfrm>
          <a:prstGeom prst="rect">
            <a:avLst/>
          </a:prstGeom>
          <a:noFill/>
        </p:spPr>
        <p:txBody>
          <a:bodyPr wrap="none" lIns="91440" tIns="45720" rIns="91440" bIns="45720">
            <a:spAutoFit/>
          </a:bodyPr>
          <a:lstStyle/>
          <a:p>
            <a:pPr algn="ctr"/>
            <a:r>
              <a:rPr lang="en-US" sz="4800" b="1" dirty="0">
                <a:ln w="22225">
                  <a:solidFill>
                    <a:schemeClr val="accent2"/>
                  </a:solidFill>
                  <a:prstDash val="solid"/>
                </a:ln>
                <a:solidFill>
                  <a:schemeClr val="accent5">
                    <a:lumMod val="60000"/>
                    <a:lumOff val="40000"/>
                  </a:schemeClr>
                </a:solidFill>
              </a:rPr>
              <a:t>Nike</a:t>
            </a:r>
            <a:endParaRPr lang="en-US" sz="4800" b="1" dirty="0">
              <a:ln w="22225">
                <a:solidFill>
                  <a:schemeClr val="accent2"/>
                </a:solidFill>
                <a:prstDash val="solid"/>
              </a:ln>
              <a:solidFill>
                <a:schemeClr val="accent5">
                  <a:lumMod val="60000"/>
                  <a:lumOff val="40000"/>
                </a:schemeClr>
              </a:solidFill>
            </a:endParaRPr>
          </a:p>
        </p:txBody>
      </p:sp>
    </p:spTree>
    <p:extLst>
      <p:ext uri="{BB962C8B-B14F-4D97-AF65-F5344CB8AC3E}">
        <p14:creationId xmlns:p14="http://schemas.microsoft.com/office/powerpoint/2010/main" val="2238376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childTnLst>
                          </p:cTn>
                        </p:par>
                        <p:par>
                          <p:cTn id="19" fill="hold">
                            <p:stCondLst>
                              <p:cond delay="500"/>
                            </p:stCondLst>
                            <p:childTnLst>
                              <p:par>
                                <p:cTn id="20" presetID="2" presetClass="entr" presetSubtype="4"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500" fill="hold"/>
                                        <p:tgtEl>
                                          <p:spTgt spid="10"/>
                                        </p:tgtEl>
                                        <p:attrNameLst>
                                          <p:attrName>ppt_x</p:attrName>
                                        </p:attrNameLst>
                                      </p:cBhvr>
                                      <p:tavLst>
                                        <p:tav tm="0">
                                          <p:val>
                                            <p:strVal val="#ppt_x"/>
                                          </p:val>
                                        </p:tav>
                                        <p:tav tm="100000">
                                          <p:val>
                                            <p:strVal val="#ppt_x"/>
                                          </p:val>
                                        </p:tav>
                                      </p:tavLst>
                                    </p:anim>
                                    <p:anim calcmode="lin" valueType="num">
                                      <p:cBhvr additive="base">
                                        <p:cTn id="2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additive="base">
                                        <p:cTn id="28" dur="500" fill="hold"/>
                                        <p:tgtEl>
                                          <p:spTgt spid="11"/>
                                        </p:tgtEl>
                                        <p:attrNameLst>
                                          <p:attrName>ppt_x</p:attrName>
                                        </p:attrNameLst>
                                      </p:cBhvr>
                                      <p:tavLst>
                                        <p:tav tm="0">
                                          <p:val>
                                            <p:strVal val="#ppt_x"/>
                                          </p:val>
                                        </p:tav>
                                        <p:tav tm="100000">
                                          <p:val>
                                            <p:strVal val="#ppt_x"/>
                                          </p:val>
                                        </p:tav>
                                      </p:tavLst>
                                    </p:anim>
                                    <p:anim calcmode="lin" valueType="num">
                                      <p:cBhvr additive="base">
                                        <p:cTn id="2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514"/>
            <a:ext cx="8229600" cy="548680"/>
          </a:xfrm>
        </p:spPr>
        <p:txBody>
          <a:bodyPr/>
          <a:lstStyle/>
          <a:p>
            <a:pPr lvl="0"/>
            <a:r>
              <a:rPr lang="en-CA" dirty="0"/>
              <a:t>Trade or Functional </a:t>
            </a:r>
            <a:r>
              <a:rPr lang="en-CA" dirty="0" smtClean="0"/>
              <a:t>Discounts </a:t>
            </a:r>
            <a:r>
              <a:rPr lang="en-US" sz="2000" b="0" dirty="0" smtClean="0"/>
              <a:t>(3 </a:t>
            </a:r>
            <a:r>
              <a:rPr lang="en-US" sz="2000" b="0" dirty="0"/>
              <a:t>of 3)</a:t>
            </a:r>
            <a:endParaRPr lang="en-CA" dirty="0"/>
          </a:p>
        </p:txBody>
      </p:sp>
      <p:sp>
        <p:nvSpPr>
          <p:cNvPr id="3" name="Content Placeholder 2"/>
          <p:cNvSpPr>
            <a:spLocks noGrp="1"/>
          </p:cNvSpPr>
          <p:nvPr>
            <p:ph idx="1"/>
          </p:nvPr>
        </p:nvSpPr>
        <p:spPr>
          <a:xfrm>
            <a:off x="457200" y="778656"/>
            <a:ext cx="8229600" cy="532656"/>
          </a:xfrm>
        </p:spPr>
        <p:txBody>
          <a:bodyPr/>
          <a:lstStyle/>
          <a:p>
            <a:pPr marL="0" indent="0">
              <a:buNone/>
            </a:pPr>
            <a:r>
              <a:rPr lang="en-IN" b="1" dirty="0"/>
              <a:t>Figure 11.8 </a:t>
            </a:r>
            <a:r>
              <a:rPr lang="en-IN" dirty="0"/>
              <a:t>List Price and Discount Calculations</a:t>
            </a:r>
          </a:p>
        </p:txBody>
      </p:sp>
      <p:graphicFrame>
        <p:nvGraphicFramePr>
          <p:cNvPr id="4" name="Table 3"/>
          <p:cNvGraphicFramePr>
            <a:graphicFrameLocks noGrp="1"/>
          </p:cNvGraphicFramePr>
          <p:nvPr>
            <p:extLst/>
          </p:nvPr>
        </p:nvGraphicFramePr>
        <p:xfrm>
          <a:off x="656226" y="1383319"/>
          <a:ext cx="7056784" cy="4692360"/>
        </p:xfrm>
        <a:graphic>
          <a:graphicData uri="http://schemas.openxmlformats.org/drawingml/2006/table">
            <a:tbl>
              <a:tblPr firstRow="1" bandRow="1">
                <a:tableStyleId>{2D5ABB26-0587-4C30-8999-92F81FD0307C}</a:tableStyleId>
              </a:tblPr>
              <a:tblGrid>
                <a:gridCol w="4068452">
                  <a:extLst>
                    <a:ext uri="{9D8B030D-6E8A-4147-A177-3AD203B41FA5}">
                      <a16:colId xmlns:a16="http://schemas.microsoft.com/office/drawing/2014/main" val="20000"/>
                    </a:ext>
                  </a:extLst>
                </a:gridCol>
                <a:gridCol w="2988332">
                  <a:extLst>
                    <a:ext uri="{9D8B030D-6E8A-4147-A177-3AD203B41FA5}">
                      <a16:colId xmlns:a16="http://schemas.microsoft.com/office/drawing/2014/main" val="20001"/>
                    </a:ext>
                  </a:extLst>
                </a:gridCol>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b="1" kern="1200" dirty="0" smtClean="0">
                          <a:solidFill>
                            <a:schemeClr val="tx1"/>
                          </a:solidFill>
                          <a:effectLst/>
                          <a:latin typeface="+mn-lt"/>
                          <a:ea typeface="+mn-ea"/>
                          <a:cs typeface="+mn-cs"/>
                        </a:rPr>
                        <a:t>Information:</a:t>
                      </a:r>
                      <a:endParaRPr lang="en-IN" sz="1500" kern="1200" dirty="0" smtClean="0">
                        <a:solidFill>
                          <a:schemeClr val="tx1"/>
                        </a:solidFill>
                        <a:effectLst/>
                        <a:latin typeface="+mn-lt"/>
                        <a:ea typeface="+mn-ea"/>
                        <a:cs typeface="+mn-cs"/>
                      </a:endParaRPr>
                    </a:p>
                    <a:p>
                      <a:pPr marL="182880"/>
                      <a:r>
                        <a:rPr lang="en-US" sz="1500" kern="1200" dirty="0" smtClean="0">
                          <a:solidFill>
                            <a:schemeClr val="tx1"/>
                          </a:solidFill>
                          <a:effectLst/>
                          <a:latin typeface="+mn-lt"/>
                          <a:ea typeface="+mn-ea"/>
                          <a:cs typeface="+mn-cs"/>
                        </a:rPr>
                        <a:t>Cost of product</a:t>
                      </a:r>
                    </a:p>
                    <a:p>
                      <a:pPr marL="182880"/>
                      <a:r>
                        <a:rPr lang="en-US" sz="1500" kern="1200" dirty="0" smtClean="0">
                          <a:solidFill>
                            <a:schemeClr val="tx1"/>
                          </a:solidFill>
                          <a:effectLst/>
                          <a:latin typeface="+mn-lt"/>
                          <a:ea typeface="+mn-ea"/>
                          <a:cs typeface="+mn-cs"/>
                        </a:rPr>
                        <a:t>Trade discount </a:t>
                      </a:r>
                    </a:p>
                    <a:p>
                      <a:pPr marL="182880"/>
                      <a:r>
                        <a:rPr lang="en-US" sz="1500" kern="1200" dirty="0" smtClean="0">
                          <a:solidFill>
                            <a:schemeClr val="tx1"/>
                          </a:solidFill>
                          <a:effectLst/>
                          <a:latin typeface="+mn-lt"/>
                          <a:ea typeface="+mn-ea"/>
                          <a:cs typeface="+mn-cs"/>
                        </a:rPr>
                        <a:t>Quantity discount</a:t>
                      </a:r>
                    </a:p>
                    <a:p>
                      <a:pPr marL="182880"/>
                      <a:r>
                        <a:rPr lang="en-US" sz="1500" kern="1200" dirty="0" smtClean="0">
                          <a:solidFill>
                            <a:schemeClr val="tx1"/>
                          </a:solidFill>
                          <a:effectLst/>
                          <a:latin typeface="+mn-lt"/>
                          <a:ea typeface="+mn-ea"/>
                          <a:cs typeface="+mn-cs"/>
                        </a:rPr>
                        <a:t>Performance allowance</a:t>
                      </a:r>
                    </a:p>
                    <a:p>
                      <a:pPr marL="182880"/>
                      <a:r>
                        <a:rPr lang="en-US" sz="1500" kern="1200" dirty="0" smtClean="0">
                          <a:solidFill>
                            <a:schemeClr val="tx1"/>
                          </a:solidFill>
                          <a:effectLst/>
                          <a:latin typeface="+mn-lt"/>
                          <a:ea typeface="+mn-ea"/>
                          <a:cs typeface="+mn-cs"/>
                        </a:rPr>
                        <a:t>Cash discount</a:t>
                      </a:r>
                    </a:p>
                    <a:p>
                      <a:pPr marL="182880"/>
                      <a:r>
                        <a:rPr lang="en-US" sz="1500" kern="1200" dirty="0" smtClean="0">
                          <a:solidFill>
                            <a:schemeClr val="tx1"/>
                          </a:solidFill>
                          <a:effectLst/>
                          <a:latin typeface="+mn-lt"/>
                          <a:ea typeface="+mn-ea"/>
                          <a:cs typeface="+mn-cs"/>
                        </a:rPr>
                        <a:t>Customer purchases</a:t>
                      </a:r>
                      <a:endParaRPr lang="en-IN" sz="15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indent="0" algn="l">
                        <a:spcBef>
                          <a:spcPts val="1200"/>
                        </a:spcBef>
                      </a:pPr>
                      <a:r>
                        <a:rPr lang="en-US" sz="1500" kern="1200" dirty="0" smtClean="0">
                          <a:solidFill>
                            <a:schemeClr val="tx1"/>
                          </a:solidFill>
                          <a:effectLst/>
                          <a:latin typeface="+mn-lt"/>
                          <a:ea typeface="+mn-ea"/>
                          <a:cs typeface="+mn-cs"/>
                        </a:rPr>
                        <a:t>$40.00 per case</a:t>
                      </a:r>
                      <a:endParaRPr lang="en-IN" sz="1500" kern="1200" dirty="0" smtClean="0">
                        <a:solidFill>
                          <a:schemeClr val="tx1"/>
                        </a:solidFill>
                        <a:effectLst/>
                        <a:latin typeface="+mn-lt"/>
                        <a:ea typeface="+mn-ea"/>
                        <a:cs typeface="+mn-cs"/>
                      </a:endParaRPr>
                    </a:p>
                    <a:p>
                      <a:pPr marL="0" indent="0" algn="l"/>
                      <a:r>
                        <a:rPr lang="en-US" sz="1500" kern="1200" dirty="0" smtClean="0">
                          <a:solidFill>
                            <a:schemeClr val="tx1"/>
                          </a:solidFill>
                          <a:effectLst/>
                          <a:latin typeface="+mn-lt"/>
                          <a:ea typeface="+mn-ea"/>
                          <a:cs typeface="+mn-cs"/>
                        </a:rPr>
                        <a:t>$4.00 per case</a:t>
                      </a:r>
                      <a:endParaRPr lang="en-IN" sz="1500" kern="1200" dirty="0" smtClean="0">
                        <a:solidFill>
                          <a:schemeClr val="tx1"/>
                        </a:solidFill>
                        <a:effectLst/>
                        <a:latin typeface="+mn-lt"/>
                        <a:ea typeface="+mn-ea"/>
                        <a:cs typeface="+mn-cs"/>
                      </a:endParaRPr>
                    </a:p>
                    <a:p>
                      <a:pPr marL="0" indent="0" algn="l"/>
                      <a:r>
                        <a:rPr lang="en-US" sz="1500" kern="1200" dirty="0" smtClean="0">
                          <a:solidFill>
                            <a:schemeClr val="tx1"/>
                          </a:solidFill>
                          <a:effectLst/>
                          <a:latin typeface="+mn-lt"/>
                          <a:ea typeface="+mn-ea"/>
                          <a:cs typeface="+mn-cs"/>
                        </a:rPr>
                        <a:t>2% for each 100 cases</a:t>
                      </a:r>
                      <a:endParaRPr lang="en-IN" sz="1500" kern="1200" dirty="0" smtClean="0">
                        <a:solidFill>
                          <a:schemeClr val="tx1"/>
                        </a:solidFill>
                        <a:effectLst/>
                        <a:latin typeface="+mn-lt"/>
                        <a:ea typeface="+mn-ea"/>
                        <a:cs typeface="+mn-cs"/>
                      </a:endParaRPr>
                    </a:p>
                    <a:p>
                      <a:pPr marL="0" indent="0" algn="l"/>
                      <a:r>
                        <a:rPr lang="en-US" sz="1500" kern="1200" dirty="0" smtClean="0">
                          <a:solidFill>
                            <a:schemeClr val="tx1"/>
                          </a:solidFill>
                          <a:effectLst/>
                          <a:latin typeface="+mn-lt"/>
                          <a:ea typeface="+mn-ea"/>
                          <a:cs typeface="+mn-cs"/>
                        </a:rPr>
                        <a:t>5%</a:t>
                      </a:r>
                      <a:endParaRPr lang="en-IN" sz="1500" kern="1200" dirty="0" smtClean="0">
                        <a:solidFill>
                          <a:schemeClr val="tx1"/>
                        </a:solidFill>
                        <a:effectLst/>
                        <a:latin typeface="+mn-lt"/>
                        <a:ea typeface="+mn-ea"/>
                        <a:cs typeface="+mn-cs"/>
                      </a:endParaRPr>
                    </a:p>
                    <a:p>
                      <a:pPr marL="0" indent="0" algn="l"/>
                      <a:r>
                        <a:rPr lang="en-US" sz="1500" kern="1200" dirty="0" smtClean="0">
                          <a:solidFill>
                            <a:schemeClr val="tx1"/>
                          </a:solidFill>
                          <a:effectLst/>
                          <a:latin typeface="+mn-lt"/>
                          <a:ea typeface="+mn-ea"/>
                          <a:cs typeface="+mn-cs"/>
                        </a:rPr>
                        <a:t>2/10, n30</a:t>
                      </a:r>
                      <a:endParaRPr lang="en-IN" sz="1500" kern="1200" dirty="0" smtClean="0">
                        <a:solidFill>
                          <a:schemeClr val="tx1"/>
                        </a:solidFill>
                        <a:effectLst/>
                        <a:latin typeface="+mn-lt"/>
                        <a:ea typeface="+mn-ea"/>
                        <a:cs typeface="+mn-cs"/>
                      </a:endParaRPr>
                    </a:p>
                    <a:p>
                      <a:pPr marL="0" indent="0" algn="l"/>
                      <a:r>
                        <a:rPr lang="en-US" sz="1500" kern="1200" dirty="0" smtClean="0">
                          <a:solidFill>
                            <a:schemeClr val="tx1"/>
                          </a:solidFill>
                          <a:effectLst/>
                          <a:latin typeface="+mn-lt"/>
                          <a:ea typeface="+mn-ea"/>
                          <a:cs typeface="+mn-cs"/>
                        </a:rPr>
                        <a:t>500 cases</a:t>
                      </a:r>
                      <a:endParaRPr lang="en-IN" sz="1500" dirty="0"/>
                    </a:p>
                  </a:txBody>
                  <a:tcPr marL="936000" marT="25200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r>
                        <a:rPr lang="en-US" sz="1500" b="1" kern="1200" dirty="0" smtClean="0">
                          <a:solidFill>
                            <a:schemeClr val="tx1"/>
                          </a:solidFill>
                          <a:effectLst/>
                          <a:latin typeface="+mn-lt"/>
                          <a:ea typeface="+mn-ea"/>
                          <a:cs typeface="+mn-cs"/>
                        </a:rPr>
                        <a:t>Calculation of Price to Customer:</a:t>
                      </a:r>
                    </a:p>
                    <a:p>
                      <a:pPr marL="182880"/>
                      <a:r>
                        <a:rPr lang="en-US" sz="1500" kern="1200" dirty="0" smtClean="0">
                          <a:solidFill>
                            <a:schemeClr val="tx1"/>
                          </a:solidFill>
                          <a:effectLst/>
                          <a:latin typeface="+mn-lt"/>
                          <a:ea typeface="+mn-ea"/>
                          <a:cs typeface="+mn-cs"/>
                        </a:rPr>
                        <a:t>List price</a:t>
                      </a:r>
                    </a:p>
                    <a:p>
                      <a:pPr marL="182880"/>
                      <a:r>
                        <a:rPr lang="en-US" sz="1500" kern="1200" dirty="0" smtClean="0">
                          <a:solidFill>
                            <a:schemeClr val="tx1"/>
                          </a:solidFill>
                          <a:effectLst/>
                          <a:latin typeface="+mn-lt"/>
                          <a:ea typeface="+mn-ea"/>
                          <a:cs typeface="+mn-cs"/>
                        </a:rPr>
                        <a:t>Less: Trade discount (10%)</a:t>
                      </a:r>
                    </a:p>
                    <a:p>
                      <a:pPr marL="182880">
                        <a:spcBef>
                          <a:spcPts val="1200"/>
                        </a:spcBef>
                      </a:pPr>
                      <a:r>
                        <a:rPr lang="en-US" sz="1500" kern="1200" dirty="0" smtClean="0">
                          <a:solidFill>
                            <a:schemeClr val="tx1"/>
                          </a:solidFill>
                          <a:effectLst/>
                          <a:latin typeface="+mn-lt"/>
                          <a:ea typeface="+mn-ea"/>
                          <a:cs typeface="+mn-cs"/>
                        </a:rPr>
                        <a:t>Less: Quantity discount (2% X 5)</a:t>
                      </a:r>
                    </a:p>
                    <a:p>
                      <a:pPr marL="182880">
                        <a:spcBef>
                          <a:spcPts val="1200"/>
                        </a:spcBef>
                      </a:pPr>
                      <a:r>
                        <a:rPr lang="en-US" sz="1500" kern="1200" dirty="0" smtClean="0">
                          <a:solidFill>
                            <a:schemeClr val="tx1"/>
                          </a:solidFill>
                          <a:effectLst/>
                          <a:latin typeface="+mn-lt"/>
                          <a:ea typeface="+mn-ea"/>
                          <a:cs typeface="+mn-cs"/>
                        </a:rPr>
                        <a:t>Less: Performance allowance (5%)</a:t>
                      </a:r>
                    </a:p>
                    <a:p>
                      <a:pPr marL="182880">
                        <a:spcBef>
                          <a:spcPts val="1200"/>
                        </a:spcBef>
                      </a:pPr>
                      <a:r>
                        <a:rPr lang="en-US" sz="1500" kern="1200" dirty="0" smtClean="0">
                          <a:solidFill>
                            <a:schemeClr val="tx1"/>
                          </a:solidFill>
                          <a:effectLst/>
                          <a:latin typeface="+mn-lt"/>
                          <a:ea typeface="+mn-ea"/>
                          <a:cs typeface="+mn-cs"/>
                        </a:rPr>
                        <a:t>Less: Cash discount (2%)</a:t>
                      </a:r>
                    </a:p>
                    <a:p>
                      <a:pPr marL="182880"/>
                      <a:r>
                        <a:rPr lang="en-US" sz="1500" kern="1200" dirty="0" smtClean="0">
                          <a:solidFill>
                            <a:schemeClr val="tx1"/>
                          </a:solidFill>
                          <a:effectLst/>
                          <a:latin typeface="+mn-lt"/>
                          <a:ea typeface="+mn-ea"/>
                          <a:cs typeface="+mn-cs"/>
                        </a:rPr>
                        <a:t>Net price</a:t>
                      </a:r>
                    </a:p>
                    <a:p>
                      <a:pPr marL="182880">
                        <a:spcBef>
                          <a:spcPts val="2400"/>
                        </a:spcBef>
                      </a:pPr>
                      <a:r>
                        <a:rPr lang="en-US" sz="1500" kern="1200" dirty="0" smtClean="0">
                          <a:solidFill>
                            <a:schemeClr val="tx1"/>
                          </a:solidFill>
                          <a:effectLst/>
                          <a:latin typeface="+mn-lt"/>
                          <a:ea typeface="+mn-ea"/>
                          <a:cs typeface="+mn-cs"/>
                        </a:rPr>
                        <a:t>Total discount</a:t>
                      </a:r>
                    </a:p>
                    <a:p>
                      <a:pPr marL="182880"/>
                      <a:r>
                        <a:rPr lang="en-US" sz="1500" kern="1200" dirty="0" smtClean="0">
                          <a:solidFill>
                            <a:schemeClr val="tx1"/>
                          </a:solidFill>
                          <a:effectLst/>
                          <a:latin typeface="+mn-lt"/>
                          <a:ea typeface="+mn-ea"/>
                          <a:cs typeface="+mn-cs"/>
                        </a:rPr>
                        <a:t>Total percentage discount ($9.84/40)</a:t>
                      </a:r>
                      <a:endParaRPr lang="en-IN" sz="15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500" kern="1200" dirty="0" smtClean="0">
                          <a:solidFill>
                            <a:schemeClr val="tx1"/>
                          </a:solidFill>
                          <a:effectLst/>
                          <a:latin typeface="+mn-lt"/>
                          <a:ea typeface="+mn-ea"/>
                          <a:cs typeface="+mn-cs"/>
                        </a:rPr>
                        <a:t>$40.00</a:t>
                      </a:r>
                    </a:p>
                    <a:p>
                      <a:pPr algn="r"/>
                      <a:r>
                        <a:rPr lang="en-US" sz="1500" u="sng" kern="1200" dirty="0" smtClean="0">
                          <a:solidFill>
                            <a:schemeClr val="tx1"/>
                          </a:solidFill>
                          <a:effectLst/>
                          <a:latin typeface="+mn-lt"/>
                          <a:ea typeface="+mn-ea"/>
                          <a:cs typeface="+mn-cs"/>
                        </a:rPr>
                        <a:t>    4.00</a:t>
                      </a:r>
                    </a:p>
                    <a:p>
                      <a:pPr algn="r"/>
                      <a:r>
                        <a:rPr lang="en-US" sz="1500" kern="1200" dirty="0" smtClean="0">
                          <a:solidFill>
                            <a:schemeClr val="tx1"/>
                          </a:solidFill>
                          <a:effectLst/>
                          <a:latin typeface="+mn-lt"/>
                          <a:ea typeface="+mn-ea"/>
                          <a:cs typeface="+mn-cs"/>
                        </a:rPr>
                        <a:t>32.00</a:t>
                      </a:r>
                    </a:p>
                    <a:p>
                      <a:pPr algn="r"/>
                      <a:r>
                        <a:rPr lang="en-US" sz="1500" u="sng" kern="1200" dirty="0" smtClean="0">
                          <a:solidFill>
                            <a:schemeClr val="tx1"/>
                          </a:solidFill>
                          <a:effectLst/>
                          <a:latin typeface="+mn-lt"/>
                          <a:ea typeface="+mn-ea"/>
                          <a:cs typeface="+mn-cs"/>
                        </a:rPr>
                        <a:t>    3.60</a:t>
                      </a:r>
                    </a:p>
                    <a:p>
                      <a:pPr algn="r"/>
                      <a:r>
                        <a:rPr lang="en-US" sz="1500" kern="1200" dirty="0" smtClean="0">
                          <a:solidFill>
                            <a:schemeClr val="tx1"/>
                          </a:solidFill>
                          <a:effectLst/>
                          <a:latin typeface="+mn-lt"/>
                          <a:ea typeface="+mn-ea"/>
                          <a:cs typeface="+mn-cs"/>
                        </a:rPr>
                        <a:t>32.40</a:t>
                      </a:r>
                    </a:p>
                    <a:p>
                      <a:pPr algn="r"/>
                      <a:r>
                        <a:rPr lang="en-US" sz="1500" u="sng" kern="1200" dirty="0" smtClean="0">
                          <a:solidFill>
                            <a:schemeClr val="tx1"/>
                          </a:solidFill>
                          <a:effectLst/>
                          <a:latin typeface="+mn-lt"/>
                          <a:ea typeface="+mn-ea"/>
                          <a:cs typeface="+mn-cs"/>
                        </a:rPr>
                        <a:t>    1.62</a:t>
                      </a:r>
                    </a:p>
                    <a:p>
                      <a:pPr algn="r"/>
                      <a:r>
                        <a:rPr lang="en-US" sz="1500" kern="1200" dirty="0" smtClean="0">
                          <a:solidFill>
                            <a:schemeClr val="tx1"/>
                          </a:solidFill>
                          <a:effectLst/>
                          <a:latin typeface="+mn-lt"/>
                          <a:ea typeface="+mn-ea"/>
                          <a:cs typeface="+mn-cs"/>
                        </a:rPr>
                        <a:t>30.78</a:t>
                      </a:r>
                    </a:p>
                    <a:p>
                      <a:pPr algn="r"/>
                      <a:r>
                        <a:rPr lang="en-US" sz="1500" u="sng" kern="1200" dirty="0" smtClean="0">
                          <a:solidFill>
                            <a:schemeClr val="tx1"/>
                          </a:solidFill>
                          <a:effectLst/>
                          <a:latin typeface="+mn-lt"/>
                          <a:ea typeface="+mn-ea"/>
                          <a:cs typeface="+mn-cs"/>
                        </a:rPr>
                        <a:t>      .62</a:t>
                      </a:r>
                    </a:p>
                    <a:p>
                      <a:pPr algn="r"/>
                      <a:r>
                        <a:rPr lang="en-US" sz="1500" kern="1200" dirty="0" smtClean="0">
                          <a:solidFill>
                            <a:schemeClr val="tx1"/>
                          </a:solidFill>
                          <a:effectLst/>
                          <a:latin typeface="+mn-lt"/>
                          <a:ea typeface="+mn-ea"/>
                          <a:cs typeface="+mn-cs"/>
                        </a:rPr>
                        <a:t>30.16</a:t>
                      </a:r>
                    </a:p>
                    <a:p>
                      <a:pPr algn="r">
                        <a:spcBef>
                          <a:spcPts val="1200"/>
                        </a:spcBef>
                      </a:pPr>
                      <a:r>
                        <a:rPr lang="en-US" sz="1500" kern="1200" dirty="0" smtClean="0">
                          <a:solidFill>
                            <a:schemeClr val="tx1"/>
                          </a:solidFill>
                          <a:effectLst/>
                          <a:latin typeface="+mn-lt"/>
                          <a:ea typeface="+mn-ea"/>
                          <a:cs typeface="+mn-cs"/>
                        </a:rPr>
                        <a:t>9.84</a:t>
                      </a:r>
                    </a:p>
                    <a:p>
                      <a:pPr algn="r"/>
                      <a:r>
                        <a:rPr lang="en-US" sz="1500" kern="1200" dirty="0" smtClean="0">
                          <a:solidFill>
                            <a:schemeClr val="tx1"/>
                          </a:solidFill>
                          <a:effectLst/>
                          <a:latin typeface="+mn-lt"/>
                          <a:ea typeface="+mn-ea"/>
                          <a:cs typeface="+mn-cs"/>
                        </a:rPr>
                        <a:t>= 24.6%</a:t>
                      </a:r>
                      <a:endParaRPr lang="en-IN" sz="1500" dirty="0"/>
                    </a:p>
                  </a:txBody>
                  <a:tcPr marL="900000" marR="1368000" marT="28800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9006570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Flexible Pricing</a:t>
            </a:r>
          </a:p>
        </p:txBody>
      </p:sp>
      <p:sp>
        <p:nvSpPr>
          <p:cNvPr id="4" name="Content Placeholder 3"/>
          <p:cNvSpPr>
            <a:spLocks noGrp="1"/>
          </p:cNvSpPr>
          <p:nvPr>
            <p:ph idx="1"/>
          </p:nvPr>
        </p:nvSpPr>
        <p:spPr>
          <a:xfrm>
            <a:off x="457200" y="1600200"/>
            <a:ext cx="8229600" cy="1219199"/>
          </a:xfrm>
        </p:spPr>
        <p:txBody>
          <a:bodyPr/>
          <a:lstStyle/>
          <a:p>
            <a:pPr marL="0" indent="0">
              <a:buNone/>
            </a:pPr>
            <a:r>
              <a:rPr lang="en-US" altLang="en-US" dirty="0"/>
              <a:t>A policy that allows for </a:t>
            </a:r>
            <a:r>
              <a:rPr lang="en-US" altLang="en-US" b="1" dirty="0"/>
              <a:t>price negotiation</a:t>
            </a:r>
            <a:r>
              <a:rPr lang="en-US" altLang="en-US" dirty="0"/>
              <a:t>. Different customers may pay different prices for the same product or service. </a:t>
            </a:r>
          </a:p>
        </p:txBody>
      </p:sp>
      <p:sp>
        <p:nvSpPr>
          <p:cNvPr id="6" name="Content Placeholder 5"/>
          <p:cNvSpPr>
            <a:spLocks noGrp="1"/>
          </p:cNvSpPr>
          <p:nvPr>
            <p:ph idx="13"/>
          </p:nvPr>
        </p:nvSpPr>
        <p:spPr>
          <a:xfrm>
            <a:off x="838200" y="3200400"/>
            <a:ext cx="2667000" cy="2438400"/>
          </a:xfrm>
        </p:spPr>
        <p:txBody>
          <a:bodyPr lIns="540000"/>
          <a:lstStyle/>
          <a:p>
            <a:pPr marL="255600" lvl="1" indent="-255600">
              <a:spcBef>
                <a:spcPts val="1200"/>
              </a:spcBef>
              <a:buClr>
                <a:schemeClr val="bg1"/>
              </a:buClr>
              <a:buFont typeface="Arial" pitchFamily="34" charset="0"/>
              <a:buChar char="•"/>
              <a:defRPr/>
            </a:pPr>
            <a:r>
              <a:rPr lang="en-US" sz="2400" b="1" dirty="0" smtClean="0"/>
              <a:t>Airlines</a:t>
            </a:r>
            <a:endParaRPr lang="en-US" sz="2400" b="1" dirty="0"/>
          </a:p>
          <a:p>
            <a:pPr marL="255600" lvl="1" indent="-255600">
              <a:spcBef>
                <a:spcPts val="1200"/>
              </a:spcBef>
              <a:buClr>
                <a:schemeClr val="bg1"/>
              </a:buClr>
              <a:buFont typeface="Arial" pitchFamily="34" charset="0"/>
              <a:buChar char="•"/>
              <a:defRPr/>
            </a:pPr>
            <a:r>
              <a:rPr lang="en-US" sz="2400" b="1" dirty="0" smtClean="0"/>
              <a:t>Hotels</a:t>
            </a:r>
            <a:endParaRPr lang="en-US" sz="2400" b="1" dirty="0"/>
          </a:p>
          <a:p>
            <a:pPr marL="255600" lvl="1" indent="-255600">
              <a:spcBef>
                <a:spcPts val="1200"/>
              </a:spcBef>
              <a:buClr>
                <a:schemeClr val="bg1"/>
              </a:buClr>
              <a:buFont typeface="Arial" pitchFamily="34" charset="0"/>
              <a:buChar char="•"/>
              <a:defRPr/>
            </a:pPr>
            <a:r>
              <a:rPr lang="en-US" sz="2400" b="1" dirty="0" smtClean="0"/>
              <a:t>Houses</a:t>
            </a:r>
            <a:endParaRPr lang="en-US" sz="2400" b="1" dirty="0"/>
          </a:p>
          <a:p>
            <a:pPr marL="255600" lvl="1" indent="-255600">
              <a:spcBef>
                <a:spcPts val="1200"/>
              </a:spcBef>
              <a:buClr>
                <a:schemeClr val="bg1"/>
              </a:buClr>
              <a:buFont typeface="Arial" pitchFamily="34" charset="0"/>
              <a:buChar char="•"/>
              <a:defRPr/>
            </a:pPr>
            <a:r>
              <a:rPr lang="en-US" sz="2400" b="1" dirty="0" smtClean="0"/>
              <a:t>Cars</a:t>
            </a:r>
            <a:endParaRPr lang="en-US" sz="2400" b="1" dirty="0"/>
          </a:p>
        </p:txBody>
      </p:sp>
      <p:sp>
        <p:nvSpPr>
          <p:cNvPr id="7" name="Content Placeholder 6"/>
          <p:cNvSpPr>
            <a:spLocks noGrp="1"/>
          </p:cNvSpPr>
          <p:nvPr>
            <p:ph idx="14"/>
          </p:nvPr>
        </p:nvSpPr>
        <p:spPr>
          <a:xfrm>
            <a:off x="3962400" y="3200400"/>
            <a:ext cx="4343400" cy="2438400"/>
          </a:xfrm>
        </p:spPr>
        <p:txBody>
          <a:bodyPr anchor="ctr" anchorCtr="0"/>
          <a:lstStyle/>
          <a:p>
            <a:pPr marL="0" indent="0">
              <a:buNone/>
            </a:pPr>
            <a:r>
              <a:rPr lang="en-US" altLang="en-US" i="1" dirty="0"/>
              <a:t>When flying don’t ask your seat </a:t>
            </a:r>
            <a:r>
              <a:rPr lang="en-US" altLang="en-US" i="1" dirty="0" err="1"/>
              <a:t>neighbours</a:t>
            </a:r>
            <a:r>
              <a:rPr lang="en-US" altLang="en-US" i="1" dirty="0"/>
              <a:t> how much they paid. It might ruin your trip!</a:t>
            </a:r>
          </a:p>
        </p:txBody>
      </p:sp>
    </p:spTree>
    <p:extLst>
      <p:ext uri="{BB962C8B-B14F-4D97-AF65-F5344CB8AC3E}">
        <p14:creationId xmlns:p14="http://schemas.microsoft.com/office/powerpoint/2010/main" val="180061838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Geographic </a:t>
            </a:r>
            <a:r>
              <a:rPr lang="en-US" dirty="0" smtClean="0"/>
              <a:t>Pricing</a:t>
            </a:r>
            <a:endParaRPr lang="en-US" dirty="0"/>
          </a:p>
        </p:txBody>
      </p:sp>
      <p:sp>
        <p:nvSpPr>
          <p:cNvPr id="3" name="Content Placeholder 2"/>
          <p:cNvSpPr>
            <a:spLocks noGrp="1"/>
          </p:cNvSpPr>
          <p:nvPr>
            <p:ph idx="1"/>
          </p:nvPr>
        </p:nvSpPr>
        <p:spPr>
          <a:xfrm>
            <a:off x="457200" y="1600201"/>
            <a:ext cx="8229600" cy="1684784"/>
          </a:xfrm>
        </p:spPr>
        <p:txBody>
          <a:bodyPr/>
          <a:lstStyle/>
          <a:p>
            <a:pPr marL="0" indent="0">
              <a:buNone/>
            </a:pPr>
            <a:r>
              <a:rPr lang="en-US" altLang="en-US" dirty="0"/>
              <a:t>Answers the question: </a:t>
            </a:r>
            <a:r>
              <a:rPr lang="en-US" altLang="en-US" b="1" dirty="0"/>
              <a:t>who pays the freight?</a:t>
            </a:r>
            <a:r>
              <a:rPr lang="en-US" altLang="en-US" dirty="0"/>
              <a:t> The location of the customer has an impact on the way prices are quoted</a:t>
            </a:r>
            <a:r>
              <a:rPr lang="en-US" altLang="en-US" dirty="0" smtClean="0"/>
              <a:t>.</a:t>
            </a:r>
          </a:p>
          <a:p>
            <a:pPr marL="0" indent="0">
              <a:spcBef>
                <a:spcPts val="1000"/>
              </a:spcBef>
              <a:buNone/>
            </a:pPr>
            <a:r>
              <a:rPr lang="en-IN" b="1" dirty="0"/>
              <a:t>Figure 11.10 </a:t>
            </a:r>
            <a:r>
              <a:rPr lang="en-IN" dirty="0"/>
              <a:t>Who Pays the Freight</a:t>
            </a:r>
            <a:r>
              <a:rPr lang="en-IN" dirty="0" smtClean="0"/>
              <a:t>?</a:t>
            </a:r>
          </a:p>
          <a:p>
            <a:pPr marL="0" indent="0">
              <a:spcBef>
                <a:spcPts val="1000"/>
              </a:spcBef>
              <a:buNone/>
            </a:pPr>
            <a:r>
              <a:rPr lang="en-US" sz="1800" b="1" dirty="0"/>
              <a:t>Who Pays the Freight</a:t>
            </a:r>
            <a:r>
              <a:rPr lang="en-US" sz="1800" b="1" dirty="0" smtClean="0"/>
              <a:t>?</a:t>
            </a:r>
            <a:endParaRPr lang="en-IN" sz="1800" dirty="0"/>
          </a:p>
        </p:txBody>
      </p:sp>
      <p:graphicFrame>
        <p:nvGraphicFramePr>
          <p:cNvPr id="5" name="Table 4"/>
          <p:cNvGraphicFramePr>
            <a:graphicFrameLocks noGrp="1"/>
          </p:cNvGraphicFramePr>
          <p:nvPr>
            <p:extLst/>
          </p:nvPr>
        </p:nvGraphicFramePr>
        <p:xfrm>
          <a:off x="539551" y="3399972"/>
          <a:ext cx="8064897" cy="2952000"/>
        </p:xfrm>
        <a:graphic>
          <a:graphicData uri="http://schemas.openxmlformats.org/drawingml/2006/table">
            <a:tbl>
              <a:tblPr firstRow="1" bandRow="1">
                <a:tableStyleId>{2D5ABB26-0587-4C30-8999-92F81FD0307C}</a:tableStyleId>
              </a:tblPr>
              <a:tblGrid>
                <a:gridCol w="2688299">
                  <a:extLst>
                    <a:ext uri="{9D8B030D-6E8A-4147-A177-3AD203B41FA5}">
                      <a16:colId xmlns:a16="http://schemas.microsoft.com/office/drawing/2014/main" val="20000"/>
                    </a:ext>
                  </a:extLst>
                </a:gridCol>
                <a:gridCol w="1200134">
                  <a:extLst>
                    <a:ext uri="{9D8B030D-6E8A-4147-A177-3AD203B41FA5}">
                      <a16:colId xmlns:a16="http://schemas.microsoft.com/office/drawing/2014/main" val="20001"/>
                    </a:ext>
                  </a:extLst>
                </a:gridCol>
                <a:gridCol w="4176464">
                  <a:extLst>
                    <a:ext uri="{9D8B030D-6E8A-4147-A177-3AD203B41FA5}">
                      <a16:colId xmlns:a16="http://schemas.microsoft.com/office/drawing/2014/main" val="20002"/>
                    </a:ext>
                  </a:extLst>
                </a:gridCol>
              </a:tblGrid>
              <a:tr h="590400">
                <a:tc>
                  <a:txBody>
                    <a:bodyPr/>
                    <a:lstStyle/>
                    <a:p>
                      <a:pPr>
                        <a:lnSpc>
                          <a:spcPct val="100000"/>
                        </a:lnSpc>
                        <a:spcAft>
                          <a:spcPts val="0"/>
                        </a:spcAft>
                      </a:pPr>
                      <a:r>
                        <a:rPr lang="en-US" sz="1800" dirty="0">
                          <a:effectLst/>
                          <a:latin typeface="+mn-lt"/>
                          <a:ea typeface="Arial Unicode MS"/>
                          <a:cs typeface="Arial Unicode MS"/>
                        </a:rPr>
                        <a:t>F.O.B. Origin, or Plant</a:t>
                      </a:r>
                      <a:endParaRPr lang="en-IN" sz="1800" dirty="0">
                        <a:effectLst/>
                        <a:latin typeface="+mn-lt"/>
                        <a:ea typeface="Times New Roman"/>
                        <a:cs typeface="Times New Roman"/>
                      </a:endParaRPr>
                    </a:p>
                  </a:txBody>
                  <a:tcPr marL="72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0000"/>
                        </a:lnSpc>
                        <a:spcAft>
                          <a:spcPts val="0"/>
                        </a:spcAft>
                      </a:pPr>
                      <a:r>
                        <a:rPr lang="en-US" sz="1800" dirty="0">
                          <a:effectLst/>
                          <a:latin typeface="+mn-lt"/>
                          <a:ea typeface="Arial Unicode MS"/>
                          <a:cs typeface="Arial Unicode MS"/>
                        </a:rPr>
                        <a:t>Buyer</a:t>
                      </a:r>
                      <a:endParaRPr lang="en-IN" sz="1800" dirty="0">
                        <a:effectLst/>
                        <a:latin typeface="+mn-lt"/>
                        <a:ea typeface="Times New Roman"/>
                        <a:cs typeface="Times New Roman"/>
                      </a:endParaRPr>
                    </a:p>
                  </a:txBody>
                  <a:tcPr marL="72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0000"/>
                        </a:lnSpc>
                        <a:spcAft>
                          <a:spcPts val="0"/>
                        </a:spcAft>
                      </a:pPr>
                      <a:r>
                        <a:rPr lang="en-US" sz="1800">
                          <a:effectLst/>
                          <a:latin typeface="+mn-lt"/>
                          <a:ea typeface="Arial Unicode MS"/>
                          <a:cs typeface="Arial Unicode MS"/>
                        </a:rPr>
                        <a:t>The buyer takes title when the product is on a common carrier (e.g., a truck).</a:t>
                      </a:r>
                      <a:endParaRPr lang="en-IN" sz="1800">
                        <a:effectLst/>
                        <a:latin typeface="+mn-lt"/>
                        <a:ea typeface="Times New Roman"/>
                        <a:cs typeface="Times New Roman"/>
                      </a:endParaRPr>
                    </a:p>
                  </a:txBody>
                  <a:tcPr marL="72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590400">
                <a:tc>
                  <a:txBody>
                    <a:bodyPr/>
                    <a:lstStyle/>
                    <a:p>
                      <a:pPr>
                        <a:lnSpc>
                          <a:spcPct val="100000"/>
                        </a:lnSpc>
                        <a:spcAft>
                          <a:spcPts val="0"/>
                        </a:spcAft>
                      </a:pPr>
                      <a:r>
                        <a:rPr lang="en-US" sz="1800" dirty="0">
                          <a:effectLst/>
                          <a:latin typeface="+mn-lt"/>
                          <a:ea typeface="Arial Unicode MS"/>
                          <a:cs typeface="Arial Unicode MS"/>
                        </a:rPr>
                        <a:t>F.O.B. Destination, or Freight Absorption</a:t>
                      </a:r>
                      <a:endParaRPr lang="en-IN" sz="1800" dirty="0">
                        <a:effectLst/>
                        <a:latin typeface="+mn-lt"/>
                        <a:ea typeface="Times New Roman"/>
                        <a:cs typeface="Times New Roman"/>
                      </a:endParaRPr>
                    </a:p>
                  </a:txBody>
                  <a:tcPr marL="72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0000"/>
                        </a:lnSpc>
                        <a:spcAft>
                          <a:spcPts val="0"/>
                        </a:spcAft>
                      </a:pPr>
                      <a:r>
                        <a:rPr lang="en-US" sz="1800" dirty="0">
                          <a:effectLst/>
                          <a:latin typeface="+mn-lt"/>
                          <a:ea typeface="Arial Unicode MS"/>
                          <a:cs typeface="Arial Unicode MS"/>
                        </a:rPr>
                        <a:t>Seller</a:t>
                      </a:r>
                      <a:endParaRPr lang="en-IN" sz="1800" dirty="0">
                        <a:effectLst/>
                        <a:latin typeface="+mn-lt"/>
                        <a:ea typeface="Times New Roman"/>
                        <a:cs typeface="Times New Roman"/>
                      </a:endParaRPr>
                    </a:p>
                  </a:txBody>
                  <a:tcPr marL="72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0000"/>
                        </a:lnSpc>
                        <a:spcAft>
                          <a:spcPts val="0"/>
                        </a:spcAft>
                      </a:pPr>
                      <a:r>
                        <a:rPr lang="en-US" sz="1800" dirty="0">
                          <a:effectLst/>
                          <a:latin typeface="+mn-lt"/>
                          <a:ea typeface="Arial Unicode MS"/>
                          <a:cs typeface="Arial Unicode MS"/>
                        </a:rPr>
                        <a:t>The seller pays all freight necessary to reach a stated destination.</a:t>
                      </a:r>
                      <a:endParaRPr lang="en-IN" sz="1800" dirty="0">
                        <a:effectLst/>
                        <a:latin typeface="+mn-lt"/>
                        <a:ea typeface="Times New Roman"/>
                        <a:cs typeface="Times New Roman"/>
                      </a:endParaRPr>
                    </a:p>
                  </a:txBody>
                  <a:tcPr marL="72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885600">
                <a:tc>
                  <a:txBody>
                    <a:bodyPr/>
                    <a:lstStyle/>
                    <a:p>
                      <a:pPr>
                        <a:lnSpc>
                          <a:spcPct val="100000"/>
                        </a:lnSpc>
                        <a:spcAft>
                          <a:spcPts val="0"/>
                        </a:spcAft>
                      </a:pPr>
                      <a:r>
                        <a:rPr lang="en-US" sz="1800">
                          <a:effectLst/>
                          <a:latin typeface="+mn-lt"/>
                          <a:ea typeface="Arial Unicode MS"/>
                          <a:cs typeface="Arial Unicode MS"/>
                        </a:rPr>
                        <a:t>Uniform Delivered-Price</a:t>
                      </a:r>
                      <a:endParaRPr lang="en-IN" sz="1800">
                        <a:effectLst/>
                        <a:latin typeface="+mn-lt"/>
                        <a:ea typeface="Times New Roman"/>
                        <a:cs typeface="Times New Roman"/>
                      </a:endParaRPr>
                    </a:p>
                  </a:txBody>
                  <a:tcPr marL="72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0000"/>
                        </a:lnSpc>
                        <a:spcAft>
                          <a:spcPts val="0"/>
                        </a:spcAft>
                      </a:pPr>
                      <a:r>
                        <a:rPr lang="en-US" sz="1800" dirty="0">
                          <a:effectLst/>
                          <a:latin typeface="+mn-lt"/>
                          <a:ea typeface="Arial Unicode MS"/>
                          <a:cs typeface="Arial Unicode MS"/>
                        </a:rPr>
                        <a:t>Buyer</a:t>
                      </a:r>
                      <a:endParaRPr lang="en-IN" sz="1800" dirty="0">
                        <a:effectLst/>
                        <a:latin typeface="+mn-lt"/>
                        <a:ea typeface="Times New Roman"/>
                        <a:cs typeface="Times New Roman"/>
                      </a:endParaRPr>
                    </a:p>
                  </a:txBody>
                  <a:tcPr marL="72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0000"/>
                        </a:lnSpc>
                        <a:spcAft>
                          <a:spcPts val="0"/>
                        </a:spcAft>
                      </a:pPr>
                      <a:r>
                        <a:rPr lang="en-US" sz="1800" dirty="0">
                          <a:effectLst/>
                          <a:latin typeface="+mn-lt"/>
                          <a:ea typeface="Arial Unicode MS"/>
                          <a:cs typeface="Arial Unicode MS"/>
                        </a:rPr>
                        <a:t>The buyer's price includes an average freight cost that all customers pay regardless of location.</a:t>
                      </a:r>
                      <a:endParaRPr lang="en-IN" sz="1800" dirty="0">
                        <a:effectLst/>
                        <a:latin typeface="+mn-lt"/>
                        <a:ea typeface="Times New Roman"/>
                        <a:cs typeface="Times New Roman"/>
                      </a:endParaRPr>
                    </a:p>
                  </a:txBody>
                  <a:tcPr marL="72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885600">
                <a:tc>
                  <a:txBody>
                    <a:bodyPr/>
                    <a:lstStyle/>
                    <a:p>
                      <a:pPr>
                        <a:lnSpc>
                          <a:spcPct val="100000"/>
                        </a:lnSpc>
                        <a:spcAft>
                          <a:spcPts val="0"/>
                        </a:spcAft>
                      </a:pPr>
                      <a:r>
                        <a:rPr lang="en-US" sz="1800">
                          <a:effectLst/>
                          <a:latin typeface="+mn-lt"/>
                          <a:ea typeface="Arial Unicode MS"/>
                          <a:cs typeface="Arial Unicode MS"/>
                        </a:rPr>
                        <a:t>Zone-Pricing</a:t>
                      </a:r>
                      <a:endParaRPr lang="en-IN" sz="1800">
                        <a:effectLst/>
                        <a:latin typeface="+mn-lt"/>
                        <a:ea typeface="Times New Roman"/>
                        <a:cs typeface="Times New Roman"/>
                      </a:endParaRPr>
                    </a:p>
                  </a:txBody>
                  <a:tcPr marL="72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0000"/>
                        </a:lnSpc>
                        <a:spcAft>
                          <a:spcPts val="0"/>
                        </a:spcAft>
                      </a:pPr>
                      <a:r>
                        <a:rPr lang="en-US" sz="1800" dirty="0">
                          <a:effectLst/>
                          <a:latin typeface="+mn-lt"/>
                          <a:ea typeface="Arial Unicode MS"/>
                          <a:cs typeface="Arial Unicode MS"/>
                        </a:rPr>
                        <a:t>Buyer</a:t>
                      </a:r>
                      <a:endParaRPr lang="en-IN" sz="1800" dirty="0">
                        <a:effectLst/>
                        <a:latin typeface="+mn-lt"/>
                        <a:ea typeface="Times New Roman"/>
                        <a:cs typeface="Times New Roman"/>
                      </a:endParaRPr>
                    </a:p>
                  </a:txBody>
                  <a:tcPr marL="72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0000"/>
                        </a:lnSpc>
                        <a:spcAft>
                          <a:spcPts val="0"/>
                        </a:spcAft>
                      </a:pPr>
                      <a:r>
                        <a:rPr lang="en-US" sz="1800" dirty="0">
                          <a:effectLst/>
                          <a:latin typeface="+mn-lt"/>
                          <a:ea typeface="Arial Unicode MS"/>
                          <a:cs typeface="Arial Unicode MS"/>
                        </a:rPr>
                        <a:t>All customers within a designated geographic area pay the same freight cost.</a:t>
                      </a:r>
                      <a:endParaRPr lang="en-IN" sz="1800" dirty="0">
                        <a:effectLst/>
                        <a:latin typeface="+mn-lt"/>
                        <a:ea typeface="Times New Roman"/>
                        <a:cs typeface="Times New Roman"/>
                      </a:endParaRPr>
                    </a:p>
                  </a:txBody>
                  <a:tcPr marL="72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14938062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Psychological </a:t>
            </a:r>
            <a:r>
              <a:rPr lang="en-US" dirty="0" smtClean="0"/>
              <a:t>Pricing </a:t>
            </a:r>
            <a:r>
              <a:rPr lang="en-US" sz="2000" b="0" dirty="0" smtClean="0"/>
              <a:t>(1 of 2)</a:t>
            </a:r>
            <a:endParaRPr lang="en-US" b="0" dirty="0"/>
          </a:p>
        </p:txBody>
      </p:sp>
      <p:sp>
        <p:nvSpPr>
          <p:cNvPr id="3" name="Content Placeholder 2"/>
          <p:cNvSpPr>
            <a:spLocks noGrp="1"/>
          </p:cNvSpPr>
          <p:nvPr>
            <p:ph idx="1"/>
          </p:nvPr>
        </p:nvSpPr>
        <p:spPr/>
        <p:txBody>
          <a:bodyPr/>
          <a:lstStyle/>
          <a:p>
            <a:pPr marL="0" indent="0">
              <a:buNone/>
            </a:pPr>
            <a:r>
              <a:rPr lang="en-US" altLang="en-US" dirty="0"/>
              <a:t>“Establishing prices that appeal to tendencies in consumer </a:t>
            </a:r>
            <a:r>
              <a:rPr lang="en-US" altLang="en-US" dirty="0" err="1"/>
              <a:t>behaviour</a:t>
            </a:r>
            <a:r>
              <a:rPr lang="en-US" altLang="en-US" dirty="0" smtClean="0"/>
              <a:t>.”</a:t>
            </a:r>
            <a:endParaRPr lang="en-US" altLang="en-US" dirty="0"/>
          </a:p>
          <a:p>
            <a:pPr marL="0" indent="0">
              <a:spcBef>
                <a:spcPts val="5000"/>
              </a:spcBef>
              <a:buNone/>
            </a:pPr>
            <a:r>
              <a:rPr lang="en-US" altLang="en-US" b="1" dirty="0"/>
              <a:t>There are many options:  </a:t>
            </a:r>
          </a:p>
          <a:p>
            <a:pPr marL="255600" lvl="1" indent="-255600">
              <a:spcBef>
                <a:spcPts val="1800"/>
              </a:spcBef>
              <a:buFont typeface="Arial" panose="020B0604020202020204" pitchFamily="34" charset="0"/>
              <a:buChar char="•"/>
            </a:pPr>
            <a:r>
              <a:rPr lang="en-US" altLang="en-US" dirty="0"/>
              <a:t>Prestige Pricing</a:t>
            </a:r>
          </a:p>
          <a:p>
            <a:pPr marL="255600" lvl="1" indent="-255600">
              <a:spcBef>
                <a:spcPts val="1800"/>
              </a:spcBef>
              <a:buFont typeface="Arial" panose="020B0604020202020204" pitchFamily="34" charset="0"/>
              <a:buChar char="•"/>
            </a:pPr>
            <a:r>
              <a:rPr lang="en-US" altLang="en-US" dirty="0" smtClean="0"/>
              <a:t>Odd-Even </a:t>
            </a:r>
            <a:r>
              <a:rPr lang="en-US" altLang="en-US" dirty="0"/>
              <a:t>Pricing</a:t>
            </a:r>
          </a:p>
          <a:p>
            <a:pPr marL="255600" lvl="1" indent="-255600">
              <a:spcBef>
                <a:spcPts val="1800"/>
              </a:spcBef>
              <a:buFont typeface="Arial" panose="020B0604020202020204" pitchFamily="34" charset="0"/>
              <a:buChar char="•"/>
            </a:pPr>
            <a:r>
              <a:rPr lang="en-US" altLang="en-US" dirty="0" smtClean="0"/>
              <a:t>Customary </a:t>
            </a:r>
            <a:r>
              <a:rPr lang="en-US" altLang="en-US" dirty="0"/>
              <a:t>Pricing</a:t>
            </a:r>
          </a:p>
          <a:p>
            <a:pPr marL="255600" lvl="1" indent="-255600">
              <a:spcBef>
                <a:spcPts val="1800"/>
              </a:spcBef>
              <a:buFont typeface="Arial" panose="020B0604020202020204" pitchFamily="34" charset="0"/>
              <a:buChar char="•"/>
            </a:pPr>
            <a:r>
              <a:rPr lang="en-US" altLang="en-US" dirty="0" smtClean="0"/>
              <a:t>Price </a:t>
            </a:r>
            <a:r>
              <a:rPr lang="en-US" altLang="en-US" dirty="0"/>
              <a:t>Lining</a:t>
            </a:r>
          </a:p>
          <a:p>
            <a:pPr marL="255600" lvl="1" indent="-255600">
              <a:spcBef>
                <a:spcPts val="1800"/>
              </a:spcBef>
              <a:buFont typeface="Arial" panose="020B0604020202020204" pitchFamily="34" charset="0"/>
              <a:buChar char="•"/>
            </a:pPr>
            <a:r>
              <a:rPr lang="en-US" altLang="en-US" dirty="0" smtClean="0"/>
              <a:t>Unit </a:t>
            </a:r>
            <a:r>
              <a:rPr lang="en-US" altLang="en-US" dirty="0"/>
              <a:t>Pricing</a:t>
            </a:r>
          </a:p>
        </p:txBody>
      </p:sp>
    </p:spTree>
    <p:extLst>
      <p:ext uri="{BB962C8B-B14F-4D97-AF65-F5344CB8AC3E}">
        <p14:creationId xmlns:p14="http://schemas.microsoft.com/office/powerpoint/2010/main" val="36336999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Psychological </a:t>
            </a:r>
            <a:r>
              <a:rPr lang="en-US" dirty="0" smtClean="0"/>
              <a:t>Pricing </a:t>
            </a:r>
            <a:r>
              <a:rPr lang="en-US" sz="2000" b="0" dirty="0" smtClean="0"/>
              <a:t>(2 </a:t>
            </a:r>
            <a:r>
              <a:rPr lang="en-US" sz="2000" b="0" dirty="0"/>
              <a:t>of 2)</a:t>
            </a:r>
            <a:endParaRPr lang="en-US" dirty="0"/>
          </a:p>
        </p:txBody>
      </p:sp>
      <p:sp>
        <p:nvSpPr>
          <p:cNvPr id="3" name="Content Placeholder 2"/>
          <p:cNvSpPr>
            <a:spLocks noGrp="1"/>
          </p:cNvSpPr>
          <p:nvPr>
            <p:ph idx="1"/>
          </p:nvPr>
        </p:nvSpPr>
        <p:spPr>
          <a:xfrm>
            <a:off x="457200" y="1600201"/>
            <a:ext cx="8229600" cy="748680"/>
          </a:xfrm>
        </p:spPr>
        <p:txBody>
          <a:bodyPr/>
          <a:lstStyle/>
          <a:p>
            <a:pPr marL="0" indent="0">
              <a:buNone/>
            </a:pPr>
            <a:r>
              <a:rPr lang="en-US" b="1" dirty="0"/>
              <a:t>Figure 11.13 </a:t>
            </a:r>
            <a:r>
              <a:rPr lang="en-US" dirty="0"/>
              <a:t>Psychological pricing tactics get people to spend more</a:t>
            </a:r>
            <a:r>
              <a:rPr lang="en-US" dirty="0" smtClean="0"/>
              <a:t>.</a:t>
            </a:r>
            <a:endParaRPr lang="en-IN" dirty="0"/>
          </a:p>
        </p:txBody>
      </p:sp>
      <p:graphicFrame>
        <p:nvGraphicFramePr>
          <p:cNvPr id="4" name="Table 3"/>
          <p:cNvGraphicFramePr>
            <a:graphicFrameLocks noGrp="1"/>
          </p:cNvGraphicFramePr>
          <p:nvPr>
            <p:extLst/>
          </p:nvPr>
        </p:nvGraphicFramePr>
        <p:xfrm>
          <a:off x="467544" y="2420888"/>
          <a:ext cx="7776864" cy="3749040"/>
        </p:xfrm>
        <a:graphic>
          <a:graphicData uri="http://schemas.openxmlformats.org/drawingml/2006/table">
            <a:tbl>
              <a:tblPr firstRow="1" bandRow="1">
                <a:tableStyleId>{2D5ABB26-0587-4C30-8999-92F81FD0307C}</a:tableStyleId>
              </a:tblPr>
              <a:tblGrid>
                <a:gridCol w="7776864">
                  <a:extLst>
                    <a:ext uri="{9D8B030D-6E8A-4147-A177-3AD203B41FA5}">
                      <a16:colId xmlns:a16="http://schemas.microsoft.com/office/drawing/2014/main" val="20000"/>
                    </a:ext>
                  </a:extLst>
                </a:gridCol>
              </a:tblGrid>
              <a:tr h="370840">
                <a:tc>
                  <a:txBody>
                    <a:bodyPr/>
                    <a:lstStyle/>
                    <a:p>
                      <a:r>
                        <a:rPr lang="en-US" sz="1600" b="0" kern="1200" dirty="0" smtClean="0">
                          <a:solidFill>
                            <a:schemeClr val="tx1"/>
                          </a:solidFill>
                          <a:effectLst/>
                          <a:latin typeface="+mn-lt"/>
                          <a:ea typeface="+mn-ea"/>
                          <a:cs typeface="+mn-cs"/>
                        </a:rPr>
                        <a:t>How the price of a product is presented to consumers can have a significant influence on their reaction, and reaction will vary. It's all about psychology. Here are a few techniques that can influence buying decisions.</a:t>
                      </a:r>
                      <a:endParaRPr lang="en-IN" sz="1600" kern="1200" dirty="0" smtClean="0">
                        <a:solidFill>
                          <a:schemeClr val="tx1"/>
                        </a:solidFill>
                        <a:effectLst/>
                        <a:latin typeface="+mn-lt"/>
                        <a:ea typeface="+mn-ea"/>
                        <a:cs typeface="+mn-cs"/>
                      </a:endParaRPr>
                    </a:p>
                    <a:p>
                      <a:r>
                        <a:rPr lang="en-US" sz="1600" b="1" kern="1200" dirty="0" smtClean="0">
                          <a:solidFill>
                            <a:schemeClr val="tx1"/>
                          </a:solidFill>
                          <a:effectLst/>
                          <a:latin typeface="+mn-lt"/>
                          <a:ea typeface="+mn-ea"/>
                          <a:cs typeface="+mn-cs"/>
                        </a:rPr>
                        <a:t>Eliminate the Dollar Sign</a:t>
                      </a:r>
                      <a:endParaRPr lang="en-IN" sz="1600" kern="1200" dirty="0" smtClean="0">
                        <a:solidFill>
                          <a:schemeClr val="tx1"/>
                        </a:solidFill>
                        <a:effectLst/>
                        <a:latin typeface="+mn-lt"/>
                        <a:ea typeface="+mn-ea"/>
                        <a:cs typeface="+mn-cs"/>
                      </a:endParaRPr>
                    </a:p>
                    <a:p>
                      <a:r>
                        <a:rPr lang="en-US" sz="1600" b="0" kern="1200" dirty="0" smtClean="0">
                          <a:solidFill>
                            <a:schemeClr val="tx1"/>
                          </a:solidFill>
                          <a:effectLst/>
                          <a:latin typeface="+mn-lt"/>
                          <a:ea typeface="+mn-ea"/>
                          <a:cs typeface="+mn-cs"/>
                        </a:rPr>
                        <a:t>A restaurant menu shows a price of 25 instead of $25. Research by Cornell University showed people pay more when they only see a whole number and no dollar sign.</a:t>
                      </a:r>
                      <a:endParaRPr lang="en-IN" sz="1600" kern="1200" dirty="0" smtClean="0">
                        <a:solidFill>
                          <a:schemeClr val="tx1"/>
                        </a:solidFill>
                        <a:effectLst/>
                        <a:latin typeface="+mn-lt"/>
                        <a:ea typeface="+mn-ea"/>
                        <a:cs typeface="+mn-cs"/>
                      </a:endParaRPr>
                    </a:p>
                    <a:p>
                      <a:r>
                        <a:rPr lang="en-US" sz="1600" b="1" kern="1200" dirty="0" smtClean="0">
                          <a:solidFill>
                            <a:schemeClr val="tx1"/>
                          </a:solidFill>
                          <a:effectLst/>
                          <a:latin typeface="+mn-lt"/>
                          <a:ea typeface="+mn-ea"/>
                          <a:cs typeface="+mn-cs"/>
                        </a:rPr>
                        <a:t>Reduce the Font Size</a:t>
                      </a:r>
                      <a:endParaRPr lang="en-IN" sz="1600" kern="1200" dirty="0" smtClean="0">
                        <a:solidFill>
                          <a:schemeClr val="tx1"/>
                        </a:solidFill>
                        <a:effectLst/>
                        <a:latin typeface="+mn-lt"/>
                        <a:ea typeface="+mn-ea"/>
                        <a:cs typeface="+mn-cs"/>
                      </a:endParaRPr>
                    </a:p>
                    <a:p>
                      <a:r>
                        <a:rPr lang="en-US" sz="1600" b="0" kern="1200" dirty="0" smtClean="0">
                          <a:solidFill>
                            <a:schemeClr val="tx1"/>
                          </a:solidFill>
                          <a:effectLst/>
                          <a:latin typeface="+mn-lt"/>
                          <a:ea typeface="+mn-ea"/>
                          <a:cs typeface="+mn-cs"/>
                        </a:rPr>
                        <a:t>Research by the University of Connecticut revealed that the size of the price on a tag is linked in our brains with its magnitude. Price tags in smaller font sizes were more likely to be purchased than price tags in bigger fonts.</a:t>
                      </a:r>
                      <a:endParaRPr lang="en-IN" sz="1600" kern="1200" dirty="0" smtClean="0">
                        <a:solidFill>
                          <a:schemeClr val="tx1"/>
                        </a:solidFill>
                        <a:effectLst/>
                        <a:latin typeface="+mn-lt"/>
                        <a:ea typeface="+mn-ea"/>
                        <a:cs typeface="+mn-cs"/>
                      </a:endParaRPr>
                    </a:p>
                    <a:p>
                      <a:r>
                        <a:rPr lang="en-US" sz="1600" b="1" kern="1200" dirty="0" smtClean="0">
                          <a:solidFill>
                            <a:schemeClr val="tx1"/>
                          </a:solidFill>
                          <a:effectLst/>
                          <a:latin typeface="+mn-lt"/>
                          <a:ea typeface="+mn-ea"/>
                          <a:cs typeface="+mn-cs"/>
                        </a:rPr>
                        <a:t>An Anchor Helps</a:t>
                      </a:r>
                      <a:endParaRPr lang="en-IN" sz="1600" kern="1200" dirty="0" smtClean="0">
                        <a:solidFill>
                          <a:schemeClr val="tx1"/>
                        </a:solidFill>
                        <a:effectLst/>
                        <a:latin typeface="+mn-lt"/>
                        <a:ea typeface="+mn-ea"/>
                        <a:cs typeface="+mn-cs"/>
                      </a:endParaRPr>
                    </a:p>
                    <a:p>
                      <a:r>
                        <a:rPr lang="en-US" sz="1600" b="0" kern="1200" dirty="0" smtClean="0">
                          <a:solidFill>
                            <a:schemeClr val="tx1"/>
                          </a:solidFill>
                          <a:effectLst/>
                          <a:latin typeface="+mn-lt"/>
                          <a:ea typeface="+mn-ea"/>
                          <a:cs typeface="+mn-cs"/>
                        </a:rPr>
                        <a:t>The best way to sell a $600 handbag is to place a $1500 handbag beside it. People rarely know things are really worth so the more expensive bag is an anchor from which a person can make a decision.</a:t>
                      </a:r>
                      <a:endParaRPr lang="en-IN"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4497326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893" y="25315"/>
            <a:ext cx="8229600" cy="1097280"/>
          </a:xfrm>
        </p:spPr>
        <p:txBody>
          <a:bodyPr/>
          <a:lstStyle/>
          <a:p>
            <a:r>
              <a:rPr lang="en-US" dirty="0"/>
              <a:t>Influences on </a:t>
            </a:r>
            <a:r>
              <a:rPr lang="en-US" dirty="0" smtClean="0"/>
              <a:t>Price Decisions</a:t>
            </a:r>
            <a:endParaRPr lang="en-US" dirty="0"/>
          </a:p>
        </p:txBody>
      </p:sp>
      <p:sp>
        <p:nvSpPr>
          <p:cNvPr id="3" name="Content Placeholder 2"/>
          <p:cNvSpPr>
            <a:spLocks noGrp="1"/>
          </p:cNvSpPr>
          <p:nvPr>
            <p:ph idx="1"/>
          </p:nvPr>
        </p:nvSpPr>
        <p:spPr/>
        <p:txBody>
          <a:bodyPr/>
          <a:lstStyle/>
          <a:p>
            <a:pPr marL="457200" indent="-457200">
              <a:buFont typeface="+mj-lt"/>
              <a:buAutoNum type="arabicPeriod"/>
            </a:pPr>
            <a:r>
              <a:rPr lang="en-US" altLang="en-US" dirty="0" smtClean="0"/>
              <a:t>Production </a:t>
            </a:r>
            <a:r>
              <a:rPr lang="en-US" altLang="en-US" dirty="0"/>
              <a:t>and Marketing Costs </a:t>
            </a:r>
          </a:p>
          <a:p>
            <a:pPr marL="457200" indent="-457200">
              <a:buFont typeface="+mj-lt"/>
              <a:buAutoNum type="arabicPeriod"/>
            </a:pPr>
            <a:r>
              <a:rPr lang="en-US" altLang="en-US" dirty="0"/>
              <a:t>Channel Member Profit Expectations</a:t>
            </a:r>
            <a:endParaRPr lang="en-CA" altLang="en-US" dirty="0"/>
          </a:p>
          <a:p>
            <a:pPr marL="457200" indent="-457200">
              <a:buFont typeface="+mj-lt"/>
              <a:buAutoNum type="arabicPeriod"/>
            </a:pPr>
            <a:r>
              <a:rPr lang="en-US" altLang="en-US" dirty="0" smtClean="0"/>
              <a:t>Consumer </a:t>
            </a:r>
            <a:r>
              <a:rPr lang="en-US" altLang="en-US" dirty="0"/>
              <a:t>Demand </a:t>
            </a:r>
            <a:r>
              <a:rPr lang="en-US" altLang="en-US" dirty="0" smtClean="0"/>
              <a:t>– Price Elasticity</a:t>
            </a:r>
          </a:p>
          <a:p>
            <a:pPr marL="457200" indent="-457200">
              <a:buFont typeface="+mj-lt"/>
              <a:buAutoNum type="arabicPeriod"/>
            </a:pPr>
            <a:r>
              <a:rPr lang="en-US" altLang="en-US" dirty="0" smtClean="0"/>
              <a:t>Pricing Objectives</a:t>
            </a:r>
            <a:endParaRPr lang="en-US" altLang="en-US" dirty="0"/>
          </a:p>
        </p:txBody>
      </p:sp>
    </p:spTree>
    <p:extLst>
      <p:ext uri="{BB962C8B-B14F-4D97-AF65-F5344CB8AC3E}">
        <p14:creationId xmlns:p14="http://schemas.microsoft.com/office/powerpoint/2010/main" val="15327668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8075240" cy="621340"/>
          </a:xfrm>
        </p:spPr>
        <p:txBody>
          <a:bodyPr/>
          <a:lstStyle/>
          <a:p>
            <a:r>
              <a:rPr lang="en-US" dirty="0" smtClean="0"/>
              <a:t>Production and Marketing Costs </a:t>
            </a:r>
            <a:endParaRPr lang="en-US" b="0" dirty="0"/>
          </a:p>
        </p:txBody>
      </p:sp>
      <p:sp>
        <p:nvSpPr>
          <p:cNvPr id="3" name="Content Placeholder 2"/>
          <p:cNvSpPr>
            <a:spLocks noGrp="1"/>
          </p:cNvSpPr>
          <p:nvPr>
            <p:ph idx="1"/>
          </p:nvPr>
        </p:nvSpPr>
        <p:spPr>
          <a:xfrm>
            <a:off x="457200" y="1052737"/>
            <a:ext cx="8363272" cy="504055"/>
          </a:xfrm>
        </p:spPr>
        <p:txBody>
          <a:bodyPr/>
          <a:lstStyle/>
          <a:p>
            <a:pPr marL="0" indent="0">
              <a:spcBef>
                <a:spcPts val="600"/>
              </a:spcBef>
              <a:buNone/>
            </a:pPr>
            <a:r>
              <a:rPr lang="en-IN" sz="2000" b="1" dirty="0" smtClean="0"/>
              <a:t>Figure </a:t>
            </a:r>
            <a:r>
              <a:rPr lang="en-IN" sz="2000" b="1" dirty="0"/>
              <a:t>11.3 </a:t>
            </a:r>
            <a:r>
              <a:rPr lang="en-IN" sz="2000" dirty="0"/>
              <a:t>Cost Components of a Packaged-Goods Product</a:t>
            </a:r>
            <a:endParaRPr lang="en-US" sz="2000" dirty="0"/>
          </a:p>
        </p:txBody>
      </p:sp>
      <p:graphicFrame>
        <p:nvGraphicFramePr>
          <p:cNvPr id="8" name="Table 7"/>
          <p:cNvGraphicFramePr>
            <a:graphicFrameLocks noGrp="1"/>
          </p:cNvGraphicFramePr>
          <p:nvPr>
            <p:extLst>
              <p:ext uri="{D42A27DB-BD31-4B8C-83A1-F6EECF244321}">
                <p14:modId xmlns:p14="http://schemas.microsoft.com/office/powerpoint/2010/main" val="1742029305"/>
              </p:ext>
            </p:extLst>
          </p:nvPr>
        </p:nvGraphicFramePr>
        <p:xfrm>
          <a:off x="488195" y="1550226"/>
          <a:ext cx="7848872" cy="4399050"/>
        </p:xfrm>
        <a:graphic>
          <a:graphicData uri="http://schemas.openxmlformats.org/drawingml/2006/table">
            <a:tbl>
              <a:tblPr firstRow="1" bandRow="1">
                <a:tableStyleId>{2D5ABB26-0587-4C30-8999-92F81FD0307C}</a:tableStyleId>
              </a:tblPr>
              <a:tblGrid>
                <a:gridCol w="843445">
                  <a:extLst>
                    <a:ext uri="{9D8B030D-6E8A-4147-A177-3AD203B41FA5}">
                      <a16:colId xmlns:a16="http://schemas.microsoft.com/office/drawing/2014/main" val="20000"/>
                    </a:ext>
                  </a:extLst>
                </a:gridCol>
                <a:gridCol w="3387681">
                  <a:extLst>
                    <a:ext uri="{9D8B030D-6E8A-4147-A177-3AD203B41FA5}">
                      <a16:colId xmlns:a16="http://schemas.microsoft.com/office/drawing/2014/main" val="20001"/>
                    </a:ext>
                  </a:extLst>
                </a:gridCol>
                <a:gridCol w="3617746">
                  <a:extLst>
                    <a:ext uri="{9D8B030D-6E8A-4147-A177-3AD203B41FA5}">
                      <a16:colId xmlns:a16="http://schemas.microsoft.com/office/drawing/2014/main" val="20002"/>
                    </a:ext>
                  </a:extLst>
                </a:gridCol>
              </a:tblGrid>
              <a:tr h="393412">
                <a:tc>
                  <a:txBody>
                    <a:bodyPr/>
                    <a:lstStyle/>
                    <a:p>
                      <a:endParaRPr lang="en-IN" sz="1600" dirty="0">
                        <a:latin typeface="+mn-lt"/>
                      </a:endParaRPr>
                    </a:p>
                  </a:txBody>
                  <a:tcPr marL="7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600" b="1" dirty="0">
                          <a:effectLst/>
                          <a:latin typeface="+mn-lt"/>
                          <a:ea typeface="Arial Unicode MS"/>
                          <a:cs typeface="Arial Unicode MS"/>
                        </a:rPr>
                        <a:t>Cost Items</a:t>
                      </a:r>
                      <a:endParaRPr lang="en-IN" sz="1600" dirty="0">
                        <a:effectLst/>
                        <a:latin typeface="+mn-lt"/>
                        <a:ea typeface="Times New Roman"/>
                        <a:cs typeface="Times New Roman"/>
                      </a:endParaRPr>
                    </a:p>
                  </a:txBody>
                  <a:tcPr marL="720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600" b="1" dirty="0">
                          <a:effectLst/>
                          <a:latin typeface="+mn-lt"/>
                          <a:ea typeface="Arial Unicode MS"/>
                          <a:cs typeface="Arial Unicode MS"/>
                        </a:rPr>
                        <a:t>Actual Cost</a:t>
                      </a:r>
                      <a:endParaRPr lang="en-IN" sz="1600" dirty="0">
                        <a:effectLst/>
                        <a:latin typeface="+mn-lt"/>
                        <a:ea typeface="Times New Roman"/>
                        <a:cs typeface="Times New Roman"/>
                      </a:endParaRPr>
                    </a:p>
                  </a:txBody>
                  <a:tcPr marL="720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86117">
                <a:tc>
                  <a:txBody>
                    <a:bodyPr/>
                    <a:lstStyle/>
                    <a:p>
                      <a:pPr>
                        <a:spcAft>
                          <a:spcPts val="0"/>
                        </a:spcAft>
                      </a:pPr>
                      <a:r>
                        <a:rPr lang="en-US" sz="1600">
                          <a:effectLst/>
                          <a:latin typeface="+mn-lt"/>
                          <a:ea typeface="Times New Roman"/>
                          <a:cs typeface="Times New Roman"/>
                        </a:rPr>
                        <a:t> </a:t>
                      </a:r>
                      <a:endParaRPr lang="en-IN" sz="1600">
                        <a:effectLst/>
                        <a:latin typeface="+mn-lt"/>
                        <a:ea typeface="Times New Roman"/>
                        <a:cs typeface="Times New Roman"/>
                      </a:endParaRPr>
                    </a:p>
                  </a:txBody>
                  <a:tcPr marL="72000" marR="25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lvl="1">
                        <a:spcAft>
                          <a:spcPts val="0"/>
                        </a:spcAft>
                      </a:pPr>
                      <a:r>
                        <a:rPr lang="en-US" sz="1600" dirty="0">
                          <a:effectLst/>
                          <a:latin typeface="+mn-lt"/>
                          <a:ea typeface="Times New Roman"/>
                          <a:cs typeface="Arial"/>
                        </a:rPr>
                        <a:t>Ingredients</a:t>
                      </a:r>
                      <a:endParaRPr lang="en-IN" sz="1600" dirty="0">
                        <a:effectLst/>
                        <a:latin typeface="+mn-lt"/>
                        <a:ea typeface="Times New Roman"/>
                        <a:cs typeface="Times New Roman"/>
                      </a:endParaRPr>
                    </a:p>
                  </a:txBody>
                  <a:tcPr marL="72000" marR="25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lvl="2" algn="l">
                        <a:spcAft>
                          <a:spcPts val="0"/>
                        </a:spcAft>
                      </a:pPr>
                      <a:r>
                        <a:rPr lang="en-US" sz="1600" dirty="0">
                          <a:effectLst/>
                          <a:latin typeface="+mn-lt"/>
                          <a:ea typeface="Times New Roman"/>
                          <a:cs typeface="Arial"/>
                        </a:rPr>
                        <a:t>$15.75</a:t>
                      </a:r>
                      <a:endParaRPr lang="en-IN" sz="1600" dirty="0">
                        <a:effectLst/>
                        <a:latin typeface="+mn-lt"/>
                        <a:ea typeface="Times New Roman"/>
                        <a:cs typeface="Times New Roman"/>
                      </a:endParaRPr>
                    </a:p>
                  </a:txBody>
                  <a:tcPr marL="72000" marR="1548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1"/>
                  </a:ext>
                </a:extLst>
              </a:tr>
              <a:tr h="286117">
                <a:tc>
                  <a:txBody>
                    <a:bodyPr/>
                    <a:lstStyle/>
                    <a:p>
                      <a:pPr>
                        <a:spcAft>
                          <a:spcPts val="0"/>
                        </a:spcAft>
                      </a:pPr>
                      <a:r>
                        <a:rPr lang="en-US" sz="1600">
                          <a:effectLst/>
                          <a:latin typeface="+mn-lt"/>
                          <a:ea typeface="Times New Roman"/>
                          <a:cs typeface="Times New Roman"/>
                        </a:rPr>
                        <a:t> </a:t>
                      </a:r>
                      <a:endParaRPr lang="en-IN" sz="1600">
                        <a:effectLst/>
                        <a:latin typeface="+mn-lt"/>
                        <a:ea typeface="Times New Roman"/>
                        <a:cs typeface="Times New Roman"/>
                      </a:endParaRPr>
                    </a:p>
                  </a:txBody>
                  <a:tcPr marL="72000" marR="25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lvl="1">
                        <a:spcAft>
                          <a:spcPts val="0"/>
                        </a:spcAft>
                      </a:pPr>
                      <a:r>
                        <a:rPr lang="en-US" sz="1600" dirty="0">
                          <a:effectLst/>
                          <a:latin typeface="+mn-lt"/>
                          <a:ea typeface="Times New Roman"/>
                          <a:cs typeface="Arial"/>
                        </a:rPr>
                        <a:t>Packaging (inner/outer)</a:t>
                      </a:r>
                      <a:endParaRPr lang="en-IN" sz="1600" dirty="0">
                        <a:effectLst/>
                        <a:latin typeface="+mn-lt"/>
                        <a:ea typeface="Times New Roman"/>
                        <a:cs typeface="Times New Roman"/>
                      </a:endParaRPr>
                    </a:p>
                  </a:txBody>
                  <a:tcPr marL="72000" marR="25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lvl="2" algn="l">
                        <a:spcAft>
                          <a:spcPts val="0"/>
                        </a:spcAft>
                      </a:pPr>
                      <a:r>
                        <a:rPr lang="en-US" sz="1600" dirty="0" smtClean="0">
                          <a:effectLst/>
                          <a:latin typeface="+mn-lt"/>
                          <a:ea typeface="Times New Roman"/>
                          <a:cs typeface="Arial"/>
                        </a:rPr>
                        <a:t>  1.79</a:t>
                      </a:r>
                      <a:endParaRPr lang="en-IN" sz="1600" dirty="0">
                        <a:effectLst/>
                        <a:latin typeface="+mn-lt"/>
                        <a:ea typeface="Times New Roman"/>
                        <a:cs typeface="Times New Roman"/>
                      </a:endParaRPr>
                    </a:p>
                  </a:txBody>
                  <a:tcPr marL="72000" marR="1548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2"/>
                  </a:ext>
                </a:extLst>
              </a:tr>
              <a:tr h="286117">
                <a:tc>
                  <a:txBody>
                    <a:bodyPr/>
                    <a:lstStyle/>
                    <a:p>
                      <a:pPr>
                        <a:spcAft>
                          <a:spcPts val="0"/>
                        </a:spcAft>
                      </a:pPr>
                      <a:r>
                        <a:rPr lang="en-US" sz="1600">
                          <a:effectLst/>
                          <a:latin typeface="+mn-lt"/>
                          <a:ea typeface="Times New Roman"/>
                          <a:cs typeface="Times New Roman"/>
                        </a:rPr>
                        <a:t> </a:t>
                      </a:r>
                      <a:endParaRPr lang="en-IN" sz="1600">
                        <a:effectLst/>
                        <a:latin typeface="+mn-lt"/>
                        <a:ea typeface="Times New Roman"/>
                        <a:cs typeface="Times New Roman"/>
                      </a:endParaRPr>
                    </a:p>
                  </a:txBody>
                  <a:tcPr marL="72000" marR="25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lvl="1">
                        <a:spcAft>
                          <a:spcPts val="0"/>
                        </a:spcAft>
                      </a:pPr>
                      <a:r>
                        <a:rPr lang="en-US" sz="1600" dirty="0">
                          <a:effectLst/>
                          <a:latin typeface="+mn-lt"/>
                          <a:ea typeface="Times New Roman"/>
                          <a:cs typeface="Arial"/>
                        </a:rPr>
                        <a:t>Shipping case</a:t>
                      </a:r>
                      <a:endParaRPr lang="en-IN" sz="1600" dirty="0">
                        <a:effectLst/>
                        <a:latin typeface="+mn-lt"/>
                        <a:ea typeface="Times New Roman"/>
                        <a:cs typeface="Times New Roman"/>
                      </a:endParaRPr>
                    </a:p>
                  </a:txBody>
                  <a:tcPr marL="72000" marR="25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lvl="2" algn="l">
                        <a:spcAft>
                          <a:spcPts val="0"/>
                        </a:spcAft>
                      </a:pPr>
                      <a:r>
                        <a:rPr lang="en-US" sz="1600" dirty="0" smtClean="0">
                          <a:effectLst/>
                          <a:latin typeface="+mn-lt"/>
                          <a:ea typeface="Times New Roman"/>
                          <a:cs typeface="Arial"/>
                        </a:rPr>
                        <a:t>  0.68</a:t>
                      </a:r>
                      <a:endParaRPr lang="en-IN" sz="1600" dirty="0">
                        <a:effectLst/>
                        <a:latin typeface="+mn-lt"/>
                        <a:ea typeface="Times New Roman"/>
                        <a:cs typeface="Times New Roman"/>
                      </a:endParaRPr>
                    </a:p>
                  </a:txBody>
                  <a:tcPr marL="72000" marR="1548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3"/>
                  </a:ext>
                </a:extLst>
              </a:tr>
              <a:tr h="286117">
                <a:tc>
                  <a:txBody>
                    <a:bodyPr/>
                    <a:lstStyle/>
                    <a:p>
                      <a:pPr>
                        <a:spcAft>
                          <a:spcPts val="0"/>
                        </a:spcAft>
                      </a:pPr>
                      <a:r>
                        <a:rPr lang="en-US" sz="1600">
                          <a:effectLst/>
                          <a:latin typeface="+mn-lt"/>
                          <a:ea typeface="Times New Roman"/>
                          <a:cs typeface="Times New Roman"/>
                        </a:rPr>
                        <a:t> </a:t>
                      </a:r>
                      <a:endParaRPr lang="en-IN" sz="1600">
                        <a:effectLst/>
                        <a:latin typeface="+mn-lt"/>
                        <a:ea typeface="Times New Roman"/>
                        <a:cs typeface="Times New Roman"/>
                      </a:endParaRPr>
                    </a:p>
                  </a:txBody>
                  <a:tcPr marL="72000" marR="25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lvl="1">
                        <a:spcAft>
                          <a:spcPts val="0"/>
                        </a:spcAft>
                      </a:pPr>
                      <a:r>
                        <a:rPr lang="en-US" sz="1600" dirty="0" err="1">
                          <a:effectLst/>
                          <a:latin typeface="+mn-lt"/>
                          <a:ea typeface="Times New Roman"/>
                          <a:cs typeface="Arial"/>
                        </a:rPr>
                        <a:t>Labour</a:t>
                      </a:r>
                      <a:endParaRPr lang="en-IN" sz="1600" dirty="0">
                        <a:effectLst/>
                        <a:latin typeface="+mn-lt"/>
                        <a:ea typeface="Times New Roman"/>
                        <a:cs typeface="Times New Roman"/>
                      </a:endParaRPr>
                    </a:p>
                  </a:txBody>
                  <a:tcPr marL="72000" marR="25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lvl="2" algn="l">
                        <a:spcAft>
                          <a:spcPts val="0"/>
                        </a:spcAft>
                      </a:pPr>
                      <a:r>
                        <a:rPr lang="en-US" sz="1600" dirty="0" smtClean="0">
                          <a:effectLst/>
                          <a:latin typeface="+mn-lt"/>
                          <a:ea typeface="Times New Roman"/>
                          <a:cs typeface="Arial"/>
                        </a:rPr>
                        <a:t>  1.48</a:t>
                      </a:r>
                      <a:endParaRPr lang="en-IN" sz="1600" dirty="0">
                        <a:effectLst/>
                        <a:latin typeface="+mn-lt"/>
                        <a:ea typeface="Times New Roman"/>
                        <a:cs typeface="Times New Roman"/>
                      </a:endParaRPr>
                    </a:p>
                  </a:txBody>
                  <a:tcPr marL="72000" marR="1548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4"/>
                  </a:ext>
                </a:extLst>
              </a:tr>
              <a:tr h="286117">
                <a:tc>
                  <a:txBody>
                    <a:bodyPr/>
                    <a:lstStyle/>
                    <a:p>
                      <a:pPr>
                        <a:spcAft>
                          <a:spcPts val="0"/>
                        </a:spcAft>
                      </a:pPr>
                      <a:r>
                        <a:rPr lang="en-US" sz="1600">
                          <a:effectLst/>
                          <a:latin typeface="+mn-lt"/>
                          <a:ea typeface="Times New Roman"/>
                          <a:cs typeface="Times New Roman"/>
                        </a:rPr>
                        <a:t> </a:t>
                      </a:r>
                      <a:endParaRPr lang="en-IN" sz="1600">
                        <a:effectLst/>
                        <a:latin typeface="+mn-lt"/>
                        <a:ea typeface="Times New Roman"/>
                        <a:cs typeface="Times New Roman"/>
                      </a:endParaRPr>
                    </a:p>
                  </a:txBody>
                  <a:tcPr marL="72000" marR="25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lvl="1">
                        <a:spcAft>
                          <a:spcPts val="0"/>
                        </a:spcAft>
                      </a:pPr>
                      <a:r>
                        <a:rPr lang="en-US" sz="1600" dirty="0">
                          <a:effectLst/>
                          <a:latin typeface="+mn-lt"/>
                          <a:ea typeface="Times New Roman"/>
                          <a:cs typeface="Arial"/>
                        </a:rPr>
                        <a:t>Manufacturing</a:t>
                      </a:r>
                      <a:endParaRPr lang="en-IN" sz="1600" dirty="0">
                        <a:effectLst/>
                        <a:latin typeface="+mn-lt"/>
                        <a:ea typeface="Times New Roman"/>
                        <a:cs typeface="Times New Roman"/>
                      </a:endParaRPr>
                    </a:p>
                  </a:txBody>
                  <a:tcPr marL="72000" marR="25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lvl="2" algn="l">
                        <a:spcAft>
                          <a:spcPts val="0"/>
                        </a:spcAft>
                      </a:pPr>
                      <a:r>
                        <a:rPr lang="en-US" sz="1600" dirty="0" smtClean="0">
                          <a:effectLst/>
                          <a:latin typeface="+mn-lt"/>
                          <a:ea typeface="Times New Roman"/>
                          <a:cs typeface="Arial"/>
                        </a:rPr>
                        <a:t>  0.20</a:t>
                      </a:r>
                      <a:endParaRPr lang="en-IN" sz="1600" dirty="0">
                        <a:effectLst/>
                        <a:latin typeface="+mn-lt"/>
                        <a:ea typeface="Times New Roman"/>
                        <a:cs typeface="Times New Roman"/>
                      </a:endParaRPr>
                    </a:p>
                  </a:txBody>
                  <a:tcPr marL="72000" marR="1548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5"/>
                  </a:ext>
                </a:extLst>
              </a:tr>
              <a:tr h="286117">
                <a:tc>
                  <a:txBody>
                    <a:bodyPr/>
                    <a:lstStyle/>
                    <a:p>
                      <a:pPr>
                        <a:spcAft>
                          <a:spcPts val="0"/>
                        </a:spcAft>
                      </a:pPr>
                      <a:r>
                        <a:rPr lang="en-US" sz="1600">
                          <a:effectLst/>
                          <a:latin typeface="+mn-lt"/>
                          <a:ea typeface="Times New Roman"/>
                          <a:cs typeface="Times New Roman"/>
                        </a:rPr>
                        <a:t> </a:t>
                      </a:r>
                      <a:endParaRPr lang="en-IN" sz="1600">
                        <a:effectLst/>
                        <a:latin typeface="+mn-lt"/>
                        <a:ea typeface="Times New Roman"/>
                        <a:cs typeface="Times New Roman"/>
                      </a:endParaRPr>
                    </a:p>
                  </a:txBody>
                  <a:tcPr marL="72000" marR="25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lvl="1">
                        <a:spcAft>
                          <a:spcPts val="0"/>
                        </a:spcAft>
                      </a:pPr>
                      <a:r>
                        <a:rPr lang="en-US" sz="1600" dirty="0">
                          <a:effectLst/>
                          <a:latin typeface="+mn-lt"/>
                          <a:ea typeface="Times New Roman"/>
                          <a:cs typeface="Arial"/>
                        </a:rPr>
                        <a:t>Warehousing</a:t>
                      </a:r>
                      <a:endParaRPr lang="en-IN" sz="1600" dirty="0">
                        <a:effectLst/>
                        <a:latin typeface="+mn-lt"/>
                        <a:ea typeface="Times New Roman"/>
                        <a:cs typeface="Times New Roman"/>
                      </a:endParaRPr>
                    </a:p>
                  </a:txBody>
                  <a:tcPr marL="72000" marR="25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lvl="2" algn="l">
                        <a:spcAft>
                          <a:spcPts val="0"/>
                        </a:spcAft>
                      </a:pPr>
                      <a:r>
                        <a:rPr lang="en-US" sz="1600" u="sng" dirty="0" smtClean="0">
                          <a:effectLst/>
                          <a:latin typeface="+mn-lt"/>
                          <a:ea typeface="Times New Roman"/>
                          <a:cs typeface="Arial"/>
                        </a:rPr>
                        <a:t>  0.34</a:t>
                      </a:r>
                      <a:endParaRPr lang="en-IN" sz="1600" u="sng" dirty="0">
                        <a:effectLst/>
                        <a:latin typeface="+mn-lt"/>
                        <a:ea typeface="Times New Roman"/>
                        <a:cs typeface="Times New Roman"/>
                      </a:endParaRPr>
                    </a:p>
                  </a:txBody>
                  <a:tcPr marL="72000" marR="1548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6"/>
                  </a:ext>
                </a:extLst>
              </a:tr>
              <a:tr h="286117">
                <a:tc>
                  <a:txBody>
                    <a:bodyPr/>
                    <a:lstStyle/>
                    <a:p>
                      <a:pPr>
                        <a:spcAft>
                          <a:spcPts val="0"/>
                        </a:spcAft>
                      </a:pPr>
                      <a:r>
                        <a:rPr lang="en-US" sz="1600">
                          <a:effectLst/>
                          <a:latin typeface="+mn-lt"/>
                          <a:ea typeface="Times New Roman"/>
                          <a:cs typeface="Times New Roman"/>
                        </a:rPr>
                        <a:t> </a:t>
                      </a:r>
                      <a:endParaRPr lang="en-IN" sz="1600">
                        <a:effectLst/>
                        <a:latin typeface="+mn-lt"/>
                        <a:ea typeface="Times New Roman"/>
                        <a:cs typeface="Times New Roman"/>
                      </a:endParaRPr>
                    </a:p>
                  </a:txBody>
                  <a:tcPr marL="72000" marR="25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spcAft>
                          <a:spcPts val="0"/>
                        </a:spcAft>
                      </a:pPr>
                      <a:r>
                        <a:rPr lang="en-US" sz="1600" b="1" dirty="0">
                          <a:solidFill>
                            <a:srgbClr val="C00000"/>
                          </a:solidFill>
                          <a:effectLst/>
                          <a:latin typeface="+mn-lt"/>
                          <a:ea typeface="Arial Unicode MS"/>
                          <a:cs typeface="Arial Unicode MS"/>
                        </a:rPr>
                        <a:t>Total Plant Cost</a:t>
                      </a:r>
                      <a:endParaRPr lang="en-IN" sz="1600" dirty="0">
                        <a:solidFill>
                          <a:srgbClr val="C00000"/>
                        </a:solidFill>
                        <a:effectLst/>
                        <a:latin typeface="+mn-lt"/>
                        <a:ea typeface="Times New Roman"/>
                        <a:cs typeface="Times New Roman"/>
                      </a:endParaRPr>
                    </a:p>
                  </a:txBody>
                  <a:tcPr marL="72000" marR="25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lvl="2" algn="l">
                        <a:spcAft>
                          <a:spcPts val="0"/>
                        </a:spcAft>
                      </a:pPr>
                      <a:r>
                        <a:rPr lang="en-US" sz="1600" b="1" u="sng" dirty="0">
                          <a:solidFill>
                            <a:srgbClr val="C00000"/>
                          </a:solidFill>
                          <a:effectLst/>
                          <a:latin typeface="+mn-lt"/>
                          <a:ea typeface="Arial Unicode MS"/>
                          <a:cs typeface="Arial Unicode MS"/>
                        </a:rPr>
                        <a:t>20.24</a:t>
                      </a:r>
                      <a:endParaRPr lang="en-IN" sz="1600" u="sng" dirty="0">
                        <a:solidFill>
                          <a:srgbClr val="C00000"/>
                        </a:solidFill>
                        <a:effectLst/>
                        <a:latin typeface="+mn-lt"/>
                        <a:ea typeface="Times New Roman"/>
                        <a:cs typeface="Times New Roman"/>
                      </a:endParaRPr>
                    </a:p>
                  </a:txBody>
                  <a:tcPr marL="72000" marR="1548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7"/>
                  </a:ext>
                </a:extLst>
              </a:tr>
              <a:tr h="286117">
                <a:tc>
                  <a:txBody>
                    <a:bodyPr/>
                    <a:lstStyle/>
                    <a:p>
                      <a:pPr>
                        <a:spcAft>
                          <a:spcPts val="0"/>
                        </a:spcAft>
                      </a:pPr>
                      <a:r>
                        <a:rPr lang="en-US" sz="1600">
                          <a:effectLst/>
                          <a:latin typeface="+mn-lt"/>
                          <a:ea typeface="Times New Roman"/>
                          <a:cs typeface="Arial"/>
                        </a:rPr>
                        <a:t>Add:</a:t>
                      </a:r>
                      <a:endParaRPr lang="en-IN" sz="1600">
                        <a:effectLst/>
                        <a:latin typeface="+mn-lt"/>
                        <a:ea typeface="Times New Roman"/>
                        <a:cs typeface="Times New Roman"/>
                      </a:endParaRPr>
                    </a:p>
                  </a:txBody>
                  <a:tcPr marL="72000" marR="25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lvl="1">
                        <a:spcAft>
                          <a:spcPts val="0"/>
                        </a:spcAft>
                      </a:pPr>
                      <a:r>
                        <a:rPr lang="en-US" sz="1600" dirty="0">
                          <a:effectLst/>
                          <a:latin typeface="+mn-lt"/>
                          <a:ea typeface="Times New Roman"/>
                          <a:cs typeface="Arial"/>
                        </a:rPr>
                        <a:t>Freight cost</a:t>
                      </a:r>
                      <a:endParaRPr lang="en-IN" sz="1600" dirty="0">
                        <a:effectLst/>
                        <a:latin typeface="+mn-lt"/>
                        <a:ea typeface="Times New Roman"/>
                        <a:cs typeface="Times New Roman"/>
                      </a:endParaRPr>
                    </a:p>
                  </a:txBody>
                  <a:tcPr marL="72000" marR="25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lvl="2" algn="l">
                        <a:spcAft>
                          <a:spcPts val="0"/>
                        </a:spcAft>
                      </a:pPr>
                      <a:r>
                        <a:rPr lang="en-US" sz="1600" u="sng" dirty="0" smtClean="0">
                          <a:effectLst/>
                          <a:latin typeface="+mn-lt"/>
                          <a:ea typeface="Times New Roman"/>
                          <a:cs typeface="Arial"/>
                        </a:rPr>
                        <a:t>  1.36</a:t>
                      </a:r>
                      <a:endParaRPr lang="en-IN" sz="1600" u="sng" dirty="0">
                        <a:effectLst/>
                        <a:latin typeface="+mn-lt"/>
                        <a:ea typeface="Times New Roman"/>
                        <a:cs typeface="Times New Roman"/>
                      </a:endParaRPr>
                    </a:p>
                  </a:txBody>
                  <a:tcPr marL="72000" marR="1548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8"/>
                  </a:ext>
                </a:extLst>
              </a:tr>
              <a:tr h="286117">
                <a:tc>
                  <a:txBody>
                    <a:bodyPr/>
                    <a:lstStyle/>
                    <a:p>
                      <a:pPr>
                        <a:spcAft>
                          <a:spcPts val="0"/>
                        </a:spcAft>
                      </a:pPr>
                      <a:r>
                        <a:rPr lang="en-US" sz="1600">
                          <a:effectLst/>
                          <a:latin typeface="+mn-lt"/>
                          <a:ea typeface="Times New Roman"/>
                          <a:cs typeface="Times New Roman"/>
                        </a:rPr>
                        <a:t> </a:t>
                      </a:r>
                      <a:endParaRPr lang="en-IN" sz="1600">
                        <a:effectLst/>
                        <a:latin typeface="+mn-lt"/>
                        <a:ea typeface="Times New Roman"/>
                        <a:cs typeface="Times New Roman"/>
                      </a:endParaRPr>
                    </a:p>
                  </a:txBody>
                  <a:tcPr marL="72000" marR="25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spcAft>
                          <a:spcPts val="0"/>
                        </a:spcAft>
                      </a:pPr>
                      <a:r>
                        <a:rPr lang="en-US" sz="1600" b="1" dirty="0">
                          <a:solidFill>
                            <a:srgbClr val="C00000"/>
                          </a:solidFill>
                          <a:effectLst/>
                          <a:latin typeface="+mn-lt"/>
                          <a:ea typeface="Arial Unicode MS"/>
                          <a:cs typeface="Arial Unicode MS"/>
                        </a:rPr>
                        <a:t>Total Product Cost</a:t>
                      </a:r>
                      <a:endParaRPr lang="en-IN" sz="1600" dirty="0">
                        <a:solidFill>
                          <a:srgbClr val="C00000"/>
                        </a:solidFill>
                        <a:effectLst/>
                        <a:latin typeface="+mn-lt"/>
                        <a:ea typeface="Times New Roman"/>
                        <a:cs typeface="Times New Roman"/>
                      </a:endParaRPr>
                    </a:p>
                  </a:txBody>
                  <a:tcPr marL="72000" marR="25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lvl="2" algn="l">
                        <a:spcAft>
                          <a:spcPts val="0"/>
                        </a:spcAft>
                      </a:pPr>
                      <a:r>
                        <a:rPr lang="en-US" sz="1600" b="1" u="sng" dirty="0">
                          <a:solidFill>
                            <a:srgbClr val="C00000"/>
                          </a:solidFill>
                          <a:effectLst/>
                          <a:latin typeface="+mn-lt"/>
                          <a:ea typeface="Arial Unicode MS"/>
                          <a:cs typeface="Arial Unicode MS"/>
                        </a:rPr>
                        <a:t>21.60</a:t>
                      </a:r>
                      <a:endParaRPr lang="en-IN" sz="1600" u="sng" dirty="0">
                        <a:solidFill>
                          <a:srgbClr val="C00000"/>
                        </a:solidFill>
                        <a:effectLst/>
                        <a:latin typeface="+mn-lt"/>
                        <a:ea typeface="Times New Roman"/>
                        <a:cs typeface="Times New Roman"/>
                      </a:endParaRPr>
                    </a:p>
                  </a:txBody>
                  <a:tcPr marL="72000" marR="1548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9"/>
                  </a:ext>
                </a:extLst>
              </a:tr>
              <a:tr h="286117">
                <a:tc>
                  <a:txBody>
                    <a:bodyPr/>
                    <a:lstStyle/>
                    <a:p>
                      <a:pPr>
                        <a:spcAft>
                          <a:spcPts val="0"/>
                        </a:spcAft>
                      </a:pPr>
                      <a:r>
                        <a:rPr lang="en-US" sz="1600">
                          <a:effectLst/>
                          <a:latin typeface="+mn-lt"/>
                          <a:ea typeface="Times New Roman"/>
                          <a:cs typeface="Arial"/>
                        </a:rPr>
                        <a:t>Add:</a:t>
                      </a:r>
                      <a:endParaRPr lang="en-IN" sz="1600">
                        <a:effectLst/>
                        <a:latin typeface="+mn-lt"/>
                        <a:ea typeface="Times New Roman"/>
                        <a:cs typeface="Times New Roman"/>
                      </a:endParaRPr>
                    </a:p>
                  </a:txBody>
                  <a:tcPr marL="72000" marR="25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spcAft>
                          <a:spcPts val="0"/>
                        </a:spcAft>
                      </a:pPr>
                      <a:r>
                        <a:rPr lang="en-US" sz="1600" dirty="0">
                          <a:effectLst/>
                          <a:latin typeface="+mn-lt"/>
                          <a:ea typeface="Times New Roman"/>
                          <a:cs typeface="Arial"/>
                        </a:rPr>
                        <a:t>Gross profit margin (40%)</a:t>
                      </a:r>
                      <a:endParaRPr lang="en-IN" sz="1600" dirty="0">
                        <a:effectLst/>
                        <a:latin typeface="+mn-lt"/>
                        <a:ea typeface="Times New Roman"/>
                        <a:cs typeface="Times New Roman"/>
                      </a:endParaRPr>
                    </a:p>
                  </a:txBody>
                  <a:tcPr marL="72000" marR="25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lvl="2" algn="l">
                        <a:spcAft>
                          <a:spcPts val="0"/>
                        </a:spcAft>
                      </a:pPr>
                      <a:r>
                        <a:rPr lang="en-US" sz="1600" u="sng" dirty="0" smtClean="0">
                          <a:effectLst/>
                          <a:latin typeface="+mn-lt"/>
                          <a:ea typeface="Times New Roman"/>
                          <a:cs typeface="Arial"/>
                        </a:rPr>
                        <a:t>  8.64</a:t>
                      </a:r>
                      <a:endParaRPr lang="en-IN" sz="1600" u="sng" dirty="0">
                        <a:effectLst/>
                        <a:latin typeface="+mn-lt"/>
                        <a:ea typeface="Times New Roman"/>
                        <a:cs typeface="Times New Roman"/>
                      </a:endParaRPr>
                    </a:p>
                  </a:txBody>
                  <a:tcPr marL="72000" marR="1548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10"/>
                  </a:ext>
                </a:extLst>
              </a:tr>
              <a:tr h="286117">
                <a:tc>
                  <a:txBody>
                    <a:bodyPr/>
                    <a:lstStyle/>
                    <a:p>
                      <a:pPr>
                        <a:spcAft>
                          <a:spcPts val="0"/>
                        </a:spcAft>
                      </a:pPr>
                      <a:r>
                        <a:rPr lang="en-US" sz="1600">
                          <a:effectLst/>
                          <a:latin typeface="+mn-lt"/>
                          <a:ea typeface="Times New Roman"/>
                          <a:cs typeface="Times New Roman"/>
                        </a:rPr>
                        <a:t> </a:t>
                      </a:r>
                      <a:endParaRPr lang="en-IN" sz="1600">
                        <a:effectLst/>
                        <a:latin typeface="+mn-lt"/>
                        <a:ea typeface="Times New Roman"/>
                        <a:cs typeface="Times New Roman"/>
                      </a:endParaRPr>
                    </a:p>
                  </a:txBody>
                  <a:tcPr marL="72000" marR="25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spcAft>
                          <a:spcPts val="0"/>
                        </a:spcAft>
                      </a:pPr>
                      <a:r>
                        <a:rPr lang="en-US" sz="1600" b="1" dirty="0">
                          <a:solidFill>
                            <a:srgbClr val="C00000"/>
                          </a:solidFill>
                          <a:effectLst/>
                          <a:latin typeface="+mn-lt"/>
                          <a:ea typeface="Arial Unicode MS"/>
                          <a:cs typeface="Arial Unicode MS"/>
                        </a:rPr>
                        <a:t>List Price</a:t>
                      </a:r>
                      <a:endParaRPr lang="en-IN" sz="1600" dirty="0">
                        <a:solidFill>
                          <a:srgbClr val="C00000"/>
                        </a:solidFill>
                        <a:effectLst/>
                        <a:latin typeface="+mn-lt"/>
                        <a:ea typeface="Times New Roman"/>
                        <a:cs typeface="Times New Roman"/>
                      </a:endParaRPr>
                    </a:p>
                  </a:txBody>
                  <a:tcPr marL="72000" marR="25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lvl="2" algn="l">
                        <a:spcAft>
                          <a:spcPts val="0"/>
                        </a:spcAft>
                      </a:pPr>
                      <a:r>
                        <a:rPr lang="en-US" sz="1600" b="1" u="sng" dirty="0">
                          <a:solidFill>
                            <a:srgbClr val="C00000"/>
                          </a:solidFill>
                          <a:effectLst/>
                          <a:latin typeface="+mn-lt"/>
                          <a:ea typeface="Arial Unicode MS"/>
                          <a:cs typeface="Arial Unicode MS"/>
                        </a:rPr>
                        <a:t>30.24</a:t>
                      </a:r>
                      <a:endParaRPr lang="en-IN" sz="1600" u="sng" dirty="0">
                        <a:solidFill>
                          <a:srgbClr val="C00000"/>
                        </a:solidFill>
                        <a:effectLst/>
                        <a:latin typeface="+mn-lt"/>
                        <a:ea typeface="Times New Roman"/>
                        <a:cs typeface="Times New Roman"/>
                      </a:endParaRPr>
                    </a:p>
                  </a:txBody>
                  <a:tcPr marL="72000" marR="1548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11"/>
                  </a:ext>
                </a:extLst>
              </a:tr>
              <a:tr h="286117">
                <a:tc>
                  <a:txBody>
                    <a:bodyPr/>
                    <a:lstStyle/>
                    <a:p>
                      <a:pPr>
                        <a:spcAft>
                          <a:spcPts val="0"/>
                        </a:spcAft>
                      </a:pPr>
                      <a:r>
                        <a:rPr lang="en-US" sz="1600">
                          <a:effectLst/>
                          <a:latin typeface="+mn-lt"/>
                          <a:ea typeface="Times New Roman"/>
                          <a:cs typeface="Arial"/>
                        </a:rPr>
                        <a:t>Add:</a:t>
                      </a:r>
                      <a:endParaRPr lang="en-IN" sz="1600">
                        <a:effectLst/>
                        <a:latin typeface="+mn-lt"/>
                        <a:ea typeface="Times New Roman"/>
                        <a:cs typeface="Times New Roman"/>
                      </a:endParaRPr>
                    </a:p>
                  </a:txBody>
                  <a:tcPr marL="72000" marR="25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spcAft>
                          <a:spcPts val="0"/>
                        </a:spcAft>
                      </a:pPr>
                      <a:r>
                        <a:rPr lang="en-US" sz="1600">
                          <a:effectLst/>
                          <a:latin typeface="+mn-lt"/>
                          <a:ea typeface="Times New Roman"/>
                          <a:cs typeface="Arial"/>
                        </a:rPr>
                        <a:t>Retail profit margin (25%)</a:t>
                      </a:r>
                      <a:endParaRPr lang="en-IN" sz="1600">
                        <a:effectLst/>
                        <a:latin typeface="+mn-lt"/>
                        <a:ea typeface="Times New Roman"/>
                        <a:cs typeface="Times New Roman"/>
                      </a:endParaRPr>
                    </a:p>
                  </a:txBody>
                  <a:tcPr marL="72000" marR="25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lvl="2" algn="l">
                        <a:spcAft>
                          <a:spcPts val="0"/>
                        </a:spcAft>
                      </a:pPr>
                      <a:r>
                        <a:rPr lang="en-US" sz="1600" u="sng" dirty="0" smtClean="0">
                          <a:effectLst/>
                          <a:latin typeface="+mn-lt"/>
                          <a:ea typeface="Times New Roman"/>
                          <a:cs typeface="Arial"/>
                        </a:rPr>
                        <a:t>  7.56</a:t>
                      </a:r>
                      <a:endParaRPr lang="en-IN" sz="1600" u="sng" dirty="0">
                        <a:effectLst/>
                        <a:latin typeface="+mn-lt"/>
                        <a:ea typeface="Times New Roman"/>
                        <a:cs typeface="Times New Roman"/>
                      </a:endParaRPr>
                    </a:p>
                  </a:txBody>
                  <a:tcPr marL="72000" marR="1548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12"/>
                  </a:ext>
                </a:extLst>
              </a:tr>
              <a:tr h="286117">
                <a:tc>
                  <a:txBody>
                    <a:bodyPr/>
                    <a:lstStyle/>
                    <a:p>
                      <a:pPr>
                        <a:spcAft>
                          <a:spcPts val="0"/>
                        </a:spcAft>
                      </a:pPr>
                      <a:r>
                        <a:rPr lang="en-US" sz="1600">
                          <a:effectLst/>
                          <a:latin typeface="+mn-lt"/>
                          <a:ea typeface="Times New Roman"/>
                          <a:cs typeface="Times New Roman"/>
                        </a:rPr>
                        <a:t> </a:t>
                      </a:r>
                      <a:endParaRPr lang="en-IN" sz="1600">
                        <a:effectLst/>
                        <a:latin typeface="+mn-lt"/>
                        <a:ea typeface="Times New Roman"/>
                        <a:cs typeface="Times New Roman"/>
                      </a:endParaRPr>
                    </a:p>
                  </a:txBody>
                  <a:tcPr marL="72000" marR="25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spcAft>
                          <a:spcPts val="0"/>
                        </a:spcAft>
                      </a:pPr>
                      <a:r>
                        <a:rPr lang="en-US" sz="1600" b="1" dirty="0">
                          <a:solidFill>
                            <a:srgbClr val="7030A0"/>
                          </a:solidFill>
                          <a:effectLst/>
                          <a:latin typeface="+mn-lt"/>
                          <a:ea typeface="Times New Roman"/>
                          <a:cs typeface="Arial"/>
                        </a:rPr>
                        <a:t>Retail price (per case of 24)</a:t>
                      </a:r>
                      <a:endParaRPr lang="en-IN" sz="1600" b="1" dirty="0">
                        <a:solidFill>
                          <a:srgbClr val="7030A0"/>
                        </a:solidFill>
                        <a:effectLst/>
                        <a:latin typeface="+mn-lt"/>
                        <a:ea typeface="Times New Roman"/>
                        <a:cs typeface="Times New Roman"/>
                      </a:endParaRPr>
                    </a:p>
                  </a:txBody>
                  <a:tcPr marL="72000" marR="25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spcAft>
                          <a:spcPts val="0"/>
                        </a:spcAft>
                      </a:pPr>
                      <a:r>
                        <a:rPr lang="en-US" sz="1600" b="1" dirty="0">
                          <a:solidFill>
                            <a:srgbClr val="7030A0"/>
                          </a:solidFill>
                          <a:effectLst/>
                          <a:latin typeface="+mn-lt"/>
                          <a:ea typeface="Times New Roman"/>
                          <a:cs typeface="Arial"/>
                        </a:rPr>
                        <a:t>37.80</a:t>
                      </a:r>
                      <a:endParaRPr lang="en-IN" sz="1600" b="1" dirty="0">
                        <a:solidFill>
                          <a:srgbClr val="7030A0"/>
                        </a:solidFill>
                        <a:effectLst/>
                        <a:latin typeface="+mn-lt"/>
                        <a:ea typeface="Times New Roman"/>
                        <a:cs typeface="Times New Roman"/>
                      </a:endParaRPr>
                    </a:p>
                  </a:txBody>
                  <a:tcPr marL="72000" marR="1548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13"/>
                  </a:ext>
                </a:extLst>
              </a:tr>
              <a:tr h="286117">
                <a:tc>
                  <a:txBody>
                    <a:bodyPr/>
                    <a:lstStyle/>
                    <a:p>
                      <a:pPr>
                        <a:spcAft>
                          <a:spcPts val="0"/>
                        </a:spcAft>
                      </a:pPr>
                      <a:r>
                        <a:rPr lang="en-US" sz="1600" dirty="0">
                          <a:effectLst/>
                          <a:latin typeface="+mn-lt"/>
                          <a:ea typeface="Times New Roman"/>
                          <a:cs typeface="Times New Roman"/>
                        </a:rPr>
                        <a:t> </a:t>
                      </a:r>
                      <a:endParaRPr lang="en-IN" sz="1600" dirty="0">
                        <a:effectLst/>
                        <a:latin typeface="+mn-lt"/>
                        <a:ea typeface="Times New Roman"/>
                        <a:cs typeface="Times New Roman"/>
                      </a:endParaRPr>
                    </a:p>
                  </a:txBody>
                  <a:tcPr marL="72000" marR="25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US" sz="1600" b="1" dirty="0">
                          <a:effectLst/>
                          <a:latin typeface="+mn-lt"/>
                          <a:ea typeface="Arial Unicode MS"/>
                          <a:cs typeface="Arial Unicode MS"/>
                        </a:rPr>
                        <a:t>Selling Price at Retail</a:t>
                      </a:r>
                      <a:endParaRPr lang="en-IN" sz="1600" dirty="0">
                        <a:effectLst/>
                        <a:latin typeface="+mn-lt"/>
                        <a:ea typeface="Times New Roman"/>
                        <a:cs typeface="Times New Roman"/>
                      </a:endParaRPr>
                    </a:p>
                  </a:txBody>
                  <a:tcPr marL="72000" marR="25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spcAft>
                          <a:spcPts val="0"/>
                        </a:spcAft>
                      </a:pPr>
                      <a:r>
                        <a:rPr lang="en-US" sz="1600" b="1" u="sng" dirty="0" smtClean="0">
                          <a:effectLst/>
                          <a:latin typeface="+mn-lt"/>
                          <a:ea typeface="Arial Unicode MS"/>
                          <a:cs typeface="Arial Unicode MS"/>
                        </a:rPr>
                        <a:t>  1.57</a:t>
                      </a:r>
                      <a:endParaRPr lang="en-IN" sz="1600" u="sng" dirty="0">
                        <a:effectLst/>
                        <a:latin typeface="+mn-lt"/>
                        <a:ea typeface="Times New Roman"/>
                        <a:cs typeface="Times New Roman"/>
                      </a:endParaRPr>
                    </a:p>
                  </a:txBody>
                  <a:tcPr marL="72000" marR="1548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4"/>
                  </a:ext>
                </a:extLst>
              </a:tr>
            </a:tbl>
          </a:graphicData>
        </a:graphic>
      </p:graphicFrame>
      <p:sp>
        <p:nvSpPr>
          <p:cNvPr id="4" name="Rectangle 3"/>
          <p:cNvSpPr/>
          <p:nvPr/>
        </p:nvSpPr>
        <p:spPr>
          <a:xfrm>
            <a:off x="6325391" y="2408390"/>
            <a:ext cx="2800768" cy="923330"/>
          </a:xfrm>
          <a:prstGeom prst="rect">
            <a:avLst/>
          </a:prstGeom>
          <a:noFill/>
        </p:spPr>
        <p:txBody>
          <a:bodyPr wrap="none" lIns="91440" tIns="45720" rIns="91440" bIns="45720">
            <a:spAutoFit/>
          </a:bodyPr>
          <a:lstStyle/>
          <a:p>
            <a:pPr algn="ctr"/>
            <a:r>
              <a:rPr lang="en-US" sz="54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24 units</a:t>
            </a:r>
            <a:endPar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9" name="Rectangle 8"/>
          <p:cNvSpPr/>
          <p:nvPr/>
        </p:nvSpPr>
        <p:spPr>
          <a:xfrm>
            <a:off x="6316842" y="3952810"/>
            <a:ext cx="2581155" cy="830997"/>
          </a:xfrm>
          <a:prstGeom prst="rect">
            <a:avLst/>
          </a:prstGeom>
          <a:noFill/>
        </p:spPr>
        <p:txBody>
          <a:bodyPr wrap="none" lIns="91440" tIns="45720" rIns="91440" bIns="45720">
            <a:spAutoFit/>
          </a:bodyPr>
          <a:lstStyle/>
          <a:p>
            <a:pPr algn="ctr"/>
            <a:r>
              <a:rPr lang="en-US" sz="4800" b="1" cap="none" spc="0" dirty="0" smtClean="0">
                <a:ln w="12700">
                  <a:solidFill>
                    <a:schemeClr val="accent1"/>
                  </a:solidFill>
                  <a:prstDash val="solid"/>
                </a:ln>
                <a:solidFill>
                  <a:schemeClr val="accent5">
                    <a:lumMod val="40000"/>
                    <a:lumOff val="60000"/>
                  </a:schemeClr>
                </a:solidFill>
                <a:effectLst>
                  <a:outerShdw dist="38100" dir="2640000" algn="bl" rotWithShape="0">
                    <a:schemeClr val="accent1"/>
                  </a:outerShdw>
                </a:effectLst>
              </a:rPr>
              <a:t>margins</a:t>
            </a:r>
            <a:endParaRPr lang="en-US" sz="4800" b="1" cap="none" spc="0" dirty="0">
              <a:ln w="12700">
                <a:solidFill>
                  <a:schemeClr val="accent1"/>
                </a:solidFill>
                <a:prstDash val="solid"/>
              </a:ln>
              <a:solidFill>
                <a:schemeClr val="accent5">
                  <a:lumMod val="40000"/>
                  <a:lumOff val="60000"/>
                </a:schemeClr>
              </a:solidFill>
              <a:effectLst>
                <a:outerShdw dist="38100" dir="2640000" algn="bl" rotWithShape="0">
                  <a:schemeClr val="accent1"/>
                </a:outerShdw>
              </a:effectLst>
            </a:endParaRPr>
          </a:p>
        </p:txBody>
      </p:sp>
    </p:spTree>
    <p:extLst>
      <p:ext uri="{BB962C8B-B14F-4D97-AF65-F5344CB8AC3E}">
        <p14:creationId xmlns:p14="http://schemas.microsoft.com/office/powerpoint/2010/main" val="1532766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Reducing Costs that Influence Price</a:t>
            </a:r>
            <a:endParaRPr lang="en-US" b="0" i="1" dirty="0"/>
          </a:p>
        </p:txBody>
      </p:sp>
      <p:sp>
        <p:nvSpPr>
          <p:cNvPr id="3" name="Content Placeholder 2"/>
          <p:cNvSpPr>
            <a:spLocks noGrp="1"/>
          </p:cNvSpPr>
          <p:nvPr>
            <p:ph idx="1"/>
          </p:nvPr>
        </p:nvSpPr>
        <p:spPr>
          <a:xfrm>
            <a:off x="683568" y="2636912"/>
            <a:ext cx="8229600" cy="2625155"/>
          </a:xfrm>
        </p:spPr>
        <p:txBody>
          <a:bodyPr/>
          <a:lstStyle/>
          <a:p>
            <a:pPr>
              <a:buFontTx/>
              <a:buChar char="•"/>
            </a:pPr>
            <a:r>
              <a:rPr lang="en-US" altLang="en-US" dirty="0" smtClean="0"/>
              <a:t>Improve </a:t>
            </a:r>
            <a:r>
              <a:rPr lang="en-US" altLang="en-US" dirty="0"/>
              <a:t>operational efficiency</a:t>
            </a:r>
          </a:p>
          <a:p>
            <a:pPr>
              <a:buFontTx/>
              <a:buChar char="•"/>
            </a:pPr>
            <a:r>
              <a:rPr lang="en-US" altLang="en-US" dirty="0" smtClean="0"/>
              <a:t>Use </a:t>
            </a:r>
            <a:r>
              <a:rPr lang="en-US" altLang="en-US" dirty="0"/>
              <a:t>less expensive parts and materials</a:t>
            </a:r>
          </a:p>
          <a:p>
            <a:pPr>
              <a:buFontTx/>
              <a:buChar char="•"/>
            </a:pPr>
            <a:r>
              <a:rPr lang="en-US" altLang="en-US" dirty="0" smtClean="0"/>
              <a:t>Shrink </a:t>
            </a:r>
            <a:r>
              <a:rPr lang="en-US" altLang="en-US" dirty="0"/>
              <a:t>the size of the product (packaged good)</a:t>
            </a:r>
          </a:p>
          <a:p>
            <a:pPr>
              <a:buFontTx/>
              <a:buChar char="•"/>
            </a:pPr>
            <a:r>
              <a:rPr lang="en-US" altLang="en-US" dirty="0" smtClean="0"/>
              <a:t>Relocate </a:t>
            </a:r>
            <a:r>
              <a:rPr lang="en-US" altLang="en-US" dirty="0"/>
              <a:t>manufacturing facilities (lower </a:t>
            </a:r>
            <a:r>
              <a:rPr lang="en-US" altLang="en-US" dirty="0" err="1"/>
              <a:t>labour</a:t>
            </a:r>
            <a:r>
              <a:rPr lang="en-US" altLang="en-US" dirty="0"/>
              <a:t> rates</a:t>
            </a:r>
            <a:r>
              <a:rPr lang="en-US" altLang="en-US" dirty="0" smtClean="0"/>
              <a:t>)</a:t>
            </a:r>
            <a:endParaRPr lang="en-US" dirty="0"/>
          </a:p>
        </p:txBody>
      </p:sp>
      <p:sp>
        <p:nvSpPr>
          <p:cNvPr id="4" name="Content Placeholder 2"/>
          <p:cNvSpPr txBox="1">
            <a:spLocks/>
          </p:cNvSpPr>
          <p:nvPr/>
        </p:nvSpPr>
        <p:spPr>
          <a:xfrm>
            <a:off x="457200" y="1378502"/>
            <a:ext cx="8229600" cy="1028328"/>
          </a:xfrm>
          <a:prstGeom prst="rect">
            <a:avLst/>
          </a:prstGeom>
        </p:spPr>
        <p:txBody>
          <a:bodyPr vert="horz" lIns="0" tIns="0" rIns="0" bIns="0" rtlCol="0">
            <a:noAutofit/>
          </a:bodyPr>
          <a:lstStyle>
            <a:lvl1pPr marL="256032" indent="-256032" algn="l" defTabSz="914400" rtl="0" eaLnBrk="1" latinLnBrk="0" hangingPunct="1">
              <a:spcBef>
                <a:spcPts val="1500"/>
              </a:spcBef>
              <a:buClr>
                <a:srgbClr val="007FA3"/>
              </a:buClr>
              <a:buSzPct val="100000"/>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2000" kern="1200">
                <a:solidFill>
                  <a:schemeClr val="tx1"/>
                </a:solidFill>
                <a:latin typeface="+mn-lt"/>
                <a:ea typeface="+mn-ea"/>
                <a:cs typeface="+mn-cs"/>
              </a:defRPr>
            </a:lvl9pPr>
          </a:lstStyle>
          <a:p>
            <a:pPr marL="0" indent="0">
              <a:spcAft>
                <a:spcPts val="3600"/>
              </a:spcAft>
              <a:buFont typeface="Arial" panose="020B0604020202020204" pitchFamily="34" charset="0"/>
              <a:buNone/>
            </a:pPr>
            <a:r>
              <a:rPr lang="en-US" altLang="en-US" dirty="0" smtClean="0"/>
              <a:t>To protect profit margins a manufacturer will consider programs to </a:t>
            </a:r>
            <a:r>
              <a:rPr lang="en-US" altLang="en-US" b="1" dirty="0" smtClean="0"/>
              <a:t>reduce costs</a:t>
            </a:r>
            <a:r>
              <a:rPr lang="en-US" altLang="en-US" dirty="0" smtClean="0"/>
              <a:t>.</a:t>
            </a:r>
            <a:endParaRPr lang="en-US" dirty="0"/>
          </a:p>
        </p:txBody>
      </p:sp>
    </p:spTree>
    <p:extLst>
      <p:ext uri="{BB962C8B-B14F-4D97-AF65-F5344CB8AC3E}">
        <p14:creationId xmlns:p14="http://schemas.microsoft.com/office/powerpoint/2010/main" val="1532766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Channel Members </a:t>
            </a:r>
            <a:r>
              <a:rPr lang="en-US" dirty="0" smtClean="0"/>
              <a:t>Profit Expectations</a:t>
            </a:r>
            <a:endParaRPr lang="en-US" dirty="0"/>
          </a:p>
        </p:txBody>
      </p:sp>
      <p:sp>
        <p:nvSpPr>
          <p:cNvPr id="5" name="Content Placeholder 4"/>
          <p:cNvSpPr>
            <a:spLocks noGrp="1"/>
          </p:cNvSpPr>
          <p:nvPr>
            <p:ph idx="13"/>
          </p:nvPr>
        </p:nvSpPr>
        <p:spPr>
          <a:xfrm>
            <a:off x="228600" y="1935480"/>
            <a:ext cx="1600200" cy="731520"/>
          </a:xfrm>
        </p:spPr>
        <p:txBody>
          <a:bodyPr/>
          <a:lstStyle/>
          <a:p>
            <a:pPr algn="ctr" fontAlgn="auto">
              <a:spcBef>
                <a:spcPts val="0"/>
              </a:spcBef>
              <a:spcAft>
                <a:spcPts val="0"/>
              </a:spcAft>
              <a:defRPr/>
            </a:pPr>
            <a:r>
              <a:rPr lang="en-US" sz="1800" b="1" dirty="0"/>
              <a:t>Manufacturer</a:t>
            </a:r>
          </a:p>
        </p:txBody>
      </p:sp>
      <p:sp>
        <p:nvSpPr>
          <p:cNvPr id="13" name="Right Arrow 12" descr="Right Arrow"/>
          <p:cNvSpPr/>
          <p:nvPr/>
        </p:nvSpPr>
        <p:spPr>
          <a:xfrm>
            <a:off x="1869744" y="2232320"/>
            <a:ext cx="685800" cy="137160"/>
          </a:xfrm>
          <a:prstGeom prst="rightArrow">
            <a:avLst/>
          </a:prstGeom>
          <a:solidFill>
            <a:srgbClr val="224B5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b="1"/>
          </a:p>
        </p:txBody>
      </p:sp>
      <p:sp>
        <p:nvSpPr>
          <p:cNvPr id="7" name="Content Placeholder 6"/>
          <p:cNvSpPr>
            <a:spLocks noGrp="1"/>
          </p:cNvSpPr>
          <p:nvPr>
            <p:ph idx="15"/>
          </p:nvPr>
        </p:nvSpPr>
        <p:spPr>
          <a:xfrm>
            <a:off x="2590800" y="1935480"/>
            <a:ext cx="1600200" cy="731520"/>
          </a:xfrm>
        </p:spPr>
        <p:txBody>
          <a:bodyPr/>
          <a:lstStyle/>
          <a:p>
            <a:pPr algn="ctr" fontAlgn="auto">
              <a:spcBef>
                <a:spcPts val="0"/>
              </a:spcBef>
              <a:spcAft>
                <a:spcPts val="0"/>
              </a:spcAft>
              <a:defRPr/>
            </a:pPr>
            <a:r>
              <a:rPr lang="en-US" sz="1800" b="1" dirty="0"/>
              <a:t>Wholesaler</a:t>
            </a:r>
          </a:p>
        </p:txBody>
      </p:sp>
      <p:sp>
        <p:nvSpPr>
          <p:cNvPr id="14" name="Right Arrow 13" descr="Right Arrow"/>
          <p:cNvSpPr/>
          <p:nvPr/>
        </p:nvSpPr>
        <p:spPr>
          <a:xfrm>
            <a:off x="4233867" y="2226632"/>
            <a:ext cx="685800" cy="137160"/>
          </a:xfrm>
          <a:prstGeom prst="rightArrow">
            <a:avLst/>
          </a:prstGeom>
          <a:solidFill>
            <a:srgbClr val="224B5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b="1"/>
          </a:p>
        </p:txBody>
      </p:sp>
      <p:sp>
        <p:nvSpPr>
          <p:cNvPr id="9" name="Content Placeholder 8"/>
          <p:cNvSpPr>
            <a:spLocks noGrp="1"/>
          </p:cNvSpPr>
          <p:nvPr>
            <p:ph idx="17"/>
          </p:nvPr>
        </p:nvSpPr>
        <p:spPr>
          <a:xfrm>
            <a:off x="4953000" y="1935480"/>
            <a:ext cx="1600200" cy="731520"/>
          </a:xfrm>
        </p:spPr>
        <p:txBody>
          <a:bodyPr/>
          <a:lstStyle/>
          <a:p>
            <a:pPr algn="ctr" fontAlgn="auto">
              <a:spcBef>
                <a:spcPts val="0"/>
              </a:spcBef>
              <a:spcAft>
                <a:spcPts val="0"/>
              </a:spcAft>
              <a:defRPr/>
            </a:pPr>
            <a:r>
              <a:rPr lang="en-US" sz="1800" b="1" dirty="0"/>
              <a:t>Retailer</a:t>
            </a:r>
          </a:p>
        </p:txBody>
      </p:sp>
      <p:sp>
        <p:nvSpPr>
          <p:cNvPr id="15" name="Right Arrow 14" descr="Right Arrow"/>
          <p:cNvSpPr/>
          <p:nvPr/>
        </p:nvSpPr>
        <p:spPr>
          <a:xfrm>
            <a:off x="6596059" y="2231705"/>
            <a:ext cx="685800" cy="137160"/>
          </a:xfrm>
          <a:prstGeom prst="rightArrow">
            <a:avLst/>
          </a:prstGeom>
          <a:solidFill>
            <a:srgbClr val="224B5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b="1"/>
          </a:p>
        </p:txBody>
      </p:sp>
      <p:sp>
        <p:nvSpPr>
          <p:cNvPr id="11" name="Content Placeholder 10"/>
          <p:cNvSpPr>
            <a:spLocks noGrp="1"/>
          </p:cNvSpPr>
          <p:nvPr>
            <p:ph idx="19"/>
          </p:nvPr>
        </p:nvSpPr>
        <p:spPr>
          <a:xfrm>
            <a:off x="7315200" y="1935480"/>
            <a:ext cx="1600200" cy="731520"/>
          </a:xfrm>
        </p:spPr>
        <p:txBody>
          <a:bodyPr/>
          <a:lstStyle/>
          <a:p>
            <a:pPr algn="ctr" fontAlgn="auto">
              <a:spcBef>
                <a:spcPts val="0"/>
              </a:spcBef>
              <a:spcAft>
                <a:spcPts val="0"/>
              </a:spcAft>
              <a:defRPr/>
            </a:pPr>
            <a:r>
              <a:rPr lang="en-US" sz="1800" b="1" dirty="0"/>
              <a:t>Consumer</a:t>
            </a:r>
          </a:p>
        </p:txBody>
      </p:sp>
      <p:sp>
        <p:nvSpPr>
          <p:cNvPr id="6" name="Content Placeholder 5"/>
          <p:cNvSpPr>
            <a:spLocks noGrp="1"/>
          </p:cNvSpPr>
          <p:nvPr>
            <p:ph idx="14"/>
          </p:nvPr>
        </p:nvSpPr>
        <p:spPr>
          <a:xfrm>
            <a:off x="457200" y="3459480"/>
            <a:ext cx="8229600" cy="2273776"/>
          </a:xfrm>
        </p:spPr>
        <p:txBody>
          <a:bodyPr/>
          <a:lstStyle/>
          <a:p>
            <a:pPr marL="0" indent="0">
              <a:spcBef>
                <a:spcPts val="4200"/>
              </a:spcBef>
              <a:buNone/>
            </a:pPr>
            <a:r>
              <a:rPr lang="en-US" altLang="en-US" dirty="0"/>
              <a:t>Each level (member) of channel must make  adequate profit. Price of a product increases each time it changes hands.</a:t>
            </a:r>
          </a:p>
          <a:p>
            <a:pPr marL="0" indent="0">
              <a:spcBef>
                <a:spcPts val="4200"/>
              </a:spcBef>
              <a:buNone/>
            </a:pPr>
            <a:r>
              <a:rPr lang="en-US" altLang="en-US" dirty="0" smtClean="0"/>
              <a:t>Periodic </a:t>
            </a:r>
            <a:r>
              <a:rPr lang="en-US" altLang="en-US" dirty="0"/>
              <a:t>price reductions (promotions) are offered by the manufacturer to encourage marketing support.  </a:t>
            </a:r>
          </a:p>
        </p:txBody>
      </p:sp>
    </p:spTree>
    <p:extLst>
      <p:ext uri="{BB962C8B-B14F-4D97-AF65-F5344CB8AC3E}">
        <p14:creationId xmlns:p14="http://schemas.microsoft.com/office/powerpoint/2010/main" val="15327668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8229600" cy="546628"/>
          </a:xfrm>
        </p:spPr>
        <p:txBody>
          <a:bodyPr/>
          <a:lstStyle/>
          <a:p>
            <a:r>
              <a:rPr lang="en-US" altLang="en-US" dirty="0" smtClean="0"/>
              <a:t>Consumer Demand: Elasticity </a:t>
            </a:r>
            <a:endParaRPr lang="en-US" dirty="0"/>
          </a:p>
        </p:txBody>
      </p:sp>
      <p:pic>
        <p:nvPicPr>
          <p:cNvPr id="3" name="Picture 2" descr="Figure 11.2 The Differences between Elastic and Inelastic Demand&#10;A set of two graphs shows the difference between elastic and inelastic demand.&#10;The first graph shows elastic demand. The vertical axis is labelled &quot;Price&quot; followed by a dollar sign and ranges from 0 to 1500 in increments of 500. The horizontal axis is labelled &quot;Quantity&quot; and ranges from 0 to 800 in increments of 200. The graph shows a line sloping downward from the quantity point of 200 units and price of 750 dollars to the quantity point of 800 units and price of 500 dollars. The information shown is as follows:&#10;• If demand is elastic, consumers are price sensitive. When price increases, demand goes down significantly.&#10;• In the illustration, when price increased from 500 dollars to 700 dollars, revenue declined from 400,000 dollars (800 units times 500 dollars) to 150,000 dollars (200 units times 750 dollars).&#10;The second graph shows inelastic demand. The vertical axis is labelled &quot;Price&quot; followed by a dollar sign and ranges from 0 to 1500 in increments of 750. The horizontal axis is labelled as &quot;Quantity&quot; and ranges from 0 to 600 in increments of 200. The graph shows a line sloping upward from the quantity point of 300 units and price of 750 dollars to the quantity point of 200 units and price of 1500 dollars. The information shown is as follows:&#10;• If demand is inelastic, consumers are not price sensitive. A large increase in price has a limited effect on sales volume.&#10;• In the illustration, when price increased from 750 dollars to 1500 dollars, revenue increased from 225,000 dollars (750 dollars times 300 units) to 300,000 dollars (1500 dollars times 200 unit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724855"/>
            <a:ext cx="8507288" cy="6613474"/>
          </a:xfrm>
          <a:prstGeom prst="rect">
            <a:avLst/>
          </a:prstGeom>
        </p:spPr>
      </p:pic>
    </p:spTree>
    <p:extLst>
      <p:ext uri="{BB962C8B-B14F-4D97-AF65-F5344CB8AC3E}">
        <p14:creationId xmlns:p14="http://schemas.microsoft.com/office/powerpoint/2010/main" val="15327668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Pricing Objectives</a:t>
            </a:r>
          </a:p>
        </p:txBody>
      </p:sp>
      <p:sp>
        <p:nvSpPr>
          <p:cNvPr id="3" name="Content Placeholder 2"/>
          <p:cNvSpPr>
            <a:spLocks noGrp="1"/>
          </p:cNvSpPr>
          <p:nvPr>
            <p:ph idx="1"/>
          </p:nvPr>
        </p:nvSpPr>
        <p:spPr/>
        <p:txBody>
          <a:bodyPr/>
          <a:lstStyle/>
          <a:p>
            <a:pPr marL="0" indent="0">
              <a:spcAft>
                <a:spcPts val="3600"/>
              </a:spcAft>
              <a:buNone/>
            </a:pPr>
            <a:r>
              <a:rPr lang="en-US" altLang="en-US" dirty="0"/>
              <a:t>Typically, there are three basic </a:t>
            </a:r>
            <a:r>
              <a:rPr lang="en-US" altLang="en-US" b="1" dirty="0"/>
              <a:t>pricing objectives</a:t>
            </a:r>
            <a:r>
              <a:rPr lang="en-US" altLang="en-US" dirty="0"/>
              <a:t>: </a:t>
            </a:r>
            <a:endParaRPr lang="en-US" altLang="en-US" dirty="0" smtClean="0"/>
          </a:p>
          <a:p>
            <a:pPr marL="457200" indent="-457200">
              <a:spcBef>
                <a:spcPts val="2400"/>
              </a:spcBef>
              <a:buFont typeface="+mj-lt"/>
              <a:buAutoNum type="arabicPeriod"/>
            </a:pPr>
            <a:r>
              <a:rPr lang="en-US" altLang="en-US" i="1" dirty="0"/>
              <a:t>Maximizing Profit</a:t>
            </a:r>
          </a:p>
          <a:p>
            <a:pPr marL="457200" indent="-457200">
              <a:spcBef>
                <a:spcPts val="2400"/>
              </a:spcBef>
              <a:buFont typeface="+mj-lt"/>
              <a:buAutoNum type="arabicPeriod"/>
            </a:pPr>
            <a:r>
              <a:rPr lang="en-US" altLang="en-US" i="1" dirty="0" smtClean="0"/>
              <a:t>Maximizing </a:t>
            </a:r>
            <a:r>
              <a:rPr lang="en-US" altLang="en-US" i="1" dirty="0"/>
              <a:t>Sales Volume</a:t>
            </a:r>
          </a:p>
          <a:p>
            <a:pPr marL="457200" indent="-457200">
              <a:spcBef>
                <a:spcPts val="2400"/>
              </a:spcBef>
              <a:buFont typeface="+mj-lt"/>
              <a:buAutoNum type="arabicPeriod"/>
            </a:pPr>
            <a:r>
              <a:rPr lang="en-US" altLang="en-US" i="1" dirty="0" smtClean="0"/>
              <a:t>Establishing </a:t>
            </a:r>
            <a:r>
              <a:rPr lang="en-US" altLang="en-US" i="1" dirty="0"/>
              <a:t>a Competitive Position </a:t>
            </a:r>
            <a:endParaRPr lang="en-CA" altLang="en-US" dirty="0"/>
          </a:p>
        </p:txBody>
      </p:sp>
    </p:spTree>
    <p:extLst>
      <p:ext uri="{BB962C8B-B14F-4D97-AF65-F5344CB8AC3E}">
        <p14:creationId xmlns:p14="http://schemas.microsoft.com/office/powerpoint/2010/main" val="15327668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Pricing </a:t>
            </a:r>
            <a:r>
              <a:rPr lang="en-US" dirty="0" smtClean="0"/>
              <a:t>Strategies</a:t>
            </a:r>
            <a:endParaRPr lang="en-US" dirty="0"/>
          </a:p>
        </p:txBody>
      </p:sp>
      <p:sp>
        <p:nvSpPr>
          <p:cNvPr id="3" name="Content Placeholder 2"/>
          <p:cNvSpPr>
            <a:spLocks noGrp="1"/>
          </p:cNvSpPr>
          <p:nvPr>
            <p:ph idx="1"/>
          </p:nvPr>
        </p:nvSpPr>
        <p:spPr/>
        <p:txBody>
          <a:bodyPr/>
          <a:lstStyle/>
          <a:p>
            <a:pPr marL="457200" indent="-457200">
              <a:spcBef>
                <a:spcPts val="2400"/>
              </a:spcBef>
              <a:buFont typeface="+mj-lt"/>
              <a:buAutoNum type="arabicPeriod"/>
            </a:pPr>
            <a:r>
              <a:rPr lang="en-US" altLang="en-US" i="1" dirty="0" smtClean="0"/>
              <a:t>Price Skimming</a:t>
            </a:r>
            <a:endParaRPr lang="en-US" altLang="en-US" i="1" dirty="0"/>
          </a:p>
          <a:p>
            <a:pPr marL="457200" indent="-457200">
              <a:spcBef>
                <a:spcPts val="2400"/>
              </a:spcBef>
              <a:buFont typeface="+mj-lt"/>
              <a:buAutoNum type="arabicPeriod"/>
            </a:pPr>
            <a:r>
              <a:rPr lang="en-US" altLang="en-US" i="1" dirty="0" smtClean="0"/>
              <a:t>Price Penetration</a:t>
            </a:r>
            <a:endParaRPr lang="en-US" altLang="en-US" i="1" dirty="0"/>
          </a:p>
          <a:p>
            <a:pPr marL="457200" indent="-457200">
              <a:spcBef>
                <a:spcPts val="2400"/>
              </a:spcBef>
              <a:buFont typeface="+mj-lt"/>
              <a:buAutoNum type="arabicPeriod"/>
            </a:pPr>
            <a:r>
              <a:rPr lang="en-US" altLang="en-US" i="1" dirty="0" smtClean="0"/>
              <a:t>Competitive Pricing (Status Quo) </a:t>
            </a:r>
            <a:endParaRPr lang="en-CA" altLang="en-US" dirty="0"/>
          </a:p>
        </p:txBody>
      </p:sp>
    </p:spTree>
    <p:extLst>
      <p:ext uri="{BB962C8B-B14F-4D97-AF65-F5344CB8AC3E}">
        <p14:creationId xmlns:p14="http://schemas.microsoft.com/office/powerpoint/2010/main" val="1132206440"/>
      </p:ext>
    </p:extLst>
  </p:cSld>
  <p:clrMapOvr>
    <a:masterClrMapping/>
  </p:clrMapOvr>
  <p:timing>
    <p:tnLst>
      <p:par>
        <p:cTn id="1" dur="indefinite" restart="never" nodeType="tmRoot"/>
      </p:par>
    </p:tnLst>
  </p:timing>
</p:sld>
</file>

<file path=ppt/theme/theme1.xml><?xml version="1.0" encoding="utf-8"?>
<a:theme xmlns:a="http://schemas.openxmlformats.org/drawingml/2006/main" name="508 Lecture">
  <a:themeElements>
    <a:clrScheme name="Custom 7">
      <a:dk1>
        <a:sysClr val="windowText" lastClr="000000"/>
      </a:dk1>
      <a:lt1>
        <a:sysClr val="window" lastClr="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168</TotalTime>
  <Words>1681</Words>
  <Application>Microsoft Office PowerPoint</Application>
  <PresentationFormat>On-screen Show (4:3)</PresentationFormat>
  <Paragraphs>272</Paragraphs>
  <Slides>24</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ＭＳ Ｐゴシック</vt:lpstr>
      <vt:lpstr>Arial</vt:lpstr>
      <vt:lpstr>Arial Unicode MS</vt:lpstr>
      <vt:lpstr>Times New Roman</vt:lpstr>
      <vt:lpstr>Verdana</vt:lpstr>
      <vt:lpstr>Wingdings</vt:lpstr>
      <vt:lpstr>508 Lecture</vt:lpstr>
      <vt:lpstr>PowerPoint Presentation</vt:lpstr>
      <vt:lpstr>Price</vt:lpstr>
      <vt:lpstr>Influences on Price Decisions</vt:lpstr>
      <vt:lpstr>Production and Marketing Costs </vt:lpstr>
      <vt:lpstr>Reducing Costs that Influence Price</vt:lpstr>
      <vt:lpstr>Channel Members Profit Expectations</vt:lpstr>
      <vt:lpstr>Consumer Demand: Elasticity </vt:lpstr>
      <vt:lpstr>Pricing Objectives</vt:lpstr>
      <vt:lpstr>Pricing Strategies</vt:lpstr>
      <vt:lpstr>Strategy:  Competitive Pricing</vt:lpstr>
      <vt:lpstr>Price Skimming</vt:lpstr>
      <vt:lpstr>Price Penetration</vt:lpstr>
      <vt:lpstr>Competitive Pricing (Status Quo Pricing)</vt:lpstr>
      <vt:lpstr>Price Tactics </vt:lpstr>
      <vt:lpstr>Pricing and the Law</vt:lpstr>
      <vt:lpstr>Learning Outcomes (1 of 2)</vt:lpstr>
      <vt:lpstr>Learning Outcomes (2 of 2)</vt:lpstr>
      <vt:lpstr>Trade or Functional Discounts (1 of 3)</vt:lpstr>
      <vt:lpstr>Trade or Functional Discounts (2 of 3)</vt:lpstr>
      <vt:lpstr>Trade or Functional Discounts (3 of 3)</vt:lpstr>
      <vt:lpstr>Flexible Pricing</vt:lpstr>
      <vt:lpstr>Geographic Pricing</vt:lpstr>
      <vt:lpstr>Psychological Pricing (1 of 2)</vt:lpstr>
      <vt:lpstr>Psychological Pricing (2 of 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Think Marketing</dc:title>
  <dc:creator>Virender Singh Nayal</dc:creator>
  <cp:lastModifiedBy>Pamela Nelson</cp:lastModifiedBy>
  <cp:revision>28</cp:revision>
  <dcterms:modified xsi:type="dcterms:W3CDTF">2019-03-12T23:07:37Z</dcterms:modified>
</cp:coreProperties>
</file>