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0" r:id="rId2"/>
    <p:sldId id="259" r:id="rId3"/>
    <p:sldId id="260" r:id="rId4"/>
    <p:sldId id="291" r:id="rId5"/>
    <p:sldId id="261" r:id="rId6"/>
    <p:sldId id="262" r:id="rId7"/>
    <p:sldId id="285" r:id="rId8"/>
    <p:sldId id="264" r:id="rId9"/>
    <p:sldId id="289" r:id="rId10"/>
    <p:sldId id="270" r:id="rId11"/>
    <p:sldId id="271" r:id="rId12"/>
    <p:sldId id="272" r:id="rId13"/>
    <p:sldId id="292"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224B50"/>
    <a:srgbClr val="C5F3FF"/>
    <a:srgbClr val="DCD8DC"/>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7" autoAdjust="0"/>
    <p:restoredTop sz="62353" autoAdjust="0"/>
  </p:normalViewPr>
  <p:slideViewPr>
    <p:cSldViewPr>
      <p:cViewPr varScale="1">
        <p:scale>
          <a:sx n="53" d="100"/>
          <a:sy n="53" d="100"/>
        </p:scale>
        <p:origin x="75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D8D874E-E9D5-433B-A149-BDF6BFDD40A8}" type="datetimeFigureOut">
              <a:rPr lang="en-US" smtClean="0"/>
              <a:pPr/>
              <a:t>3/7/2019</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051F04-9E25-42C3-8BC5-EC2E8469D95E}" type="datetimeFigureOut">
              <a:rPr lang="en-US" smtClean="0"/>
              <a:pPr/>
              <a:t>3/7/2019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 more in-class discussion, more exam review, - STUDENTS MUST BE PREPARED.</a:t>
            </a:r>
          </a:p>
          <a:p>
            <a:r>
              <a:rPr lang="en-US" dirty="0" smtClean="0"/>
              <a:t>Case / Applied concept INSTEAD OF CHAPTER REVIEW – STUDENTS MUST BE PREPARED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432888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IS WHICH?  One Example for EACH:</a:t>
            </a:r>
          </a:p>
          <a:p>
            <a:r>
              <a:rPr lang="en-US" dirty="0" smtClean="0"/>
              <a:t>OC – OC Foundation – building new</a:t>
            </a:r>
            <a:r>
              <a:rPr lang="en-US" baseline="0" dirty="0" smtClean="0"/>
              <a:t> health building</a:t>
            </a:r>
          </a:p>
          <a:p>
            <a:r>
              <a:rPr lang="en-US" baseline="0" dirty="0" smtClean="0"/>
              <a:t>Colin </a:t>
            </a:r>
            <a:r>
              <a:rPr lang="en-US" baseline="0" dirty="0" err="1" smtClean="0"/>
              <a:t>Basran</a:t>
            </a:r>
            <a:r>
              <a:rPr lang="en-US" baseline="0" dirty="0" smtClean="0"/>
              <a:t> – Mayor</a:t>
            </a:r>
          </a:p>
          <a:p>
            <a:r>
              <a:rPr lang="en-US" baseline="0" dirty="0" smtClean="0"/>
              <a:t>Okanagan Region Tourism</a:t>
            </a:r>
          </a:p>
          <a:p>
            <a:r>
              <a:rPr lang="en-US" baseline="0" dirty="0" smtClean="0"/>
              <a:t>Journey Home – homelessness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8739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NFP as a Brand Product is OPPOSITE of profit-oriented firm; what does PUBLIC NEED?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238639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87444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68785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What is the Service Industry? Why is it Growing?</a:t>
            </a:r>
          </a:p>
          <a:p>
            <a:pPr defTabSz="966612">
              <a:defRPr/>
            </a:pPr>
            <a:r>
              <a:rPr lang="en-US" sz="1300" dirty="0"/>
              <a:t>Poll </a:t>
            </a:r>
            <a:r>
              <a:rPr lang="en-US" sz="1300" b="1" dirty="0"/>
              <a:t>how many students in the class work in the service sector</a:t>
            </a:r>
            <a:r>
              <a:rPr lang="en-US" sz="1300" dirty="0"/>
              <a:t>. </a:t>
            </a:r>
          </a:p>
          <a:p>
            <a:pPr defTabSz="966612">
              <a:defRPr/>
            </a:pPr>
            <a:endParaRPr lang="en-IN" dirty="0" smtClean="0"/>
          </a:p>
          <a:p>
            <a:pPr defTabSz="966612">
              <a:defRPr/>
            </a:pPr>
            <a:r>
              <a:rPr lang="en-IN" dirty="0" smtClean="0"/>
              <a:t>https://www.edc.ca/en/weekly-commentary/growing-trade-in-services-sector.html</a:t>
            </a:r>
          </a:p>
          <a:p>
            <a:pPr defTabSz="966612">
              <a:defRPr/>
            </a:pP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1110997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dirty="0"/>
          </a:p>
          <a:p>
            <a:pPr defTabSz="966612">
              <a:defRPr/>
            </a:pPr>
            <a:r>
              <a:rPr lang="en-US" sz="1300" b="1" dirty="0"/>
              <a:t>legal, health, information technology, oil and gas, education, and recreation.  SELECT ONE FOR DISCUSSION.</a:t>
            </a:r>
          </a:p>
          <a:p>
            <a:pPr defTabSz="966612">
              <a:defRPr/>
            </a:pPr>
            <a:r>
              <a:rPr lang="en-US" sz="1300" dirty="0"/>
              <a:t>75% of Canadians work in the service industry, and it is likely they will have career opportunities in this sector. Clearly indicate why the service industry is growing (e.g., mention the external trends). </a:t>
            </a:r>
          </a:p>
          <a:p>
            <a:endParaRPr lang="en-US" dirty="0" smtClean="0"/>
          </a:p>
          <a:p>
            <a:r>
              <a:rPr lang="en-US" sz="1300" dirty="0"/>
              <a:t>professional sports </a:t>
            </a:r>
            <a:endParaRPr lang="en-CA" sz="1300" dirty="0"/>
          </a:p>
          <a:p>
            <a:endParaRPr lang="en-CA" sz="13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72958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Describe each</a:t>
            </a:r>
            <a:r>
              <a:rPr lang="en-US" b="1" baseline="0" dirty="0" smtClean="0"/>
              <a:t> Characteristic for chosen Example.</a:t>
            </a:r>
          </a:p>
          <a:p>
            <a:r>
              <a:rPr lang="en-US" baseline="0" dirty="0" smtClean="0"/>
              <a:t>Intangibility: not perceived by the senses – EXAMPLE?</a:t>
            </a:r>
          </a:p>
          <a:p>
            <a:pPr defTabSz="966612">
              <a:defRPr/>
            </a:pPr>
            <a:r>
              <a:rPr lang="en-US" baseline="0" dirty="0" smtClean="0"/>
              <a:t>Inseparability: difficult to separate service from provider- EXAMPLE?</a:t>
            </a:r>
          </a:p>
          <a:p>
            <a:pPr defTabSz="966612">
              <a:defRPr/>
            </a:pPr>
            <a:r>
              <a:rPr lang="en-US" baseline="0" dirty="0" smtClean="0"/>
              <a:t>Variability: variations in consistency – often tied to WHO is providing service – EXAMPLE?</a:t>
            </a:r>
          </a:p>
          <a:p>
            <a:pPr defTabSz="966612">
              <a:defRPr/>
            </a:pPr>
            <a:r>
              <a:rPr lang="en-US" baseline="0" dirty="0" smtClean="0"/>
              <a:t>Perishability: demand varies over given period – EXAMPLE?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357755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Differences in CONSUMER BEHAVIOUR toward Services (from Goods)</a:t>
            </a:r>
          </a:p>
          <a:p>
            <a:r>
              <a:rPr lang="en-US" dirty="0" smtClean="0"/>
              <a:t>HOW</a:t>
            </a:r>
            <a:r>
              <a:rPr lang="en-US" baseline="0" dirty="0" smtClean="0"/>
              <a:t> BEHAVIOUR IS EVIDENCED IN EXAMPLE CONSUMER?</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860560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 223 to 225</a:t>
            </a:r>
          </a:p>
          <a:p>
            <a:r>
              <a:rPr lang="en-US" dirty="0" smtClean="0"/>
              <a:t>EXERCISE OR CLASS EXAMPLE??  THEN DISCUSS/SHARE</a:t>
            </a:r>
          </a:p>
          <a:p>
            <a:r>
              <a:rPr lang="en-US" dirty="0" smtClean="0"/>
              <a:t>Customer is less interested in ownership and physical qualities and more interested in conveniences, timing, availability and consistency. INTANGIBLE QUALITIES OF SERVICE INCLUDES: (Product)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393916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NFP Emphasis is on </a:t>
            </a:r>
            <a:r>
              <a:rPr lang="en-US" sz="1300" b="1" dirty="0"/>
              <a:t>people</a:t>
            </a:r>
            <a:r>
              <a:rPr lang="en-US" sz="1300" dirty="0"/>
              <a:t>, </a:t>
            </a:r>
            <a:r>
              <a:rPr lang="en-US" sz="1300" b="1" dirty="0"/>
              <a:t>causes</a:t>
            </a:r>
            <a:r>
              <a:rPr lang="en-US" sz="1300" dirty="0"/>
              <a:t>, and </a:t>
            </a:r>
            <a:r>
              <a:rPr lang="en-US" sz="1300" b="1" dirty="0"/>
              <a:t>ideas</a:t>
            </a:r>
            <a:r>
              <a:rPr lang="en-US" sz="1300" dirty="0"/>
              <a:t> rather than goods and services. </a:t>
            </a:r>
          </a:p>
          <a:p>
            <a:pPr defTabSz="966612">
              <a:defRPr/>
            </a:pPr>
            <a:endParaRPr lang="en-US" sz="1300" dirty="0"/>
          </a:p>
          <a:p>
            <a:pPr defTabSz="966612">
              <a:defRPr/>
            </a:pPr>
            <a:r>
              <a:rPr lang="en-US" sz="1300" dirty="0"/>
              <a:t>There are many forms of exchange other than money, and targets are expressed in terms of fundraising goals instead of returns on investment and profits. Finally, two different targets are considered (the donor and the client) in developing marketing strategy.</a:t>
            </a:r>
          </a:p>
          <a:p>
            <a:endParaRPr lang="en-US" dirty="0" smtClean="0"/>
          </a:p>
          <a:p>
            <a:pPr defTabSz="966612">
              <a:defRPr/>
            </a:pPr>
            <a:r>
              <a:rPr lang="en-US" sz="1300" dirty="0"/>
              <a:t>One major goal of not-for-profit marketing is to raise funds or other resources such as volunteer time. These goals may be subordinate to changing attitudes, finding cures, and so on.</a:t>
            </a:r>
          </a:p>
          <a:p>
            <a:endParaRPr lang="en-US" dirty="0" smtClean="0"/>
          </a:p>
          <a:p>
            <a:pPr defTabSz="966612">
              <a:defRPr/>
            </a:pPr>
            <a:r>
              <a:rPr lang="en-US" dirty="0" smtClean="0"/>
              <a:t>Cause Marketing: </a:t>
            </a:r>
            <a:r>
              <a:rPr lang="en-US" sz="1300" dirty="0"/>
              <a:t>Cause marketing involves persuading the public to accept a given idea, cause, or way of thinking. An example is an anti-drinking and driving campaign, a seatbelt campaign, or a campaign to promote healthy lifestyles.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23766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NFP Characteristics: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2021386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3/7/2019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3/7/2019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3/7/2019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3/7/2019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4" name="TextBox 13"/>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3/7/2019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3/7/2019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12505987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3/7/2019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51039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3/7/2019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16002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4384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495800" y="243840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32766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3/7/2019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14" name="Content Placeholder 2"/>
          <p:cNvSpPr>
            <a:spLocks noGrp="1"/>
          </p:cNvSpPr>
          <p:nvPr>
            <p:ph idx="16"/>
          </p:nvPr>
        </p:nvSpPr>
        <p:spPr>
          <a:xfrm>
            <a:off x="4495800" y="327660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5" name="Content Placeholder 2"/>
          <p:cNvSpPr>
            <a:spLocks noGrp="1"/>
          </p:cNvSpPr>
          <p:nvPr>
            <p:ph idx="17"/>
          </p:nvPr>
        </p:nvSpPr>
        <p:spPr>
          <a:xfrm>
            <a:off x="457200" y="41148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6" name="Content Placeholder 2"/>
          <p:cNvSpPr>
            <a:spLocks noGrp="1"/>
          </p:cNvSpPr>
          <p:nvPr>
            <p:ph idx="18"/>
          </p:nvPr>
        </p:nvSpPr>
        <p:spPr>
          <a:xfrm>
            <a:off x="4495800" y="414528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7" name="Content Placeholder 2"/>
          <p:cNvSpPr>
            <a:spLocks noGrp="1"/>
          </p:cNvSpPr>
          <p:nvPr>
            <p:ph idx="19"/>
          </p:nvPr>
        </p:nvSpPr>
        <p:spPr>
          <a:xfrm>
            <a:off x="457200" y="49530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Content Placeholder 2"/>
          <p:cNvSpPr>
            <a:spLocks noGrp="1"/>
          </p:cNvSpPr>
          <p:nvPr>
            <p:ph idx="20"/>
          </p:nvPr>
        </p:nvSpPr>
        <p:spPr>
          <a:xfrm>
            <a:off x="4495800" y="495300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019481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 Placeholder 13"/>
          <p:cNvSpPr>
            <a:spLocks noGrp="1"/>
          </p:cNvSpPr>
          <p:nvPr>
            <p:ph type="body" sz="quarter" idx="16" hasCustomPrompt="1"/>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0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3/7/2019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dirty="0" smtClean="0"/>
            </a:lvl1pPr>
            <a:lvl2pPr marL="569913" indent="-285750">
              <a:buClr>
                <a:srgbClr val="007FA3"/>
              </a:buClr>
              <a:defRPr lang="en-US" dirty="0" smtClean="0"/>
            </a:lvl2pPr>
            <a:lvl3pPr>
              <a:buClr>
                <a:srgbClr val="007FA3"/>
              </a:buClr>
              <a:defRPr lang="en-US" dirty="0" smtClean="0"/>
            </a:lvl3pPr>
            <a:lvl4pPr>
              <a:buClr>
                <a:srgbClr val="007FA3"/>
              </a:buClr>
              <a:defRPr lang="en-US" dirty="0" smtClean="0"/>
            </a:lvl4pPr>
            <a:lvl5pPr>
              <a:buClr>
                <a:srgbClr val="007FA3"/>
              </a:buClr>
              <a:defRPr lang="en-US" dirty="0" smtClean="0"/>
            </a:lvl5pPr>
            <a:lvl6pPr>
              <a:buClr>
                <a:srgbClr val="007FA3"/>
              </a:buClr>
              <a:defRPr lang="en-US" dirty="0" smtClean="0"/>
            </a:lvl6pPr>
            <a:lvl7pPr>
              <a:buClr>
                <a:srgbClr val="007FA3"/>
              </a:buClr>
              <a:defRPr lang="en-US" dirty="0" smtClean="0"/>
            </a:lvl7pPr>
            <a:lvl8pPr>
              <a:buClr>
                <a:srgbClr val="007FA3"/>
              </a:buClr>
              <a:defRPr lang="en-US" dirty="0" smtClean="0"/>
            </a:lvl8pPr>
            <a:lvl9pPr>
              <a:buClr>
                <a:srgbClr val="007FA3"/>
              </a:buClr>
              <a:defRPr lang="en-US" dirty="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smtClean="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3/7/2019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3/7/2019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userDrawn="1"/>
        </p:nvPicPr>
        <p:blipFill rotWithShape="1">
          <a:blip r:embed="rId21"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8" r:id="rId15"/>
    <p:sldLayoutId id="2147483669" r:id="rId16"/>
    <p:sldLayoutId id="2147483670" r:id="rId17"/>
    <p:sldLayoutId id="2147483671" r:id="rId18"/>
    <p:sldLayoutId id="2147483672" r:id="rId19"/>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3LgqMFPT7yQ"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FA3"/>
          </a:solidFill>
        </p:spPr>
        <p:txBody>
          <a:bodyPr/>
          <a:lstStyle/>
          <a:p>
            <a:r>
              <a:rPr lang="en-US" dirty="0" smtClean="0">
                <a:solidFill>
                  <a:schemeClr val="bg1"/>
                </a:solidFill>
              </a:rPr>
              <a:t>MID TERM FEEDBACK</a:t>
            </a:r>
            <a:endParaRPr lang="en-US" dirty="0">
              <a:solidFill>
                <a:schemeClr val="bg1"/>
              </a:solidFill>
            </a:endParaRPr>
          </a:p>
        </p:txBody>
      </p:sp>
      <p:sp>
        <p:nvSpPr>
          <p:cNvPr id="5" name="Text Placeholder 4"/>
          <p:cNvSpPr>
            <a:spLocks noGrp="1"/>
          </p:cNvSpPr>
          <p:nvPr>
            <p:ph type="body" idx="1"/>
          </p:nvPr>
        </p:nvSpPr>
        <p:spPr>
          <a:xfrm>
            <a:off x="453288" y="1447800"/>
            <a:ext cx="3966312" cy="381000"/>
          </a:xfrm>
        </p:spPr>
        <p:txBody>
          <a:bodyPr/>
          <a:lstStyle/>
          <a:p>
            <a:r>
              <a:rPr lang="en-US" b="1" dirty="0" smtClean="0"/>
              <a:t>Did More of:</a:t>
            </a:r>
            <a:endParaRPr lang="en-US" b="1" dirty="0"/>
          </a:p>
        </p:txBody>
      </p:sp>
      <p:sp>
        <p:nvSpPr>
          <p:cNvPr id="6" name="Content Placeholder 5"/>
          <p:cNvSpPr>
            <a:spLocks noGrp="1"/>
          </p:cNvSpPr>
          <p:nvPr>
            <p:ph sz="half" idx="2"/>
          </p:nvPr>
        </p:nvSpPr>
        <p:spPr>
          <a:xfrm>
            <a:off x="228601" y="1828800"/>
            <a:ext cx="4648200" cy="4876800"/>
          </a:xfrm>
        </p:spPr>
        <p:txBody>
          <a:bodyPr/>
          <a:lstStyle/>
          <a:p>
            <a:pPr>
              <a:spcBef>
                <a:spcPts val="600"/>
              </a:spcBef>
            </a:pPr>
            <a:r>
              <a:rPr lang="en-US" b="1" dirty="0" smtClean="0"/>
              <a:t>Group Work </a:t>
            </a:r>
            <a:r>
              <a:rPr lang="en-US" dirty="0" smtClean="0"/>
              <a:t>in class</a:t>
            </a:r>
          </a:p>
          <a:p>
            <a:pPr>
              <a:spcBef>
                <a:spcPts val="600"/>
              </a:spcBef>
            </a:pPr>
            <a:r>
              <a:rPr lang="en-US" dirty="0" smtClean="0"/>
              <a:t>Exam </a:t>
            </a:r>
            <a:r>
              <a:rPr lang="en-US" b="1" dirty="0" smtClean="0"/>
              <a:t>Review</a:t>
            </a:r>
            <a:r>
              <a:rPr lang="en-US" dirty="0" smtClean="0"/>
              <a:t> / Sheet; practice questions; how to study; where to focus</a:t>
            </a:r>
          </a:p>
          <a:p>
            <a:pPr>
              <a:spcBef>
                <a:spcPts val="600"/>
              </a:spcBef>
            </a:pPr>
            <a:r>
              <a:rPr lang="en-US" dirty="0" smtClean="0"/>
              <a:t>Homework practice</a:t>
            </a:r>
          </a:p>
          <a:p>
            <a:pPr>
              <a:spcBef>
                <a:spcPts val="600"/>
              </a:spcBef>
            </a:pPr>
            <a:r>
              <a:rPr lang="en-US" dirty="0" smtClean="0"/>
              <a:t>Practical hand-on exercises</a:t>
            </a:r>
          </a:p>
          <a:p>
            <a:pPr>
              <a:spcBef>
                <a:spcPts val="600"/>
              </a:spcBef>
            </a:pPr>
            <a:r>
              <a:rPr lang="en-US" b="1" dirty="0" smtClean="0"/>
              <a:t>Chapter review </a:t>
            </a:r>
            <a:r>
              <a:rPr lang="en-US" dirty="0" smtClean="0"/>
              <a:t>in class; lecture</a:t>
            </a:r>
          </a:p>
          <a:p>
            <a:pPr>
              <a:spcBef>
                <a:spcPts val="600"/>
              </a:spcBef>
            </a:pPr>
            <a:r>
              <a:rPr lang="en-US" b="1" dirty="0" smtClean="0"/>
              <a:t>Explain every topic</a:t>
            </a:r>
          </a:p>
          <a:p>
            <a:pPr>
              <a:spcBef>
                <a:spcPts val="600"/>
              </a:spcBef>
            </a:pPr>
            <a:r>
              <a:rPr lang="en-US" dirty="0" smtClean="0"/>
              <a:t>Student engagement in class</a:t>
            </a:r>
          </a:p>
          <a:p>
            <a:pPr>
              <a:spcBef>
                <a:spcPts val="600"/>
              </a:spcBef>
            </a:pPr>
            <a:r>
              <a:rPr lang="en-US" dirty="0" smtClean="0"/>
              <a:t>SA Questions in Exams</a:t>
            </a:r>
          </a:p>
          <a:p>
            <a:pPr>
              <a:spcBef>
                <a:spcPts val="600"/>
              </a:spcBef>
            </a:pPr>
            <a:r>
              <a:rPr lang="en-US" dirty="0" smtClean="0"/>
              <a:t>MC Questions in Exams</a:t>
            </a:r>
          </a:p>
          <a:p>
            <a:pPr>
              <a:spcBef>
                <a:spcPts val="600"/>
              </a:spcBef>
            </a:pPr>
            <a:endParaRPr lang="en-US" dirty="0"/>
          </a:p>
        </p:txBody>
      </p:sp>
      <p:sp>
        <p:nvSpPr>
          <p:cNvPr id="7" name="Text Placeholder 6"/>
          <p:cNvSpPr>
            <a:spLocks noGrp="1"/>
          </p:cNvSpPr>
          <p:nvPr>
            <p:ph type="body" sz="quarter" idx="3"/>
          </p:nvPr>
        </p:nvSpPr>
        <p:spPr>
          <a:xfrm>
            <a:off x="4724401" y="1447800"/>
            <a:ext cx="3962400" cy="381000"/>
          </a:xfrm>
        </p:spPr>
        <p:txBody>
          <a:bodyPr/>
          <a:lstStyle/>
          <a:p>
            <a:r>
              <a:rPr lang="en-US" b="1" dirty="0" smtClean="0"/>
              <a:t>Did Less of:</a:t>
            </a:r>
            <a:endParaRPr lang="en-US" b="1" dirty="0"/>
          </a:p>
        </p:txBody>
      </p:sp>
      <p:sp>
        <p:nvSpPr>
          <p:cNvPr id="8" name="Content Placeholder 7"/>
          <p:cNvSpPr>
            <a:spLocks noGrp="1"/>
          </p:cNvSpPr>
          <p:nvPr>
            <p:ph sz="quarter" idx="4"/>
          </p:nvPr>
        </p:nvSpPr>
        <p:spPr>
          <a:xfrm>
            <a:off x="4876800" y="1959864"/>
            <a:ext cx="3962400" cy="4462272"/>
          </a:xfrm>
        </p:spPr>
        <p:txBody>
          <a:bodyPr/>
          <a:lstStyle/>
          <a:p>
            <a:pPr>
              <a:spcBef>
                <a:spcPts val="600"/>
              </a:spcBef>
            </a:pPr>
            <a:r>
              <a:rPr lang="en-US" dirty="0" smtClean="0"/>
              <a:t>Exams</a:t>
            </a:r>
          </a:p>
          <a:p>
            <a:pPr>
              <a:spcBef>
                <a:spcPts val="600"/>
              </a:spcBef>
            </a:pPr>
            <a:r>
              <a:rPr lang="en-US" b="1" dirty="0" smtClean="0"/>
              <a:t>Group Work </a:t>
            </a:r>
            <a:r>
              <a:rPr lang="en-US" dirty="0" smtClean="0"/>
              <a:t>/ Activities</a:t>
            </a:r>
          </a:p>
          <a:p>
            <a:pPr>
              <a:spcBef>
                <a:spcPts val="600"/>
              </a:spcBef>
            </a:pPr>
            <a:r>
              <a:rPr lang="en-US" dirty="0" smtClean="0"/>
              <a:t>Do the pre-class quizzes after the class</a:t>
            </a:r>
          </a:p>
          <a:p>
            <a:pPr>
              <a:spcBef>
                <a:spcPts val="600"/>
              </a:spcBef>
            </a:pPr>
            <a:r>
              <a:rPr lang="en-US" dirty="0" smtClean="0"/>
              <a:t>Reading</a:t>
            </a:r>
          </a:p>
          <a:p>
            <a:pPr>
              <a:spcBef>
                <a:spcPts val="600"/>
              </a:spcBef>
            </a:pPr>
            <a:r>
              <a:rPr lang="en-US" dirty="0" smtClean="0"/>
              <a:t>MC in exams</a:t>
            </a:r>
          </a:p>
          <a:p>
            <a:pPr>
              <a:spcBef>
                <a:spcPts val="600"/>
              </a:spcBef>
            </a:pPr>
            <a:r>
              <a:rPr lang="en-US" dirty="0" smtClean="0"/>
              <a:t>PowerPoint Slides; </a:t>
            </a:r>
            <a:r>
              <a:rPr lang="en-US" b="1" dirty="0" smtClean="0"/>
              <a:t>Chapter review, theory</a:t>
            </a:r>
          </a:p>
          <a:p>
            <a:pPr>
              <a:spcBef>
                <a:spcPts val="600"/>
              </a:spcBef>
            </a:pPr>
            <a:r>
              <a:rPr lang="en-US" dirty="0" smtClean="0"/>
              <a:t>Videos and Class exercises</a:t>
            </a:r>
          </a:p>
          <a:p>
            <a:pPr>
              <a:spcBef>
                <a:spcPts val="600"/>
              </a:spcBef>
            </a:pPr>
            <a:endParaRPr lang="en-US" dirty="0"/>
          </a:p>
        </p:txBody>
      </p:sp>
    </p:spTree>
    <p:extLst>
      <p:ext uri="{BB962C8B-B14F-4D97-AF65-F5344CB8AC3E}">
        <p14:creationId xmlns:p14="http://schemas.microsoft.com/office/powerpoint/2010/main" val="324435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additive="base">
                                        <p:cTn id="6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xEl>
                                              <p:pRg st="1" end="1"/>
                                            </p:txEl>
                                          </p:spTgt>
                                        </p:tgtEl>
                                        <p:attrNameLst>
                                          <p:attrName>style.visibility</p:attrName>
                                        </p:attrNameLst>
                                      </p:cBhvr>
                                      <p:to>
                                        <p:strVal val="visible"/>
                                      </p:to>
                                    </p:set>
                                    <p:anim calcmode="lin" valueType="num">
                                      <p:cBhvr additive="base">
                                        <p:cTn id="6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xEl>
                                              <p:pRg st="2" end="2"/>
                                            </p:txEl>
                                          </p:spTgt>
                                        </p:tgtEl>
                                        <p:attrNameLst>
                                          <p:attrName>style.visibility</p:attrName>
                                        </p:attrNameLst>
                                      </p:cBhvr>
                                      <p:to>
                                        <p:strVal val="visible"/>
                                      </p:to>
                                    </p:set>
                                    <p:anim calcmode="lin" valueType="num">
                                      <p:cBhvr additive="base">
                                        <p:cTn id="7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xEl>
                                              <p:pRg st="3" end="3"/>
                                            </p:txEl>
                                          </p:spTgt>
                                        </p:tgtEl>
                                        <p:attrNameLst>
                                          <p:attrName>style.visibility</p:attrName>
                                        </p:attrNameLst>
                                      </p:cBhvr>
                                      <p:to>
                                        <p:strVal val="visible"/>
                                      </p:to>
                                    </p:set>
                                    <p:anim calcmode="lin" valueType="num">
                                      <p:cBhvr additive="base">
                                        <p:cTn id="7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
                                            <p:txEl>
                                              <p:pRg st="4" end="4"/>
                                            </p:txEl>
                                          </p:spTgt>
                                        </p:tgtEl>
                                        <p:attrNameLst>
                                          <p:attrName>style.visibility</p:attrName>
                                        </p:attrNameLst>
                                      </p:cBhvr>
                                      <p:to>
                                        <p:strVal val="visible"/>
                                      </p:to>
                                    </p:set>
                                    <p:anim calcmode="lin" valueType="num">
                                      <p:cBhvr additive="base">
                                        <p:cTn id="8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txEl>
                                              <p:pRg st="5" end="5"/>
                                            </p:txEl>
                                          </p:spTgt>
                                        </p:tgtEl>
                                        <p:attrNameLst>
                                          <p:attrName>style.visibility</p:attrName>
                                        </p:attrNameLst>
                                      </p:cBhvr>
                                      <p:to>
                                        <p:strVal val="visible"/>
                                      </p:to>
                                    </p:set>
                                    <p:anim calcmode="lin" valueType="num">
                                      <p:cBhvr additive="base">
                                        <p:cTn id="9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8">
                                            <p:txEl>
                                              <p:pRg st="6" end="6"/>
                                            </p:txEl>
                                          </p:spTgt>
                                        </p:tgtEl>
                                        <p:attrNameLst>
                                          <p:attrName>style.visibility</p:attrName>
                                        </p:attrNameLst>
                                      </p:cBhvr>
                                      <p:to>
                                        <p:strVal val="visible"/>
                                      </p:to>
                                    </p:set>
                                    <p:anim calcmode="lin" valueType="num">
                                      <p:cBhvr additive="base">
                                        <p:cTn id="9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8229600" cy="622828"/>
          </a:xfrm>
        </p:spPr>
        <p:txBody>
          <a:bodyPr/>
          <a:lstStyle/>
          <a:p>
            <a:r>
              <a:rPr lang="en-US" dirty="0" smtClean="0"/>
              <a:t>LO 3: Not-for-Profit Marketing</a:t>
            </a:r>
            <a:endParaRPr lang="en-US" dirty="0"/>
          </a:p>
        </p:txBody>
      </p:sp>
      <p:sp>
        <p:nvSpPr>
          <p:cNvPr id="5" name="Content Placeholder 4"/>
          <p:cNvSpPr>
            <a:spLocks noGrp="1"/>
          </p:cNvSpPr>
          <p:nvPr>
            <p:ph idx="1"/>
          </p:nvPr>
        </p:nvSpPr>
        <p:spPr>
          <a:xfrm>
            <a:off x="451104" y="985713"/>
            <a:ext cx="8229600" cy="838200"/>
          </a:xfrm>
        </p:spPr>
        <p:txBody>
          <a:bodyPr/>
          <a:lstStyle/>
          <a:p>
            <a:pPr marL="0" indent="0">
              <a:buNone/>
            </a:pPr>
            <a:r>
              <a:rPr lang="en-CA" dirty="0" smtClean="0"/>
              <a:t>Not-for-profit marketing refers to the marketing efforts and activities of not-for-profit organizations.</a:t>
            </a:r>
            <a:endParaRPr lang="en-US" dirty="0"/>
          </a:p>
        </p:txBody>
      </p:sp>
      <p:pic>
        <p:nvPicPr>
          <p:cNvPr id="7" name="Picture 6" descr="Figure 10.10 Cops for Cancer Tour de Rock is an annual event supporting the Canadian Cancer Society.&#10;A photo shows a large group of people riding bicycles as part of the annual event Cops for Cancer Tour de Rock to support the Canadian Cancer Society."/>
          <p:cNvPicPr>
            <a:picLocks noChangeAspect="1"/>
          </p:cNvPicPr>
          <p:nvPr/>
        </p:nvPicPr>
        <p:blipFill>
          <a:blip r:embed="rId3" cstate="print"/>
          <a:stretch>
            <a:fillRect/>
          </a:stretch>
        </p:blipFill>
        <p:spPr>
          <a:xfrm>
            <a:off x="6007717" y="1404813"/>
            <a:ext cx="2820815" cy="2377755"/>
          </a:xfrm>
          <a:prstGeom prst="rect">
            <a:avLst/>
          </a:prstGeom>
        </p:spPr>
      </p:pic>
      <p:sp>
        <p:nvSpPr>
          <p:cNvPr id="6" name="Content Placeholder 5"/>
          <p:cNvSpPr>
            <a:spLocks noGrp="1"/>
          </p:cNvSpPr>
          <p:nvPr>
            <p:ph idx="13"/>
          </p:nvPr>
        </p:nvSpPr>
        <p:spPr>
          <a:xfrm>
            <a:off x="336804" y="2243013"/>
            <a:ext cx="7130796" cy="3852987"/>
          </a:xfrm>
        </p:spPr>
        <p:txBody>
          <a:bodyPr/>
          <a:lstStyle/>
          <a:p>
            <a:pPr lvl="0"/>
            <a:r>
              <a:rPr lang="en-US" altLang="en-US" dirty="0" smtClean="0"/>
              <a:t>Philosophy</a:t>
            </a:r>
          </a:p>
          <a:p>
            <a:pPr lvl="1"/>
            <a:r>
              <a:rPr lang="en-US" dirty="0" smtClean="0"/>
              <a:t>People, causes, ideas, organizations</a:t>
            </a:r>
          </a:p>
          <a:p>
            <a:pPr lvl="0"/>
            <a:r>
              <a:rPr lang="en-US" altLang="en-US" dirty="0" smtClean="0"/>
              <a:t>Exchange</a:t>
            </a:r>
          </a:p>
          <a:p>
            <a:pPr lvl="1"/>
            <a:r>
              <a:rPr lang="en-US" dirty="0" smtClean="0"/>
              <a:t>Psychological satisfaction of supporting cause </a:t>
            </a:r>
          </a:p>
          <a:p>
            <a:pPr lvl="0"/>
            <a:r>
              <a:rPr lang="en-US" altLang="en-US" dirty="0" smtClean="0"/>
              <a:t>Objectives </a:t>
            </a:r>
          </a:p>
          <a:p>
            <a:pPr lvl="1"/>
            <a:r>
              <a:rPr lang="en-US" dirty="0" smtClean="0"/>
              <a:t>Not always quantifiable, measurable</a:t>
            </a:r>
          </a:p>
          <a:p>
            <a:pPr lvl="0"/>
            <a:r>
              <a:rPr lang="en-US" altLang="en-US" dirty="0" smtClean="0"/>
              <a:t>Benefits Derived</a:t>
            </a:r>
          </a:p>
          <a:p>
            <a:pPr lvl="1"/>
            <a:r>
              <a:rPr lang="en-US" dirty="0" smtClean="0"/>
              <a:t>Material benefits not shared by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 4: Types of NFP Marketing</a:t>
            </a:r>
            <a:endParaRPr lang="en-US" dirty="0"/>
          </a:p>
        </p:txBody>
      </p:sp>
      <p:sp>
        <p:nvSpPr>
          <p:cNvPr id="3" name="Content Placeholder 2"/>
          <p:cNvSpPr>
            <a:spLocks noGrp="1"/>
          </p:cNvSpPr>
          <p:nvPr>
            <p:ph idx="1"/>
          </p:nvPr>
        </p:nvSpPr>
        <p:spPr/>
        <p:txBody>
          <a:bodyPr/>
          <a:lstStyle/>
          <a:p>
            <a:pPr marL="256032" lvl="2" indent="-256032">
              <a:spcBef>
                <a:spcPts val="1500"/>
              </a:spcBef>
              <a:buSzPct val="100000"/>
              <a:buNone/>
            </a:pPr>
            <a:r>
              <a:rPr lang="en-US" sz="2400" dirty="0" smtClean="0">
                <a:latin typeface="Arial" charset="0"/>
              </a:rPr>
              <a:t>There are four categories of not-for-profit marketing: </a:t>
            </a:r>
          </a:p>
          <a:p>
            <a:pPr lvl="0"/>
            <a:r>
              <a:rPr lang="en-US" sz="2400" dirty="0" smtClean="0">
                <a:latin typeface="Arial" charset="0"/>
              </a:rPr>
              <a:t>Organization marketing</a:t>
            </a:r>
            <a:endParaRPr lang="en-US" dirty="0" smtClean="0"/>
          </a:p>
          <a:p>
            <a:pPr lvl="0"/>
            <a:r>
              <a:rPr lang="en-US" sz="2400" dirty="0" smtClean="0">
                <a:latin typeface="Arial" charset="0"/>
              </a:rPr>
              <a:t>People marketing</a:t>
            </a:r>
            <a:endParaRPr lang="en-US" dirty="0" smtClean="0"/>
          </a:p>
          <a:p>
            <a:pPr lvl="0"/>
            <a:r>
              <a:rPr lang="en-US" sz="2400" dirty="0" smtClean="0">
                <a:latin typeface="Arial" charset="0"/>
              </a:rPr>
              <a:t>Place marketing</a:t>
            </a:r>
            <a:endParaRPr lang="en-US" dirty="0" smtClean="0"/>
          </a:p>
          <a:p>
            <a:pPr lvl="0"/>
            <a:r>
              <a:rPr lang="en-US" sz="2400" dirty="0" smtClean="0">
                <a:latin typeface="Arial" charset="0"/>
              </a:rPr>
              <a:t>Idea marketing</a:t>
            </a:r>
            <a:endParaRPr lang="en-US" dirty="0"/>
          </a:p>
        </p:txBody>
      </p:sp>
      <p:pic>
        <p:nvPicPr>
          <p:cNvPr id="4" name="Picture 3" descr="Okanagan College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97" y="4437083"/>
            <a:ext cx="1905000" cy="1943100"/>
          </a:xfrm>
          <a:prstGeom prst="rect">
            <a:avLst/>
          </a:prstGeom>
        </p:spPr>
      </p:pic>
      <p:pic>
        <p:nvPicPr>
          <p:cNvPr id="5" name="Picture 4" descr="Colin Basran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3449750"/>
            <a:ext cx="1820449" cy="3058354"/>
          </a:xfrm>
          <a:prstGeom prst="rect">
            <a:avLst/>
          </a:prstGeom>
          <a:ln>
            <a:noFill/>
          </a:ln>
          <a:effectLst>
            <a:softEdge rad="317500"/>
          </a:effectLst>
        </p:spPr>
      </p:pic>
      <p:pic>
        <p:nvPicPr>
          <p:cNvPr id="6" name="Picture 5" descr="File:Okanagan map.svg – Travel guide at Wikivoy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4678" y="2895600"/>
            <a:ext cx="2381178" cy="3369592"/>
          </a:xfrm>
          <a:prstGeom prst="rect">
            <a:avLst/>
          </a:prstGeom>
          <a:ln>
            <a:noFill/>
          </a:ln>
          <a:effectLst>
            <a:outerShdw blurRad="292100" dist="139700" dir="2700000" algn="tl" rotWithShape="0">
              <a:srgbClr val="333333">
                <a:alpha val="65000"/>
              </a:srgbClr>
            </a:outerShdw>
          </a:effectLst>
        </p:spPr>
      </p:pic>
      <p:pic>
        <p:nvPicPr>
          <p:cNvPr id="7" name="Picture 6" descr="Homelessness in the United Kingdom - Wikipedia"/>
          <p:cNvPicPr>
            <a:picLocks noChangeAspect="1"/>
          </p:cNvPicPr>
          <p:nvPr/>
        </p:nvPicPr>
        <p:blipFill rotWithShape="1">
          <a:blip r:embed="rId6" cstate="print">
            <a:extLst>
              <a:ext uri="{28A0092B-C50C-407E-A947-70E740481C1C}">
                <a14:useLocalDpi xmlns:a14="http://schemas.microsoft.com/office/drawing/2010/main" val="0"/>
              </a:ext>
            </a:extLst>
          </a:blip>
          <a:srcRect l="27084" r="30032"/>
          <a:stretch/>
        </p:blipFill>
        <p:spPr>
          <a:xfrm>
            <a:off x="6915856" y="2057400"/>
            <a:ext cx="2002139"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 5: Marketing Strategy for Non-Profit</a:t>
            </a:r>
            <a:endParaRPr lang="en-US" b="0" dirty="0"/>
          </a:p>
        </p:txBody>
      </p:sp>
      <p:sp>
        <p:nvSpPr>
          <p:cNvPr id="5" name="Content Placeholder 4"/>
          <p:cNvSpPr>
            <a:spLocks noGrp="1"/>
          </p:cNvSpPr>
          <p:nvPr>
            <p:ph idx="13"/>
          </p:nvPr>
        </p:nvSpPr>
        <p:spPr>
          <a:xfrm>
            <a:off x="423237" y="1593068"/>
            <a:ext cx="2667000" cy="731520"/>
          </a:xfrm>
        </p:spPr>
        <p:txBody>
          <a:bodyPr/>
          <a:lstStyle/>
          <a:p>
            <a:pPr algn="ctr"/>
            <a:r>
              <a:rPr lang="en-US" b="1" dirty="0" smtClean="0"/>
              <a:t>Product</a:t>
            </a:r>
          </a:p>
        </p:txBody>
      </p:sp>
      <p:sp>
        <p:nvSpPr>
          <p:cNvPr id="6" name="Content Placeholder 5"/>
          <p:cNvSpPr>
            <a:spLocks noGrp="1"/>
          </p:cNvSpPr>
          <p:nvPr>
            <p:ph idx="14"/>
          </p:nvPr>
        </p:nvSpPr>
        <p:spPr>
          <a:xfrm>
            <a:off x="3282696" y="1593068"/>
            <a:ext cx="5410200" cy="1219200"/>
          </a:xfrm>
        </p:spPr>
        <p:txBody>
          <a:bodyPr/>
          <a:lstStyle/>
          <a:p>
            <a:pPr marL="0" indent="0">
              <a:buNone/>
            </a:pPr>
            <a:r>
              <a:rPr lang="en-US" altLang="en-US" sz="2000" dirty="0" smtClean="0"/>
              <a:t>Organizations believe they provide what the public needs. The public simply needs to be made aware of a certain viewpoint. </a:t>
            </a:r>
            <a:endParaRPr lang="en-US" sz="2000" dirty="0"/>
          </a:p>
        </p:txBody>
      </p:sp>
      <p:sp>
        <p:nvSpPr>
          <p:cNvPr id="7" name="Content Placeholder 6"/>
          <p:cNvSpPr>
            <a:spLocks noGrp="1"/>
          </p:cNvSpPr>
          <p:nvPr>
            <p:ph idx="15"/>
          </p:nvPr>
        </p:nvSpPr>
        <p:spPr>
          <a:xfrm>
            <a:off x="457200" y="2812268"/>
            <a:ext cx="2667000" cy="731520"/>
          </a:xfrm>
        </p:spPr>
        <p:txBody>
          <a:bodyPr/>
          <a:lstStyle/>
          <a:p>
            <a:pPr algn="ctr"/>
            <a:r>
              <a:rPr lang="en-US" b="1" dirty="0" smtClean="0"/>
              <a:t>Price</a:t>
            </a:r>
          </a:p>
        </p:txBody>
      </p:sp>
      <p:sp>
        <p:nvSpPr>
          <p:cNvPr id="8" name="Content Placeholder 7"/>
          <p:cNvSpPr>
            <a:spLocks noGrp="1"/>
          </p:cNvSpPr>
          <p:nvPr>
            <p:ph idx="16"/>
          </p:nvPr>
        </p:nvSpPr>
        <p:spPr>
          <a:xfrm>
            <a:off x="3316224" y="2978872"/>
            <a:ext cx="5404104" cy="731520"/>
          </a:xfrm>
        </p:spPr>
        <p:txBody>
          <a:bodyPr/>
          <a:lstStyle/>
          <a:p>
            <a:pPr marL="0" indent="0">
              <a:buNone/>
            </a:pPr>
            <a:r>
              <a:rPr lang="en-US" altLang="en-US" sz="2000" dirty="0" smtClean="0"/>
              <a:t>Money may change hands (donation) but time and expertise are volunteered. </a:t>
            </a:r>
          </a:p>
        </p:txBody>
      </p:sp>
      <p:sp>
        <p:nvSpPr>
          <p:cNvPr id="9" name="Content Placeholder 4"/>
          <p:cNvSpPr>
            <a:spLocks noGrp="1"/>
          </p:cNvSpPr>
          <p:nvPr>
            <p:ph idx="13"/>
          </p:nvPr>
        </p:nvSpPr>
        <p:spPr>
          <a:xfrm>
            <a:off x="423237" y="4031468"/>
            <a:ext cx="2667000" cy="731520"/>
          </a:xfrm>
        </p:spPr>
        <p:txBody>
          <a:bodyPr/>
          <a:lstStyle/>
          <a:p>
            <a:pPr algn="ctr" fontAlgn="auto">
              <a:spcBef>
                <a:spcPts val="0"/>
              </a:spcBef>
              <a:spcAft>
                <a:spcPts val="0"/>
              </a:spcAft>
              <a:defRPr/>
            </a:pPr>
            <a:r>
              <a:rPr lang="en-US" b="1" dirty="0" smtClean="0"/>
              <a:t>Distribution </a:t>
            </a:r>
            <a:endParaRPr lang="en-US" b="1" dirty="0"/>
          </a:p>
        </p:txBody>
      </p:sp>
      <p:sp>
        <p:nvSpPr>
          <p:cNvPr id="10" name="Content Placeholder 6"/>
          <p:cNvSpPr>
            <a:spLocks noGrp="1"/>
          </p:cNvSpPr>
          <p:nvPr>
            <p:ph idx="15"/>
          </p:nvPr>
        </p:nvSpPr>
        <p:spPr>
          <a:xfrm>
            <a:off x="423237" y="5070836"/>
            <a:ext cx="2667000" cy="731520"/>
          </a:xfrm>
        </p:spPr>
        <p:txBody>
          <a:bodyPr/>
          <a:lstStyle/>
          <a:p>
            <a:pPr algn="ctr" fontAlgn="auto">
              <a:spcBef>
                <a:spcPts val="0"/>
              </a:spcBef>
              <a:spcAft>
                <a:spcPts val="0"/>
              </a:spcAft>
              <a:defRPr/>
            </a:pPr>
            <a:r>
              <a:rPr lang="en-US" b="1" dirty="0" smtClean="0"/>
              <a:t>Marketing</a:t>
            </a:r>
          </a:p>
          <a:p>
            <a:pPr algn="ctr" fontAlgn="auto">
              <a:spcBef>
                <a:spcPts val="0"/>
              </a:spcBef>
              <a:spcAft>
                <a:spcPts val="0"/>
              </a:spcAft>
              <a:defRPr/>
            </a:pPr>
            <a:r>
              <a:rPr lang="en-US" b="1" dirty="0" smtClean="0"/>
              <a:t>Communications </a:t>
            </a:r>
            <a:endParaRPr lang="en-US" b="1" dirty="0"/>
          </a:p>
        </p:txBody>
      </p:sp>
      <p:sp>
        <p:nvSpPr>
          <p:cNvPr id="11" name="Content Placeholder 5"/>
          <p:cNvSpPr>
            <a:spLocks noGrp="1"/>
          </p:cNvSpPr>
          <p:nvPr>
            <p:ph idx="14"/>
          </p:nvPr>
        </p:nvSpPr>
        <p:spPr>
          <a:xfrm>
            <a:off x="3352800" y="4130528"/>
            <a:ext cx="5334000" cy="533400"/>
          </a:xfrm>
        </p:spPr>
        <p:txBody>
          <a:bodyPr/>
          <a:lstStyle/>
          <a:p>
            <a:pPr marL="0" indent="0">
              <a:buNone/>
            </a:pPr>
            <a:r>
              <a:rPr lang="en-US" altLang="en-US" sz="2000" dirty="0" smtClean="0"/>
              <a:t>Channels are direct (organization to donor).</a:t>
            </a:r>
            <a:endParaRPr lang="en-US" sz="2000" dirty="0"/>
          </a:p>
        </p:txBody>
      </p:sp>
      <p:sp>
        <p:nvSpPr>
          <p:cNvPr id="12" name="Content Placeholder 7"/>
          <p:cNvSpPr>
            <a:spLocks noGrp="1"/>
          </p:cNvSpPr>
          <p:nvPr>
            <p:ph idx="16"/>
          </p:nvPr>
        </p:nvSpPr>
        <p:spPr>
          <a:xfrm>
            <a:off x="3282696" y="5070836"/>
            <a:ext cx="5257800" cy="1112520"/>
          </a:xfrm>
        </p:spPr>
        <p:txBody>
          <a:bodyPr/>
          <a:lstStyle/>
          <a:p>
            <a:pPr marL="0" indent="0">
              <a:buNone/>
            </a:pPr>
            <a:r>
              <a:rPr lang="en-US" altLang="en-US" sz="2000" dirty="0" smtClean="0"/>
              <a:t>Media advertising plays a big role - creating awareness and communicating important details call for a well-rounded media mix.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bg/>
                                          </p:spTgt>
                                        </p:tgtEl>
                                        <p:attrNameLst>
                                          <p:attrName>style.visibility</p:attrName>
                                        </p:attrNameLst>
                                      </p:cBhvr>
                                      <p:to>
                                        <p:strVal val="visible"/>
                                      </p:to>
                                    </p:set>
                                    <p:anim calcmode="lin" valueType="num">
                                      <p:cBhvr additive="base">
                                        <p:cTn id="1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7">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bg/>
                                          </p:spTgt>
                                        </p:tgtEl>
                                        <p:attrNameLst>
                                          <p:attrName>style.visibility</p:attrName>
                                        </p:attrNameLst>
                                      </p:cBhvr>
                                      <p:to>
                                        <p:strVal val="visible"/>
                                      </p:to>
                                    </p:set>
                                    <p:anim calcmode="lin" valueType="num">
                                      <p:cBhvr additive="base">
                                        <p:cTn id="23"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9">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additive="base">
                                        <p:cTn id="2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bg/>
                                          </p:spTgt>
                                        </p:tgtEl>
                                        <p:attrNameLst>
                                          <p:attrName>style.visibility</p:attrName>
                                        </p:attrNameLst>
                                      </p:cBhvr>
                                      <p:to>
                                        <p:strVal val="visible"/>
                                      </p:to>
                                    </p:set>
                                    <p:anim calcmode="lin" valueType="num">
                                      <p:cBhvr additive="base">
                                        <p:cTn id="31"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additive="base">
                                        <p:cTn id="3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 calcmode="lin" valueType="num">
                                      <p:cBhvr additive="base">
                                        <p:cTn id="3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500"/>
                                        <p:tgtEl>
                                          <p:spTgt spid="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fade">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fade">
                                      <p:cBhvr>
                                        <p:cTn id="55" dur="500"/>
                                        <p:tgtEl>
                                          <p:spTgt spid="1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fade">
                                      <p:cBhvr>
                                        <p:cTn id="6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build="p"/>
      <p:bldP spid="7" grpId="0" uiExpand="1" build="p" animBg="1"/>
      <p:bldP spid="8" grpId="0" build="p"/>
      <p:bldP spid="9" grpId="0" uiExpand="1" build="p" animBg="1"/>
      <p:bldP spid="10" grpId="0" uiExpand="1" build="p" animBg="1"/>
      <p:bldP spid="11" grpId="0" build="p"/>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TUESDAY EXAM:</a:t>
            </a:r>
            <a:br>
              <a:rPr lang="en-US" dirty="0" smtClean="0"/>
            </a:br>
            <a:r>
              <a:rPr lang="en-US" dirty="0" smtClean="0"/>
              <a:t>CHAPTERS 10 AND 12</a:t>
            </a:r>
            <a:endParaRPr lang="en-US" dirty="0"/>
          </a:p>
        </p:txBody>
      </p:sp>
      <p:sp>
        <p:nvSpPr>
          <p:cNvPr id="3" name="Subtitle 2"/>
          <p:cNvSpPr>
            <a:spLocks noGrp="1"/>
          </p:cNvSpPr>
          <p:nvPr>
            <p:ph type="subTitle" idx="1"/>
          </p:nvPr>
        </p:nvSpPr>
        <p:spPr/>
        <p:txBody>
          <a:bodyPr/>
          <a:lstStyle/>
          <a:p>
            <a:r>
              <a:rPr lang="en-US" dirty="0" smtClean="0"/>
              <a:t>How to Study:</a:t>
            </a:r>
          </a:p>
          <a:p>
            <a:r>
              <a:rPr lang="en-US" dirty="0" smtClean="0"/>
              <a:t>Review Chapter Summaries</a:t>
            </a:r>
          </a:p>
          <a:p>
            <a:r>
              <a:rPr lang="en-US" dirty="0" smtClean="0"/>
              <a:t>Online Textbook Quizzes</a:t>
            </a:r>
            <a:endParaRPr lang="en-US" dirty="0"/>
          </a:p>
        </p:txBody>
      </p:sp>
    </p:spTree>
    <p:extLst>
      <p:ext uri="{BB962C8B-B14F-4D97-AF65-F5344CB8AC3E}">
        <p14:creationId xmlns:p14="http://schemas.microsoft.com/office/powerpoint/2010/main" val="2552126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t>
            </a:r>
            <a:r>
              <a:rPr lang="en-US" dirty="0" smtClean="0"/>
              <a:t>Marketing</a:t>
            </a:r>
            <a:endParaRPr lang="en-US" dirty="0"/>
          </a:p>
        </p:txBody>
      </p:sp>
      <p:sp>
        <p:nvSpPr>
          <p:cNvPr id="3" name="Text Placeholder 2"/>
          <p:cNvSpPr>
            <a:spLocks noGrp="1"/>
          </p:cNvSpPr>
          <p:nvPr>
            <p:ph type="body" sz="quarter" idx="13"/>
          </p:nvPr>
        </p:nvSpPr>
        <p:spPr>
          <a:xfrm>
            <a:off x="457200" y="903514"/>
            <a:ext cx="8229600" cy="315686"/>
          </a:xfrm>
        </p:spPr>
        <p:txBody>
          <a:bodyPr/>
          <a:lstStyle/>
          <a:p>
            <a:r>
              <a:rPr lang="en-US" dirty="0"/>
              <a:t>Third Edition</a:t>
            </a:r>
          </a:p>
        </p:txBody>
      </p:sp>
      <p:sp>
        <p:nvSpPr>
          <p:cNvPr id="4" name="Text Placeholder 3"/>
          <p:cNvSpPr>
            <a:spLocks noGrp="1"/>
          </p:cNvSpPr>
          <p:nvPr>
            <p:ph type="body" sz="quarter" idx="14"/>
          </p:nvPr>
        </p:nvSpPr>
        <p:spPr/>
        <p:txBody>
          <a:bodyPr/>
          <a:lstStyle/>
          <a:p>
            <a:r>
              <a:rPr lang="en-US" dirty="0" smtClean="0"/>
              <a:t>Chapter 10</a:t>
            </a:r>
            <a:endParaRPr lang="en-US" dirty="0"/>
          </a:p>
        </p:txBody>
      </p:sp>
      <p:sp>
        <p:nvSpPr>
          <p:cNvPr id="6" name="Text Placeholder 5"/>
          <p:cNvSpPr>
            <a:spLocks noGrp="1"/>
          </p:cNvSpPr>
          <p:nvPr>
            <p:ph type="body" sz="quarter" idx="15"/>
          </p:nvPr>
        </p:nvSpPr>
        <p:spPr/>
        <p:txBody>
          <a:bodyPr/>
          <a:lstStyle/>
          <a:p>
            <a:r>
              <a:rPr lang="en-US" dirty="0" smtClean="0"/>
              <a:t>Services and Not-for-Profit Marketing</a:t>
            </a:r>
            <a:endParaRPr lang="en-US" dirty="0"/>
          </a:p>
        </p:txBody>
      </p:sp>
      <p:pic>
        <p:nvPicPr>
          <p:cNvPr id="9" name="Picture 2" descr="Front Cover: Think Marketing Third Edition by Tuckwell and Jaffey."/>
          <p:cNvPicPr>
            <a:picLocks noChangeAspect="1" noChangeArrowheads="1"/>
          </p:cNvPicPr>
          <p:nvPr/>
        </p:nvPicPr>
        <p:blipFill>
          <a:blip r:embed="rId3" cstate="print"/>
          <a:srcRect/>
          <a:stretch>
            <a:fillRect/>
          </a:stretch>
        </p:blipFill>
        <p:spPr bwMode="auto">
          <a:xfrm>
            <a:off x="452846" y="1371799"/>
            <a:ext cx="3749040" cy="4941915"/>
          </a:xfrm>
          <a:prstGeom prst="rect">
            <a:avLst/>
          </a:prstGeom>
          <a:noFill/>
        </p:spPr>
      </p:pic>
      <p:sp>
        <p:nvSpPr>
          <p:cNvPr id="8" name="Text Placeholder 7"/>
          <p:cNvSpPr>
            <a:spLocks noGrp="1"/>
          </p:cNvSpPr>
          <p:nvPr>
            <p:ph type="body" sz="quarter" idx="16"/>
          </p:nvPr>
        </p:nvSpPr>
        <p:spPr/>
        <p:txBody>
          <a:bodyPr/>
          <a:lstStyle/>
          <a:p>
            <a:pPr>
              <a:defRPr/>
            </a:pPr>
            <a:r>
              <a:rPr lang="en-US" altLang="en-US" dirty="0"/>
              <a:t>Copyright © </a:t>
            </a:r>
            <a:r>
              <a:rPr lang="en-US" altLang="en-US" dirty="0" smtClean="0"/>
              <a:t>2019 </a:t>
            </a:r>
            <a:r>
              <a:rPr lang="en-US" altLang="en-US" dirty="0"/>
              <a:t>Pearson Canada Inc.</a:t>
            </a:r>
          </a:p>
        </p:txBody>
      </p:sp>
    </p:spTree>
    <p:extLst>
      <p:ext uri="{BB962C8B-B14F-4D97-AF65-F5344CB8AC3E}">
        <p14:creationId xmlns:p14="http://schemas.microsoft.com/office/powerpoint/2010/main" val="577816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Objectives</a:t>
            </a:r>
            <a:endParaRPr lang="en-US" b="0" dirty="0"/>
          </a:p>
        </p:txBody>
      </p:sp>
      <p:sp>
        <p:nvSpPr>
          <p:cNvPr id="3" name="Content Placeholder 2"/>
          <p:cNvSpPr>
            <a:spLocks noGrp="1"/>
          </p:cNvSpPr>
          <p:nvPr>
            <p:ph idx="1"/>
          </p:nvPr>
        </p:nvSpPr>
        <p:spPr/>
        <p:txBody>
          <a:bodyPr/>
          <a:lstStyle/>
          <a:p>
            <a:pPr marL="466344" indent="-466344">
              <a:buSzPct val="100000"/>
              <a:buFont typeface="+mj-lt"/>
              <a:buAutoNum type="arabicPeriod"/>
            </a:pPr>
            <a:r>
              <a:rPr lang="en-US" altLang="en-US" dirty="0"/>
              <a:t>Outline the characteristics and </a:t>
            </a:r>
            <a:r>
              <a:rPr lang="en-US" altLang="en-US" dirty="0" err="1"/>
              <a:t>behaviours</a:t>
            </a:r>
            <a:r>
              <a:rPr lang="en-US" altLang="en-US" dirty="0"/>
              <a:t> that distinguish services marketing from product marketing.</a:t>
            </a:r>
          </a:p>
          <a:p>
            <a:pPr marL="466344" indent="-466344">
              <a:buSzPct val="100000"/>
              <a:buFont typeface="+mj-lt"/>
              <a:buAutoNum type="arabicPeriod"/>
            </a:pPr>
            <a:r>
              <a:rPr lang="en-US" altLang="en-US" dirty="0"/>
              <a:t>Describe the elements of the services marketing mix.</a:t>
            </a:r>
          </a:p>
          <a:p>
            <a:pPr marL="466344" indent="-466344">
              <a:buSzPct val="100000"/>
              <a:buFont typeface="+mj-lt"/>
              <a:buAutoNum type="arabicPeriod"/>
            </a:pPr>
            <a:r>
              <a:rPr lang="en-US" altLang="en-US" dirty="0"/>
              <a:t>Explain the nature, scope, and characteristics of not-for-profit marketing.</a:t>
            </a:r>
          </a:p>
          <a:p>
            <a:pPr marL="466344" indent="-466344">
              <a:buSzPct val="100000"/>
              <a:buFont typeface="+mj-lt"/>
              <a:buAutoNum type="arabicPeriod"/>
              <a:defRPr/>
            </a:pPr>
            <a:r>
              <a:rPr lang="en-US" altLang="en-US" dirty="0"/>
              <a:t>Describe the types of not-for-profit marketing.</a:t>
            </a:r>
          </a:p>
          <a:p>
            <a:pPr marL="466344" indent="-466344">
              <a:buSzPct val="100000"/>
              <a:buFont typeface="+mj-lt"/>
              <a:buAutoNum type="arabicPeriod"/>
              <a:defRPr/>
            </a:pPr>
            <a:r>
              <a:rPr lang="en-US" altLang="en-US" dirty="0"/>
              <a:t>Discuss the role and importance of marketing strategy in not-for-profit organizations.</a:t>
            </a:r>
          </a:p>
        </p:txBody>
      </p:sp>
    </p:spTree>
    <p:extLst>
      <p:ext uri="{BB962C8B-B14F-4D97-AF65-F5344CB8AC3E}">
        <p14:creationId xmlns:p14="http://schemas.microsoft.com/office/powerpoint/2010/main" val="2025565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SERVICE ECONOMY</a:t>
            </a:r>
            <a:endParaRPr lang="en-US" dirty="0"/>
          </a:p>
        </p:txBody>
      </p:sp>
      <p:sp>
        <p:nvSpPr>
          <p:cNvPr id="3" name="Content Placeholder 2"/>
          <p:cNvSpPr>
            <a:spLocks noGrp="1"/>
          </p:cNvSpPr>
          <p:nvPr>
            <p:ph idx="1"/>
          </p:nvPr>
        </p:nvSpPr>
        <p:spPr>
          <a:xfrm>
            <a:off x="457200" y="1524000"/>
            <a:ext cx="8229600" cy="990600"/>
          </a:xfrm>
        </p:spPr>
        <p:txBody>
          <a:bodyPr/>
          <a:lstStyle/>
          <a:p>
            <a:r>
              <a:rPr lang="en-US" dirty="0" smtClean="0"/>
              <a:t>What is the Service Industry?</a:t>
            </a:r>
          </a:p>
          <a:p>
            <a:r>
              <a:rPr lang="en-US" dirty="0" smtClean="0"/>
              <a:t>Why is the Service Industry growing?</a:t>
            </a:r>
            <a:endParaRPr lang="en-US" dirty="0"/>
          </a:p>
        </p:txBody>
      </p:sp>
      <p:pic>
        <p:nvPicPr>
          <p:cNvPr id="4" name="3LgqMFPT7yQ"/>
          <p:cNvPicPr>
            <a:picLocks noRot="1" noChangeAspect="1"/>
          </p:cNvPicPr>
          <p:nvPr>
            <a:videoFile r:link="rId1"/>
          </p:nvPr>
        </p:nvPicPr>
        <p:blipFill>
          <a:blip r:embed="rId4"/>
          <a:stretch>
            <a:fillRect/>
          </a:stretch>
        </p:blipFill>
        <p:spPr>
          <a:xfrm>
            <a:off x="451104" y="1333988"/>
            <a:ext cx="8181623" cy="4602163"/>
          </a:xfrm>
          <a:prstGeom prst="rect">
            <a:avLst/>
          </a:prstGeom>
        </p:spPr>
      </p:pic>
    </p:spTree>
    <p:extLst>
      <p:ext uri="{BB962C8B-B14F-4D97-AF65-F5344CB8AC3E}">
        <p14:creationId xmlns:p14="http://schemas.microsoft.com/office/powerpoint/2010/main" val="35819400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1097280"/>
          </a:xfrm>
        </p:spPr>
        <p:txBody>
          <a:bodyPr/>
          <a:lstStyle/>
          <a:p>
            <a:r>
              <a:rPr lang="en-US" dirty="0" smtClean="0"/>
              <a:t>LO 1: </a:t>
            </a:r>
            <a:r>
              <a:rPr lang="en-CA" dirty="0"/>
              <a:t>Outline the characteristics and behaviours that distinguish services marketing from product marketing.</a:t>
            </a:r>
            <a:endParaRPr lang="en-US" dirty="0"/>
          </a:p>
        </p:txBody>
      </p:sp>
      <p:sp>
        <p:nvSpPr>
          <p:cNvPr id="6" name="Content Placeholder 2"/>
          <p:cNvSpPr>
            <a:spLocks noGrp="1"/>
          </p:cNvSpPr>
          <p:nvPr>
            <p:ph idx="1"/>
          </p:nvPr>
        </p:nvSpPr>
        <p:spPr>
          <a:xfrm>
            <a:off x="457200" y="2362200"/>
            <a:ext cx="8229600" cy="3763963"/>
          </a:xfrm>
        </p:spPr>
        <p:txBody>
          <a:bodyPr/>
          <a:lstStyle/>
          <a:p>
            <a:pPr marL="0" indent="0">
              <a:buNone/>
            </a:pPr>
            <a:r>
              <a:rPr lang="en-US" dirty="0" smtClean="0"/>
              <a:t>Service Sector:</a:t>
            </a:r>
          </a:p>
          <a:p>
            <a:r>
              <a:rPr lang="en-US" dirty="0" smtClean="0"/>
              <a:t>75% of Canadians work in service industry</a:t>
            </a:r>
          </a:p>
          <a:p>
            <a:r>
              <a:rPr lang="en-US" dirty="0" smtClean="0"/>
              <a:t>Primary Categories:</a:t>
            </a:r>
          </a:p>
          <a:p>
            <a:pPr lvl="1"/>
            <a:r>
              <a:rPr lang="en-US" dirty="0" smtClean="0"/>
              <a:t>Leisure and personal services</a:t>
            </a:r>
          </a:p>
          <a:p>
            <a:pPr lvl="1"/>
            <a:r>
              <a:rPr lang="en-US" dirty="0" smtClean="0"/>
              <a:t>Food and beverage services</a:t>
            </a:r>
          </a:p>
          <a:p>
            <a:pPr lvl="1"/>
            <a:r>
              <a:rPr lang="en-US" dirty="0" smtClean="0"/>
              <a:t>Accommodation</a:t>
            </a:r>
          </a:p>
          <a:p>
            <a:pPr lvl="1"/>
            <a:r>
              <a:rPr lang="en-US" dirty="0" smtClean="0"/>
              <a:t>Business services</a:t>
            </a:r>
            <a:endParaRPr lang="en-US" dirty="0"/>
          </a:p>
        </p:txBody>
      </p:sp>
      <p:sp>
        <p:nvSpPr>
          <p:cNvPr id="7" name="Rectangle 6"/>
          <p:cNvSpPr/>
          <p:nvPr/>
        </p:nvSpPr>
        <p:spPr>
          <a:xfrm>
            <a:off x="4858512" y="3581400"/>
            <a:ext cx="3810000" cy="2308324"/>
          </a:xfrm>
          <a:prstGeom prst="rect">
            <a:avLst/>
          </a:prstGeom>
          <a:noFill/>
          <a:ln w="19050">
            <a:solidFill>
              <a:srgbClr val="007FA3"/>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solidFill>
                  <a:schemeClr val="accent3"/>
                </a:solidFill>
              </a:rPr>
              <a:t>s</a:t>
            </a:r>
            <a:r>
              <a:rPr lang="en-US" sz="4800" b="1" dirty="0" smtClean="0">
                <a:ln/>
                <a:solidFill>
                  <a:schemeClr val="accent3"/>
                </a:solidFill>
              </a:rPr>
              <a:t>election for class discussion</a:t>
            </a:r>
            <a:endParaRPr lang="en-US" sz="4800" b="1" cap="none" spc="0" dirty="0">
              <a:ln/>
              <a:solidFill>
                <a:schemeClr val="accent3"/>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851428"/>
          </a:xfrm>
        </p:spPr>
        <p:txBody>
          <a:bodyPr/>
          <a:lstStyle/>
          <a:p>
            <a:r>
              <a:rPr lang="en-US" dirty="0" smtClean="0"/>
              <a:t>Characteristics of Services</a:t>
            </a:r>
            <a:endParaRPr lang="en-US" dirty="0"/>
          </a:p>
        </p:txBody>
      </p:sp>
      <p:pic>
        <p:nvPicPr>
          <p:cNvPr id="1026" name="Picture 2" descr="A flowchart shows characteristics of services as intangibility, inseparability, quality variability and perishability of deman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45920" y="1066800"/>
            <a:ext cx="7040880" cy="4831546"/>
          </a:xfrm>
          <a:prstGeom prst="rect">
            <a:avLst/>
          </a:prstGeom>
          <a:noFill/>
          <a:ln w="9525">
            <a:noFill/>
            <a:miter lim="800000"/>
            <a:headEnd/>
            <a:tailEnd/>
          </a:ln>
        </p:spPr>
      </p:pic>
      <p:sp>
        <p:nvSpPr>
          <p:cNvPr id="3" name="Rectangle 2"/>
          <p:cNvSpPr/>
          <p:nvPr/>
        </p:nvSpPr>
        <p:spPr>
          <a:xfrm>
            <a:off x="152400" y="5638800"/>
            <a:ext cx="5974080"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rPr>
              <a:t>example service?</a:t>
            </a:r>
            <a:endParaRPr lang="en-US" sz="5400" b="1" cap="none" spc="0" dirty="0">
              <a:ln/>
              <a:solidFill>
                <a:schemeClr val="accent3"/>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a:t>
            </a:r>
            <a:r>
              <a:rPr lang="en-US" dirty="0" err="1" smtClean="0"/>
              <a:t>Behaviour</a:t>
            </a:r>
            <a:r>
              <a:rPr lang="en-US" dirty="0" smtClean="0"/>
              <a:t> in Services</a:t>
            </a:r>
            <a:endParaRPr lang="en-US" dirty="0"/>
          </a:p>
        </p:txBody>
      </p:sp>
      <p:sp>
        <p:nvSpPr>
          <p:cNvPr id="4" name="Content Placeholder 3"/>
          <p:cNvSpPr>
            <a:spLocks noGrp="1"/>
          </p:cNvSpPr>
          <p:nvPr>
            <p:ph idx="13"/>
          </p:nvPr>
        </p:nvSpPr>
        <p:spPr>
          <a:xfrm>
            <a:off x="457200" y="1930400"/>
            <a:ext cx="2667000" cy="731520"/>
          </a:xfrm>
        </p:spPr>
        <p:txBody>
          <a:bodyPr/>
          <a:lstStyle/>
          <a:p>
            <a:pPr algn="ctr"/>
            <a:r>
              <a:rPr lang="en-US" b="1" dirty="0" smtClean="0"/>
              <a:t>Attitudes</a:t>
            </a:r>
          </a:p>
        </p:txBody>
      </p:sp>
      <p:sp>
        <p:nvSpPr>
          <p:cNvPr id="10" name="Right Arrow 9" descr="Right Arrow"/>
          <p:cNvSpPr/>
          <p:nvPr/>
        </p:nvSpPr>
        <p:spPr>
          <a:xfrm>
            <a:off x="3133725" y="2149475"/>
            <a:ext cx="914400" cy="348344"/>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Content Placeholder 4"/>
          <p:cNvSpPr>
            <a:spLocks noGrp="1"/>
          </p:cNvSpPr>
          <p:nvPr>
            <p:ph idx="14"/>
          </p:nvPr>
        </p:nvSpPr>
        <p:spPr>
          <a:xfrm>
            <a:off x="4191000" y="1930400"/>
            <a:ext cx="4953000" cy="990600"/>
          </a:xfrm>
        </p:spPr>
        <p:txBody>
          <a:bodyPr/>
          <a:lstStyle/>
          <a:p>
            <a:pPr marL="0" indent="0">
              <a:buNone/>
            </a:pPr>
            <a:r>
              <a:rPr lang="en-US" altLang="en-US" dirty="0" smtClean="0"/>
              <a:t>A good impression is a strong influencer – of service and supplier.</a:t>
            </a:r>
            <a:endParaRPr lang="en-US" dirty="0"/>
          </a:p>
        </p:txBody>
      </p:sp>
      <p:sp>
        <p:nvSpPr>
          <p:cNvPr id="6" name="Content Placeholder 5"/>
          <p:cNvSpPr>
            <a:spLocks noGrp="1"/>
          </p:cNvSpPr>
          <p:nvPr>
            <p:ph idx="15"/>
          </p:nvPr>
        </p:nvSpPr>
        <p:spPr>
          <a:xfrm>
            <a:off x="457200" y="3180080"/>
            <a:ext cx="2667000" cy="731520"/>
          </a:xfrm>
        </p:spPr>
        <p:txBody>
          <a:bodyPr/>
          <a:lstStyle/>
          <a:p>
            <a:pPr algn="ctr" fontAlgn="auto">
              <a:spcBef>
                <a:spcPts val="0"/>
              </a:spcBef>
              <a:spcAft>
                <a:spcPts val="0"/>
              </a:spcAft>
              <a:defRPr/>
            </a:pPr>
            <a:r>
              <a:rPr lang="en-US" b="1" dirty="0" smtClean="0"/>
              <a:t>Needs and</a:t>
            </a:r>
          </a:p>
          <a:p>
            <a:pPr algn="ctr" fontAlgn="auto">
              <a:spcBef>
                <a:spcPts val="0"/>
              </a:spcBef>
              <a:spcAft>
                <a:spcPts val="0"/>
              </a:spcAft>
              <a:defRPr/>
            </a:pPr>
            <a:r>
              <a:rPr lang="en-US" b="1" dirty="0" smtClean="0"/>
              <a:t>Motives</a:t>
            </a:r>
          </a:p>
        </p:txBody>
      </p:sp>
      <p:sp>
        <p:nvSpPr>
          <p:cNvPr id="11" name="Right Arrow 10" descr="Right Arrow"/>
          <p:cNvSpPr/>
          <p:nvPr/>
        </p:nvSpPr>
        <p:spPr>
          <a:xfrm>
            <a:off x="3146425" y="3378200"/>
            <a:ext cx="914400" cy="348344"/>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 name="Content Placeholder 6"/>
          <p:cNvSpPr>
            <a:spLocks noGrp="1"/>
          </p:cNvSpPr>
          <p:nvPr>
            <p:ph idx="16"/>
          </p:nvPr>
        </p:nvSpPr>
        <p:spPr>
          <a:xfrm>
            <a:off x="4140962" y="3232097"/>
            <a:ext cx="4774438" cy="731520"/>
          </a:xfrm>
        </p:spPr>
        <p:txBody>
          <a:bodyPr/>
          <a:lstStyle/>
          <a:p>
            <a:pPr marL="0" indent="0">
              <a:buNone/>
            </a:pPr>
            <a:r>
              <a:rPr lang="en-US" altLang="en-US" dirty="0" smtClean="0"/>
              <a:t>Convenience, expertise and personal attention help sell a service.</a:t>
            </a:r>
            <a:endParaRPr lang="en-US" dirty="0"/>
          </a:p>
        </p:txBody>
      </p:sp>
      <p:sp>
        <p:nvSpPr>
          <p:cNvPr id="8" name="Content Placeholder 7"/>
          <p:cNvSpPr>
            <a:spLocks noGrp="1"/>
          </p:cNvSpPr>
          <p:nvPr>
            <p:ph idx="17"/>
          </p:nvPr>
        </p:nvSpPr>
        <p:spPr>
          <a:xfrm>
            <a:off x="457200" y="4551680"/>
            <a:ext cx="2667000" cy="731520"/>
          </a:xfrm>
        </p:spPr>
        <p:txBody>
          <a:bodyPr/>
          <a:lstStyle/>
          <a:p>
            <a:pPr algn="ctr" fontAlgn="auto">
              <a:spcBef>
                <a:spcPts val="0"/>
              </a:spcBef>
              <a:spcAft>
                <a:spcPts val="0"/>
              </a:spcAft>
              <a:defRPr/>
            </a:pPr>
            <a:r>
              <a:rPr lang="en-US" b="1" dirty="0" smtClean="0"/>
              <a:t>Purchase</a:t>
            </a:r>
          </a:p>
          <a:p>
            <a:pPr algn="ctr" fontAlgn="auto">
              <a:spcBef>
                <a:spcPts val="0"/>
              </a:spcBef>
              <a:spcAft>
                <a:spcPts val="0"/>
              </a:spcAft>
              <a:defRPr/>
            </a:pPr>
            <a:r>
              <a:rPr lang="en-US" b="1" dirty="0" err="1" smtClean="0"/>
              <a:t>Behaviour</a:t>
            </a:r>
            <a:endParaRPr lang="en-US" b="1" dirty="0" smtClean="0"/>
          </a:p>
        </p:txBody>
      </p:sp>
      <p:sp>
        <p:nvSpPr>
          <p:cNvPr id="12" name="Right Arrow 11" descr="Right Arrow"/>
          <p:cNvSpPr/>
          <p:nvPr/>
        </p:nvSpPr>
        <p:spPr>
          <a:xfrm>
            <a:off x="3143250" y="4725306"/>
            <a:ext cx="914400" cy="348344"/>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 name="Content Placeholder 8"/>
          <p:cNvSpPr>
            <a:spLocks noGrp="1"/>
          </p:cNvSpPr>
          <p:nvPr>
            <p:ph idx="18"/>
          </p:nvPr>
        </p:nvSpPr>
        <p:spPr>
          <a:xfrm>
            <a:off x="4147058" y="4477312"/>
            <a:ext cx="4191000" cy="1036320"/>
          </a:xfrm>
        </p:spPr>
        <p:txBody>
          <a:bodyPr/>
          <a:lstStyle/>
          <a:p>
            <a:pPr marL="0" indent="0">
              <a:buNone/>
            </a:pPr>
            <a:r>
              <a:rPr lang="en-US" altLang="en-US" dirty="0" smtClean="0"/>
              <a:t>People pay more attention when ready to buy; they also value the opinion of others. </a:t>
            </a:r>
          </a:p>
        </p:txBody>
      </p:sp>
      <p:sp>
        <p:nvSpPr>
          <p:cNvPr id="13" name="Rectangle 12"/>
          <p:cNvSpPr/>
          <p:nvPr/>
        </p:nvSpPr>
        <p:spPr>
          <a:xfrm>
            <a:off x="2703576" y="5461615"/>
            <a:ext cx="5974080"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rPr>
              <a:t>example service?</a:t>
            </a:r>
            <a:endParaRPr lang="en-US" sz="5400" b="1" cap="none" spc="0" dirty="0">
              <a:ln/>
              <a:solidFill>
                <a:schemeClr val="accent3"/>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775228"/>
          </a:xfrm>
        </p:spPr>
        <p:txBody>
          <a:bodyPr/>
          <a:lstStyle/>
          <a:p>
            <a:r>
              <a:rPr lang="en-US" dirty="0" smtClean="0"/>
              <a:t>LO 2: S</a:t>
            </a:r>
            <a:r>
              <a:rPr lang="en-CA" dirty="0" err="1" smtClean="0"/>
              <a:t>ervices</a:t>
            </a:r>
            <a:r>
              <a:rPr lang="en-CA" dirty="0" smtClean="0"/>
              <a:t> Marketing Mix</a:t>
            </a:r>
            <a:r>
              <a:rPr lang="en-CA" dirty="0"/>
              <a:t> </a:t>
            </a:r>
            <a:r>
              <a:rPr lang="en-CA" dirty="0" smtClean="0"/>
              <a:t>Elements</a:t>
            </a:r>
            <a:endParaRPr lang="en-US" dirty="0"/>
          </a:p>
        </p:txBody>
      </p:sp>
      <p:pic>
        <p:nvPicPr>
          <p:cNvPr id="4" name="Picture 3" descr="Figure 10.5 The Services Marketing Mix&#10;A diagram shows the elements of a marketing mix for services. &#10;The diagram shows the four elements of marketing mix, each leading to Consumer as follows:&#10;1. Service as a Product which includes:&#10;     a. Attitude&#10;     b. Availability and Timing&#10;     c. Completeness&#10;     d. Consistency  &#10;     e. Environment&#10;     f. Supplementary Services&#10;2. Distribution which includes:&#10;     a. Traditional&#10;     b. Online&#10;3. Marketing Communications which includes:&#10;     a. Traditional Media&#10;     b. Interactive Media including social media&#10;4. Price which includes:&#10;     a. Regulated&#10;     b. Traditional&#10;     c. Negotiated"/>
          <p:cNvPicPr>
            <a:picLocks noChangeAspect="1"/>
          </p:cNvPicPr>
          <p:nvPr/>
        </p:nvPicPr>
        <p:blipFill rotWithShape="1">
          <a:blip r:embed="rId3" cstate="print"/>
          <a:srcRect r="76657" b="86369"/>
          <a:stretch/>
        </p:blipFill>
        <p:spPr>
          <a:xfrm>
            <a:off x="457200" y="2209800"/>
            <a:ext cx="2215284" cy="762000"/>
          </a:xfrm>
          <a:prstGeom prst="rect">
            <a:avLst/>
          </a:prstGeom>
        </p:spPr>
      </p:pic>
      <p:pic>
        <p:nvPicPr>
          <p:cNvPr id="5" name="Picture 4" descr="Figure 10.5 The Services Marketing Mix&#10;A diagram shows the elements of a marketing mix for services. &#10;The diagram shows the four elements of marketing mix, each leading to Consumer as follows:&#10;1. Service as a Product which includes:&#10;     a. Attitude&#10;     b. Availability and Timing&#10;     c. Completeness&#10;     d. Consistency  &#10;     e. Environment&#10;     f. Supplementary Services&#10;2. Distribution which includes:&#10;     a. Traditional&#10;     b. Online&#10;3. Marketing Communications which includes:&#10;     a. Traditional Media&#10;     b. Interactive Media including social media&#10;4. Price which includes:&#10;     a. Regulated&#10;     b. Traditional&#10;     c. Negotiated"/>
          <p:cNvPicPr>
            <a:picLocks noChangeAspect="1"/>
          </p:cNvPicPr>
          <p:nvPr/>
        </p:nvPicPr>
        <p:blipFill rotWithShape="1">
          <a:blip r:embed="rId3" cstate="print">
            <a:clrChange>
              <a:clrFrom>
                <a:srgbClr val="FFFFFF"/>
              </a:clrFrom>
              <a:clrTo>
                <a:srgbClr val="FFFFFF">
                  <a:alpha val="0"/>
                </a:srgbClr>
              </a:clrTo>
            </a:clrChange>
          </a:blip>
          <a:srcRect l="29767"/>
          <a:stretch/>
        </p:blipFill>
        <p:spPr>
          <a:xfrm>
            <a:off x="1981200" y="1312652"/>
            <a:ext cx="6893767" cy="578175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 3: Not-for-Profit and Cause Marketing</a:t>
            </a:r>
            <a:endParaRPr lang="en-US" dirty="0"/>
          </a:p>
        </p:txBody>
      </p:sp>
      <p:pic>
        <p:nvPicPr>
          <p:cNvPr id="4" name="Content Placeholder 3" descr="Heart and Stroke Foundation of Canada - Wikipedi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977402"/>
            <a:ext cx="4028966" cy="1752600"/>
          </a:xfrm>
        </p:spPr>
      </p:pic>
      <p:sp>
        <p:nvSpPr>
          <p:cNvPr id="5" name="TextBox 4"/>
          <p:cNvSpPr txBox="1"/>
          <p:nvPr/>
        </p:nvSpPr>
        <p:spPr>
          <a:xfrm>
            <a:off x="304800" y="1524000"/>
            <a:ext cx="77724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People, Causes, Ideas</a:t>
            </a:r>
          </a:p>
          <a:p>
            <a:pPr marL="342900" indent="-342900">
              <a:buFont typeface="Arial" panose="020B0604020202020204" pitchFamily="34" charset="0"/>
              <a:buChar char="•"/>
            </a:pPr>
            <a:r>
              <a:rPr lang="en-US" sz="2400" dirty="0" smtClean="0"/>
              <a:t>Targets: fundraising goals vs. ROI, Volunteer time</a:t>
            </a:r>
          </a:p>
          <a:p>
            <a:pPr marL="342900" indent="-342900">
              <a:buFont typeface="Arial" panose="020B0604020202020204" pitchFamily="34" charset="0"/>
              <a:buChar char="•"/>
            </a:pPr>
            <a:r>
              <a:rPr lang="en-US" sz="2400" dirty="0" smtClean="0"/>
              <a:t>Donor and Client considered</a:t>
            </a:r>
          </a:p>
        </p:txBody>
      </p:sp>
      <p:sp>
        <p:nvSpPr>
          <p:cNvPr id="6" name="TextBox 5"/>
          <p:cNvSpPr txBox="1"/>
          <p:nvPr/>
        </p:nvSpPr>
        <p:spPr>
          <a:xfrm>
            <a:off x="314434" y="4800600"/>
            <a:ext cx="7772400" cy="1200329"/>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Persuading public to accept a given idea, cause or way of thinking</a:t>
            </a:r>
          </a:p>
        </p:txBody>
      </p:sp>
      <p:pic>
        <p:nvPicPr>
          <p:cNvPr id="7" name="Picture 6" descr="Block: Jazda po pjaku - gdzie tkwi sedno problemu?mises.p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675427"/>
            <a:ext cx="2381250" cy="2381250"/>
          </a:xfrm>
          <a:prstGeom prst="rect">
            <a:avLst/>
          </a:prstGeom>
        </p:spPr>
      </p:pic>
    </p:spTree>
    <p:extLst>
      <p:ext uri="{BB962C8B-B14F-4D97-AF65-F5344CB8AC3E}">
        <p14:creationId xmlns:p14="http://schemas.microsoft.com/office/powerpoint/2010/main" val="19254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8638</TotalTime>
  <Words>910</Words>
  <Application>Microsoft Office PowerPoint</Application>
  <PresentationFormat>On-screen Show (4:3)</PresentationFormat>
  <Paragraphs>138</Paragraphs>
  <Slides>13</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Times New Roman</vt:lpstr>
      <vt:lpstr>Verdana</vt:lpstr>
      <vt:lpstr>Wingdings</vt:lpstr>
      <vt:lpstr>508 Lecture</vt:lpstr>
      <vt:lpstr>MID TERM FEEDBACK</vt:lpstr>
      <vt:lpstr>Think Marketing</vt:lpstr>
      <vt:lpstr>Learning Objectives</vt:lpstr>
      <vt:lpstr>THE SERVICE ECONOMY</vt:lpstr>
      <vt:lpstr>LO 1: Outline the characteristics and behaviours that distinguish services marketing from product marketing.</vt:lpstr>
      <vt:lpstr>Characteristics of Services</vt:lpstr>
      <vt:lpstr>Buying Behaviour in Services</vt:lpstr>
      <vt:lpstr>LO 2: Services Marketing Mix Elements</vt:lpstr>
      <vt:lpstr>LO 3: Not-for-Profit and Cause Marketing</vt:lpstr>
      <vt:lpstr>LO 3: Not-for-Profit Marketing</vt:lpstr>
      <vt:lpstr>LO 4: Types of NFP Marketing</vt:lpstr>
      <vt:lpstr>LO 5: Marketing Strategy for Non-Profit</vt:lpstr>
      <vt:lpstr>TUESDAY EXAM: CHAPTERS 10 AND 12</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Marketing, Third Edition</dc:title>
  <dc:subject>Marketing</dc:subject>
  <dc:creator>Keith J. Tuckwell and Marina Jaffey</dc:creator>
  <cp:keywords>Marketing</cp:keywords>
  <cp:lastModifiedBy>Pamela Nelson</cp:lastModifiedBy>
  <cp:revision>1180</cp:revision>
  <cp:lastPrinted>2019-03-07T22:01:20Z</cp:lastPrinted>
  <dcterms:created xsi:type="dcterms:W3CDTF">2014-07-14T20:04:21Z</dcterms:created>
  <dcterms:modified xsi:type="dcterms:W3CDTF">2019-03-07T22:01:23Z</dcterms:modified>
  <cp:category>Marketing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