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9" r:id="rId2"/>
    <p:sldId id="297" r:id="rId3"/>
    <p:sldId id="261" r:id="rId4"/>
    <p:sldId id="260" r:id="rId5"/>
    <p:sldId id="263" r:id="rId6"/>
    <p:sldId id="264" r:id="rId7"/>
    <p:sldId id="267" r:id="rId8"/>
    <p:sldId id="282" r:id="rId9"/>
    <p:sldId id="271" r:id="rId10"/>
    <p:sldId id="272" r:id="rId11"/>
    <p:sldId id="294" r:id="rId12"/>
    <p:sldId id="295" r:id="rId13"/>
    <p:sldId id="281" r:id="rId14"/>
    <p:sldId id="283" r:id="rId15"/>
    <p:sldId id="296"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362"/>
    <a:srgbClr val="CDE7C2"/>
    <a:srgbClr val="C5F3FF"/>
    <a:srgbClr val="DCD8DC"/>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26" autoAdjust="0"/>
    <p:restoredTop sz="69412" autoAdjust="0"/>
  </p:normalViewPr>
  <p:slideViewPr>
    <p:cSldViewPr>
      <p:cViewPr varScale="1">
        <p:scale>
          <a:sx n="47" d="100"/>
          <a:sy n="47" d="100"/>
        </p:scale>
        <p:origin x="666" y="42"/>
      </p:cViewPr>
      <p:guideLst>
        <p:guide orient="horz" pos="2160"/>
        <p:guide pos="2880"/>
      </p:guideLst>
    </p:cSldViewPr>
  </p:slideViewPr>
  <p:outlineViewPr>
    <p:cViewPr>
      <p:scale>
        <a:sx n="33" d="100"/>
        <a:sy n="33" d="100"/>
      </p:scale>
      <p:origin x="0" y="112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252"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3/5/2019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3/5/2019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N" dirty="0" smtClean="0"/>
              <a:t>If this PowerPoint presentation contains mathematical equations, you may need to check that your computer has the following installed:</a:t>
            </a:r>
          </a:p>
          <a:p>
            <a:pPr defTabSz="966612">
              <a:defRPr/>
            </a:pPr>
            <a:r>
              <a:rPr lang="en-IN" dirty="0" smtClean="0"/>
              <a:t>1) </a:t>
            </a:r>
            <a:r>
              <a:rPr lang="en-IN" dirty="0" err="1" smtClean="0"/>
              <a:t>MathType</a:t>
            </a:r>
            <a:r>
              <a:rPr lang="en-IN" dirty="0" smtClean="0"/>
              <a:t> Plugin</a:t>
            </a:r>
          </a:p>
          <a:p>
            <a:pPr defTabSz="966612">
              <a:defRPr/>
            </a:pPr>
            <a:r>
              <a:rPr lang="en-IN" dirty="0" smtClean="0"/>
              <a:t>2) Math Player (free versions available)</a:t>
            </a:r>
          </a:p>
          <a:p>
            <a:pPr defTabSz="966612">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68785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CA" sz="1300" dirty="0"/>
              <a:t>It involves much collaboration and cooperation among members of the channel to optimize the efficiencies of the system. Effective supply chain management is crucial and in that regard technology plays a key role. Supply chain management has embraced technologies such as EDI (electronic data interchange), in which information is exchanged electronically between channel members, and RFID (radio frequency identification), which allows members to track the location of goods anywhere in the channel. The objective of supply chain management is to reduce costs while maintaining the most efficient and productive distribution system possible.</a:t>
            </a:r>
            <a:endParaRPr lang="en-US" sz="130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31291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Technology is playing a key role in improving distribution systems. Supply chain management programs involve all members of the channel.</a:t>
            </a:r>
          </a:p>
          <a:p>
            <a:r>
              <a:rPr lang="en-US" b="1" dirty="0" smtClean="0"/>
              <a:t>EDI – computerized transfer of information among members</a:t>
            </a:r>
            <a:r>
              <a:rPr lang="en-US" b="1" baseline="0" dirty="0" smtClean="0"/>
              <a:t> </a:t>
            </a:r>
          </a:p>
          <a:p>
            <a:r>
              <a:rPr lang="en-US" b="1" baseline="0" dirty="0" smtClean="0"/>
              <a:t>additional technology = RFID and BAR CODES</a:t>
            </a:r>
          </a:p>
          <a:p>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68607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004455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dirty="0" smtClean="0"/>
              <a:t>Logistics involves the </a:t>
            </a:r>
            <a:r>
              <a:rPr lang="en-US" altLang="en-US" dirty="0" smtClean="0"/>
              <a:t>Planning the physical flow of materials, finished goods and information.</a:t>
            </a:r>
          </a:p>
          <a:p>
            <a:r>
              <a:rPr lang="en-US" b="1" dirty="0" smtClean="0"/>
              <a:t>Transportation – most expensive / cost component</a:t>
            </a:r>
          </a:p>
          <a:p>
            <a:pPr defTabSz="966612"/>
            <a:r>
              <a:rPr lang="en-CA" dirty="0" smtClean="0"/>
              <a:t>The </a:t>
            </a:r>
            <a:r>
              <a:rPr lang="en-CA" i="1" dirty="0" smtClean="0"/>
              <a:t>Internet</a:t>
            </a:r>
            <a:r>
              <a:rPr lang="en-CA" dirty="0" smtClean="0"/>
              <a:t> acts as an invisible distribution system for products such as software, music, media, and financial services.</a:t>
            </a:r>
            <a:endParaRPr lang="en-IN" dirty="0" smtClean="0"/>
          </a:p>
          <a:p>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38467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92075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https://www.youtube.com/watch?v=Twh6KrAEwR0&amp;t=224s</a:t>
            </a:r>
          </a:p>
          <a:p>
            <a:endParaRPr lang="en-US" dirty="0" smtClean="0"/>
          </a:p>
          <a:p>
            <a:r>
              <a:rPr lang="en-US" dirty="0" smtClean="0"/>
              <a:t>Alternate: Lemonade</a:t>
            </a:r>
            <a:r>
              <a:rPr lang="en-US" baseline="0" dirty="0" smtClean="0"/>
              <a:t> Stand</a:t>
            </a:r>
            <a:endParaRPr lang="en-US" dirty="0" smtClean="0"/>
          </a:p>
          <a:p>
            <a:pPr defTabSz="966612"/>
            <a:r>
              <a:rPr lang="en-US" dirty="0" smtClean="0"/>
              <a:t>https://www.youtube.com/watch?v=gBRrG0-SA1I</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85013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altLang="en-US" b="1" i="1" dirty="0" smtClean="0"/>
              <a:t>Intermediaries</a:t>
            </a:r>
            <a:r>
              <a:rPr lang="en-US" altLang="en-US" i="1" dirty="0" smtClean="0"/>
              <a:t> play a key role in the distribution of goods and services and may take possession of goods, store goods, and resell goods to the target market. </a:t>
            </a:r>
          </a:p>
          <a:p>
            <a:r>
              <a:rPr lang="en-US" dirty="0" smtClean="0"/>
              <a:t>Includes Wholesalers and Retailers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53983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Indirect</a:t>
            </a:r>
            <a:r>
              <a:rPr lang="en-US" baseline="0" dirty="0" smtClean="0"/>
              <a:t> = longer</a:t>
            </a:r>
          </a:p>
          <a:p>
            <a:r>
              <a:rPr lang="en-US" baseline="0" dirty="0" smtClean="0"/>
              <a:t>Direct = shorter</a:t>
            </a:r>
          </a:p>
          <a:p>
            <a:r>
              <a:rPr lang="en-US" baseline="0" dirty="0" smtClean="0"/>
              <a:t>NIKE SHOES – 3</a:t>
            </a:r>
            <a:r>
              <a:rPr lang="en-US" baseline="30000" dirty="0" smtClean="0"/>
              <a:t>rd</a:t>
            </a:r>
            <a:r>
              <a:rPr lang="en-US" baseline="0" dirty="0" smtClean="0"/>
              <a:t> party retailer vs. own store</a:t>
            </a:r>
          </a:p>
          <a:p>
            <a:pPr defTabSz="966612"/>
            <a:r>
              <a:rPr lang="en-US" i="1" baseline="0" dirty="0" smtClean="0"/>
              <a:t>NAME </a:t>
            </a:r>
            <a:r>
              <a:rPr lang="en-US" i="1" baseline="0" dirty="0" smtClean="0"/>
              <a:t>SOME ITEMS IN EACH CHANNEL?  iPhone, bread, produce, handmade soap, Honey, oranges, jeans, shoes, textbook</a:t>
            </a:r>
          </a:p>
          <a:p>
            <a:pPr defTabSz="966612"/>
            <a:r>
              <a:rPr lang="en-US" baseline="0" dirty="0" smtClean="0"/>
              <a:t>WHOLESALER FUNCTIONS MAY INCLUDE…</a:t>
            </a:r>
          </a:p>
          <a:p>
            <a:pPr defTabSz="966612"/>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37058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Channel Strategies include:   Electronic Marketing (Internet),</a:t>
            </a:r>
            <a:r>
              <a:rPr lang="en-US" baseline="0" dirty="0" smtClean="0"/>
              <a:t> multi-channeling (different types of intermediaries at each level of channel to reach various customer groups – </a:t>
            </a:r>
            <a:r>
              <a:rPr lang="en-US" b="1" baseline="0" dirty="0" err="1" smtClean="0"/>
              <a:t>ie</a:t>
            </a:r>
            <a:r>
              <a:rPr lang="en-US" b="1" baseline="0" dirty="0" smtClean="0"/>
              <a:t> Apple</a:t>
            </a:r>
            <a:r>
              <a:rPr lang="en-US" baseline="0" dirty="0" smtClean="0"/>
              <a:t>) and contract marketing – partnerships for distribution, could be exclusive, often time-bound.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8044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45643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altLang="en-US" dirty="0" smtClean="0"/>
              <a:t>A </a:t>
            </a:r>
            <a:r>
              <a:rPr lang="en-US" altLang="en-US" b="1" dirty="0" smtClean="0"/>
              <a:t>channel captain </a:t>
            </a:r>
            <a:r>
              <a:rPr lang="en-US" altLang="en-US" dirty="0" smtClean="0"/>
              <a:t>is a leader who integrates and coordinates the objectives and policies of other members in the channel. </a:t>
            </a:r>
          </a:p>
          <a:p>
            <a:r>
              <a:rPr lang="en-US" dirty="0" smtClean="0"/>
              <a:t>Control can be at any level;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53418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b="1" dirty="0" smtClean="0"/>
              <a:t>GAIN</a:t>
            </a:r>
            <a:r>
              <a:rPr lang="en-US" b="1" baseline="0" dirty="0" smtClean="0"/>
              <a:t> CONTROL</a:t>
            </a:r>
            <a:r>
              <a:rPr lang="en-US" b="0" baseline="0" dirty="0" smtClean="0"/>
              <a:t> of a channel or foster cooperation, a firm develops a planned integrated marketing system. </a:t>
            </a:r>
          </a:p>
          <a:p>
            <a:endParaRPr lang="en-US" b="0" baseline="0" dirty="0" smtClean="0"/>
          </a:p>
          <a:p>
            <a:r>
              <a:rPr lang="en-US" b="0" baseline="0" dirty="0" smtClean="0"/>
              <a:t>VERTICAL: </a:t>
            </a:r>
            <a:r>
              <a:rPr lang="en-US" b="0" u="sng" baseline="0" dirty="0" err="1" smtClean="0"/>
              <a:t>adminsterd</a:t>
            </a:r>
            <a:r>
              <a:rPr lang="en-US" b="0" baseline="0" dirty="0" smtClean="0"/>
              <a:t> – org with most economic influence has control: LOBLAWS, COSTCO, WALMART</a:t>
            </a:r>
          </a:p>
          <a:p>
            <a:r>
              <a:rPr lang="en-US" u="sng" dirty="0" smtClean="0"/>
              <a:t>Contractual</a:t>
            </a:r>
            <a:r>
              <a:rPr lang="en-US" dirty="0" smtClean="0"/>
              <a:t> – governed by legal agreement: </a:t>
            </a:r>
            <a:r>
              <a:rPr lang="en-US" b="1" dirty="0" smtClean="0"/>
              <a:t>cooperatives, voluntary chain, franchise agreements</a:t>
            </a:r>
          </a:p>
          <a:p>
            <a:r>
              <a:rPr lang="en-US" b="0" u="sng" dirty="0" smtClean="0"/>
              <a:t>Corporate</a:t>
            </a:r>
            <a:r>
              <a:rPr lang="en-US" b="0" u="none" dirty="0" smtClean="0"/>
              <a:t> – SINGLE CORP owns and operates each level; George Weston</a:t>
            </a:r>
            <a:r>
              <a:rPr lang="en-US" b="0" u="none" baseline="0" dirty="0" smtClean="0"/>
              <a:t> LTD: </a:t>
            </a:r>
            <a:r>
              <a:rPr lang="en-US" b="1" u="none" baseline="0" dirty="0" smtClean="0"/>
              <a:t>OWNS </a:t>
            </a:r>
            <a:r>
              <a:rPr lang="en-US" b="1" u="none" baseline="0" dirty="0" err="1" smtClean="0"/>
              <a:t>Loblaws</a:t>
            </a:r>
            <a:r>
              <a:rPr lang="en-US" b="1" u="none" baseline="0" dirty="0" smtClean="0"/>
              <a:t>, </a:t>
            </a:r>
            <a:r>
              <a:rPr lang="en-US" b="1" u="none" baseline="0" dirty="0" err="1" smtClean="0"/>
              <a:t>NoFrills</a:t>
            </a:r>
            <a:r>
              <a:rPr lang="en-US" b="1" u="none" baseline="0" dirty="0" smtClean="0"/>
              <a:t>, Real Canadian Superstore…. Many others.</a:t>
            </a:r>
            <a:endParaRPr lang="en-US" b="0" u="none" baseline="0" dirty="0" smtClean="0"/>
          </a:p>
          <a:p>
            <a:endParaRPr lang="en-US" b="0" u="sng" dirty="0" smtClean="0"/>
          </a:p>
          <a:p>
            <a:r>
              <a:rPr lang="en-US" b="0" u="sng" dirty="0" smtClean="0"/>
              <a:t>Backward Integration: when a manufacturer purchases</a:t>
            </a:r>
            <a:r>
              <a:rPr lang="en-US" b="0" u="sng" baseline="0" dirty="0" smtClean="0"/>
              <a:t> some or all of its suppliers.</a:t>
            </a:r>
            <a:endParaRPr lang="en-US" b="0" u="sng"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452652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3/5/2019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16002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4384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495800" y="24384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32766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14" name="Content Placeholder 2"/>
          <p:cNvSpPr>
            <a:spLocks noGrp="1"/>
          </p:cNvSpPr>
          <p:nvPr>
            <p:ph idx="16"/>
          </p:nvPr>
        </p:nvSpPr>
        <p:spPr>
          <a:xfrm>
            <a:off x="4495800" y="32766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457200" y="41148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6" name="Content Placeholder 2"/>
          <p:cNvSpPr>
            <a:spLocks noGrp="1"/>
          </p:cNvSpPr>
          <p:nvPr>
            <p:ph idx="18"/>
          </p:nvPr>
        </p:nvSpPr>
        <p:spPr>
          <a:xfrm>
            <a:off x="4495800" y="414528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7" name="Content Placeholder 2"/>
          <p:cNvSpPr>
            <a:spLocks noGrp="1"/>
          </p:cNvSpPr>
          <p:nvPr>
            <p:ph idx="19"/>
          </p:nvPr>
        </p:nvSpPr>
        <p:spPr>
          <a:xfrm>
            <a:off x="457200" y="49530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Content Placeholder 2"/>
          <p:cNvSpPr>
            <a:spLocks noGrp="1"/>
          </p:cNvSpPr>
          <p:nvPr>
            <p:ph idx="20"/>
          </p:nvPr>
        </p:nvSpPr>
        <p:spPr>
          <a:xfrm>
            <a:off x="4495800" y="49530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961774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smtClean="0"/>
            </a:lvl1pPr>
            <a:lvl2pPr marL="569913" indent="-285750">
              <a:buClr>
                <a:srgbClr val="007FA3"/>
              </a:buClr>
              <a:defRPr lang="en-US" dirty="0" smtClean="0"/>
            </a:lvl2pPr>
            <a:lvl3pPr>
              <a:buClr>
                <a:srgbClr val="007FA3"/>
              </a:buClr>
              <a:defRPr lang="en-US" dirty="0" smtClean="0"/>
            </a:lvl3pPr>
            <a:lvl4pPr>
              <a:buClr>
                <a:srgbClr val="007FA3"/>
              </a:buClr>
              <a:defRPr lang="en-US" dirty="0" smtClean="0"/>
            </a:lvl4pPr>
            <a:lvl5pPr>
              <a:buClr>
                <a:srgbClr val="007FA3"/>
              </a:buClr>
              <a:defRPr lang="en-US" dirty="0" smtClean="0"/>
            </a:lvl5pPr>
            <a:lvl6pPr>
              <a:buClr>
                <a:srgbClr val="007FA3"/>
              </a:buClr>
              <a:defRPr lang="en-US" dirty="0" smtClean="0"/>
            </a:lvl6pPr>
            <a:lvl7pPr>
              <a:buClr>
                <a:srgbClr val="007FA3"/>
              </a:buClr>
              <a:defRPr lang="en-US" dirty="0" smtClean="0"/>
            </a:lvl7pPr>
            <a:lvl8pPr>
              <a:buClr>
                <a:srgbClr val="007FA3"/>
              </a:buClr>
              <a:defRPr lang="en-US" dirty="0" smtClean="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21"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Twh6KrAEwR0"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t>
            </a:r>
            <a:r>
              <a:rPr lang="en-US" dirty="0" smtClean="0"/>
              <a:t>Marketing</a:t>
            </a:r>
            <a:endParaRPr lang="en-US" dirty="0"/>
          </a:p>
        </p:txBody>
      </p:sp>
      <p:sp>
        <p:nvSpPr>
          <p:cNvPr id="3" name="Text Placeholder 2"/>
          <p:cNvSpPr>
            <a:spLocks noGrp="1"/>
          </p:cNvSpPr>
          <p:nvPr>
            <p:ph type="body" sz="quarter" idx="13"/>
          </p:nvPr>
        </p:nvSpPr>
        <p:spPr>
          <a:xfrm>
            <a:off x="457200" y="903514"/>
            <a:ext cx="8229600" cy="315686"/>
          </a:xfrm>
        </p:spPr>
        <p:txBody>
          <a:bodyPr/>
          <a:lstStyle/>
          <a:p>
            <a:r>
              <a:rPr lang="en-US" dirty="0"/>
              <a:t>Third Edition</a:t>
            </a:r>
          </a:p>
        </p:txBody>
      </p:sp>
      <p:sp>
        <p:nvSpPr>
          <p:cNvPr id="4" name="Text Placeholder 3"/>
          <p:cNvSpPr>
            <a:spLocks noGrp="1"/>
          </p:cNvSpPr>
          <p:nvPr>
            <p:ph type="body" sz="quarter" idx="14"/>
          </p:nvPr>
        </p:nvSpPr>
        <p:spPr/>
        <p:txBody>
          <a:bodyPr/>
          <a:lstStyle/>
          <a:p>
            <a:r>
              <a:rPr lang="en-US" dirty="0" smtClean="0"/>
              <a:t>Chapter 12</a:t>
            </a:r>
            <a:endParaRPr lang="en-US" dirty="0"/>
          </a:p>
        </p:txBody>
      </p:sp>
      <p:sp>
        <p:nvSpPr>
          <p:cNvPr id="6" name="Text Placeholder 5"/>
          <p:cNvSpPr>
            <a:spLocks noGrp="1"/>
          </p:cNvSpPr>
          <p:nvPr>
            <p:ph type="body" sz="quarter" idx="15"/>
          </p:nvPr>
        </p:nvSpPr>
        <p:spPr/>
        <p:txBody>
          <a:bodyPr/>
          <a:lstStyle/>
          <a:p>
            <a:r>
              <a:rPr lang="en-US" dirty="0"/>
              <a:t>Distribution and Supply Chain Management</a:t>
            </a:r>
          </a:p>
        </p:txBody>
      </p:sp>
      <p:pic>
        <p:nvPicPr>
          <p:cNvPr id="9"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452846" y="1371799"/>
            <a:ext cx="3749040" cy="4941915"/>
          </a:xfrm>
          <a:prstGeom prst="rect">
            <a:avLst/>
          </a:prstGeom>
          <a:noFill/>
        </p:spPr>
      </p:pic>
      <p:sp>
        <p:nvSpPr>
          <p:cNvPr id="8" name="Text Placeholder 7"/>
          <p:cNvSpPr>
            <a:spLocks noGrp="1"/>
          </p:cNvSpPr>
          <p:nvPr>
            <p:ph type="body" sz="quarter" idx="16"/>
          </p:nvPr>
        </p:nvSpPr>
        <p:spPr/>
        <p:txBody>
          <a:bodyPr/>
          <a:lstStyle/>
          <a:p>
            <a:pPr>
              <a:defRPr/>
            </a:pPr>
            <a:r>
              <a:rPr lang="en-US" altLang="en-US" dirty="0"/>
              <a:t>Copyright © </a:t>
            </a:r>
            <a:r>
              <a:rPr lang="en-US" altLang="en-US" dirty="0" smtClean="0"/>
              <a:t>2019 </a:t>
            </a:r>
            <a:r>
              <a:rPr lang="en-US" altLang="en-US" dirty="0"/>
              <a:t>Pearson Canada Inc.</a:t>
            </a:r>
          </a:p>
        </p:txBody>
      </p:sp>
    </p:spTree>
    <p:extLst>
      <p:ext uri="{BB962C8B-B14F-4D97-AF65-F5344CB8AC3E}">
        <p14:creationId xmlns:p14="http://schemas.microsoft.com/office/powerpoint/2010/main" val="577816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Channel </a:t>
            </a:r>
            <a:r>
              <a:rPr lang="en-US" dirty="0" smtClean="0"/>
              <a:t>Control</a:t>
            </a:r>
            <a:endParaRPr lang="en-IN" dirty="0"/>
          </a:p>
        </p:txBody>
      </p:sp>
      <p:sp>
        <p:nvSpPr>
          <p:cNvPr id="3" name="Content Placeholder 2"/>
          <p:cNvSpPr>
            <a:spLocks noGrp="1"/>
          </p:cNvSpPr>
          <p:nvPr>
            <p:ph idx="1"/>
          </p:nvPr>
        </p:nvSpPr>
        <p:spPr>
          <a:xfrm>
            <a:off x="3371471" y="2098051"/>
            <a:ext cx="4928937" cy="1975434"/>
          </a:xfrm>
        </p:spPr>
        <p:txBody>
          <a:bodyPr/>
          <a:lstStyle/>
          <a:p>
            <a:pPr marL="342900" indent="-342900">
              <a:defRPr/>
            </a:pPr>
            <a:r>
              <a:rPr lang="en-US" i="1" dirty="0" smtClean="0"/>
              <a:t>Manufacturer </a:t>
            </a:r>
            <a:r>
              <a:rPr lang="en-US" i="1" dirty="0"/>
              <a:t>Control</a:t>
            </a:r>
          </a:p>
          <a:p>
            <a:pPr marL="342900" indent="-342900">
              <a:defRPr/>
            </a:pPr>
            <a:r>
              <a:rPr lang="en-US" i="1" dirty="0" smtClean="0"/>
              <a:t>Distributor </a:t>
            </a:r>
            <a:r>
              <a:rPr lang="en-US" i="1" dirty="0"/>
              <a:t>(Wholesaler) Control</a:t>
            </a:r>
          </a:p>
          <a:p>
            <a:pPr marL="342900" indent="-342900">
              <a:defRPr/>
            </a:pPr>
            <a:r>
              <a:rPr lang="en-US" i="1" dirty="0" smtClean="0"/>
              <a:t>Retailer </a:t>
            </a:r>
            <a:r>
              <a:rPr lang="en-US" i="1" dirty="0"/>
              <a:t>Control </a:t>
            </a:r>
          </a:p>
        </p:txBody>
      </p:sp>
      <p:pic>
        <p:nvPicPr>
          <p:cNvPr id="4" name="Picture 3" descr="Cap'n Crunch At The World's Fair (1964) - Cap'n Crunch Cartoon Episode Gu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2914271" cy="2514600"/>
          </a:xfrm>
          <a:prstGeom prst="rect">
            <a:avLst/>
          </a:prstGeom>
        </p:spPr>
      </p:pic>
      <p:sp>
        <p:nvSpPr>
          <p:cNvPr id="5" name="Content Placeholder 2"/>
          <p:cNvSpPr txBox="1">
            <a:spLocks/>
          </p:cNvSpPr>
          <p:nvPr/>
        </p:nvSpPr>
        <p:spPr>
          <a:xfrm>
            <a:off x="1143000" y="4422151"/>
            <a:ext cx="7313953"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1800" b="1" dirty="0" smtClean="0">
                <a:solidFill>
                  <a:srgbClr val="C00000"/>
                </a:solidFill>
              </a:rPr>
              <a:t>Economic clout often determines who controls the channel. </a:t>
            </a:r>
            <a:endParaRPr lang="en-US" altLang="en-US" sz="1800" b="1" dirty="0">
              <a:solidFill>
                <a:srgbClr val="C00000"/>
              </a:solidFill>
            </a:endParaRPr>
          </a:p>
        </p:txBody>
      </p:sp>
      <p:pic>
        <p:nvPicPr>
          <p:cNvPr id="7" name="Picture 6" descr="Week Adjourned: 7.17.15 - Walmart, Gerber, Hotel Wrongful Deat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168" y="4905027"/>
            <a:ext cx="2447336" cy="715748"/>
          </a:xfrm>
          <a:prstGeom prst="rect">
            <a:avLst/>
          </a:prstGeom>
        </p:spPr>
      </p:pic>
      <p:pic>
        <p:nvPicPr>
          <p:cNvPr id="8" name="Picture 7" descr="Costco creará 260 empleos en Las Rozas | Buscar Emple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4935702"/>
            <a:ext cx="2365296" cy="654399"/>
          </a:xfrm>
          <a:prstGeom prst="rect">
            <a:avLst/>
          </a:prstGeom>
        </p:spPr>
      </p:pic>
      <p:pic>
        <p:nvPicPr>
          <p:cNvPr id="9" name="Picture 8" descr="Agri 007: Loblaws fears whistleblowers"/>
          <p:cNvPicPr>
            <a:picLocks noChangeAspect="1"/>
          </p:cNvPicPr>
          <p:nvPr/>
        </p:nvPicPr>
        <p:blipFill rotWithShape="1">
          <a:blip r:embed="rId6">
            <a:extLst>
              <a:ext uri="{28A0092B-C50C-407E-A947-70E740481C1C}">
                <a14:useLocalDpi xmlns:a14="http://schemas.microsoft.com/office/drawing/2010/main" val="0"/>
              </a:ext>
            </a:extLst>
          </a:blip>
          <a:srcRect t="28035" b="27965"/>
          <a:stretch/>
        </p:blipFill>
        <p:spPr>
          <a:xfrm>
            <a:off x="6096000" y="4937111"/>
            <a:ext cx="1905000" cy="838200"/>
          </a:xfrm>
          <a:prstGeom prst="rect">
            <a:avLst/>
          </a:prstGeom>
        </p:spPr>
      </p:pic>
    </p:spTree>
    <p:extLst>
      <p:ext uri="{BB962C8B-B14F-4D97-AF65-F5344CB8AC3E}">
        <p14:creationId xmlns:p14="http://schemas.microsoft.com/office/powerpoint/2010/main" val="33372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0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6: </a:t>
            </a:r>
            <a:r>
              <a:rPr lang="en-US" altLang="en-US" dirty="0"/>
              <a:t>Explain the concept of integrated marketing systems. </a:t>
            </a:r>
            <a:endParaRPr lang="en-US" b="0" dirty="0"/>
          </a:p>
        </p:txBody>
      </p:sp>
      <p:sp>
        <p:nvSpPr>
          <p:cNvPr id="4" name="Text Placeholder 3"/>
          <p:cNvSpPr>
            <a:spLocks noGrp="1"/>
          </p:cNvSpPr>
          <p:nvPr>
            <p:ph type="body" idx="1"/>
          </p:nvPr>
        </p:nvSpPr>
        <p:spPr/>
        <p:txBody>
          <a:bodyPr/>
          <a:lstStyle/>
          <a:p>
            <a:r>
              <a:rPr lang="en-US" dirty="0"/>
              <a:t> </a:t>
            </a:r>
            <a:r>
              <a:rPr lang="en-US" b="1" dirty="0">
                <a:solidFill>
                  <a:srgbClr val="C00000"/>
                </a:solidFill>
              </a:rPr>
              <a:t>VERTICAL SYSTEM</a:t>
            </a:r>
            <a:endParaRPr lang="en-US" b="1" dirty="0">
              <a:solidFill>
                <a:srgbClr val="C00000"/>
              </a:solidFill>
            </a:endParaRPr>
          </a:p>
        </p:txBody>
      </p:sp>
      <p:sp>
        <p:nvSpPr>
          <p:cNvPr id="5" name="Content Placeholder 4"/>
          <p:cNvSpPr>
            <a:spLocks noGrp="1"/>
          </p:cNvSpPr>
          <p:nvPr>
            <p:ph sz="half" idx="2"/>
          </p:nvPr>
        </p:nvSpPr>
        <p:spPr/>
        <p:txBody>
          <a:bodyPr/>
          <a:lstStyle/>
          <a:p>
            <a:pPr marL="0" indent="0">
              <a:buNone/>
            </a:pPr>
            <a:r>
              <a:rPr lang="en-US" dirty="0" smtClean="0"/>
              <a:t>Linked at different levels:</a:t>
            </a:r>
          </a:p>
          <a:p>
            <a:r>
              <a:rPr lang="en-US" dirty="0" smtClean="0"/>
              <a:t>Administered VMS</a:t>
            </a:r>
          </a:p>
          <a:p>
            <a:r>
              <a:rPr lang="en-US" dirty="0" smtClean="0"/>
              <a:t>Contractual VMS</a:t>
            </a:r>
          </a:p>
          <a:p>
            <a:r>
              <a:rPr lang="en-US" dirty="0" smtClean="0"/>
              <a:t>Corporate VMS</a:t>
            </a:r>
            <a:endParaRPr lang="en-US" dirty="0"/>
          </a:p>
        </p:txBody>
      </p:sp>
      <p:sp>
        <p:nvSpPr>
          <p:cNvPr id="6" name="Text Placeholder 5"/>
          <p:cNvSpPr>
            <a:spLocks noGrp="1"/>
          </p:cNvSpPr>
          <p:nvPr>
            <p:ph type="body" sz="quarter" idx="3"/>
          </p:nvPr>
        </p:nvSpPr>
        <p:spPr/>
        <p:txBody>
          <a:bodyPr/>
          <a:lstStyle/>
          <a:p>
            <a:r>
              <a:rPr lang="en-US" b="1" dirty="0" smtClean="0">
                <a:solidFill>
                  <a:srgbClr val="C00000"/>
                </a:solidFill>
              </a:rPr>
              <a:t>HORIZONTAL SYSTEM</a:t>
            </a:r>
            <a:endParaRPr lang="en-US" b="1" dirty="0">
              <a:solidFill>
                <a:srgbClr val="C00000"/>
              </a:solidFill>
            </a:endParaRPr>
          </a:p>
        </p:txBody>
      </p:sp>
      <p:sp>
        <p:nvSpPr>
          <p:cNvPr id="7" name="Content Placeholder 6"/>
          <p:cNvSpPr>
            <a:spLocks noGrp="1"/>
          </p:cNvSpPr>
          <p:nvPr>
            <p:ph sz="quarter" idx="4"/>
          </p:nvPr>
        </p:nvSpPr>
        <p:spPr/>
        <p:txBody>
          <a:bodyPr/>
          <a:lstStyle/>
          <a:p>
            <a:pPr marL="0" indent="0">
              <a:buNone/>
            </a:pPr>
            <a:r>
              <a:rPr lang="en-US" altLang="en-US" dirty="0"/>
              <a:t>many channel members at one level </a:t>
            </a:r>
            <a:r>
              <a:rPr lang="en-US" altLang="en-US" dirty="0" smtClean="0"/>
              <a:t>have </a:t>
            </a:r>
            <a:r>
              <a:rPr lang="en-US" altLang="en-US" dirty="0"/>
              <a:t>the same </a:t>
            </a:r>
            <a:r>
              <a:rPr lang="en-US" altLang="en-US" dirty="0" smtClean="0"/>
              <a:t>owner, operated under different banner (brand):</a:t>
            </a:r>
          </a:p>
          <a:p>
            <a:pPr marL="0" indent="0">
              <a:buNone/>
            </a:pPr>
            <a:endParaRPr lang="en-US" altLang="en-US" dirty="0" smtClean="0"/>
          </a:p>
          <a:p>
            <a:pPr marL="0" indent="0">
              <a:buNone/>
            </a:pPr>
            <a:endParaRPr lang="en-US" dirty="0"/>
          </a:p>
        </p:txBody>
      </p:sp>
      <p:pic>
        <p:nvPicPr>
          <p:cNvPr id="8" name="Picture 7" descr="Figure 12.12 An illustration of a horizontal marketing system, Choice Hotels operates under various banners in Canada.&#10;An illustration shows the logo for Choice Hotels International under its various banners including Comfort Inn, Comfort Suites, Quality, Sleep Inn, et cetera. "/>
          <p:cNvPicPr>
            <a:picLocks noChangeAspect="1"/>
          </p:cNvPicPr>
          <p:nvPr/>
        </p:nvPicPr>
        <p:blipFill rotWithShape="1">
          <a:blip r:embed="rId3" cstate="print">
            <a:extLst>
              <a:ext uri="{28A0092B-C50C-407E-A947-70E740481C1C}">
                <a14:useLocalDpi xmlns:a14="http://schemas.microsoft.com/office/drawing/2010/main" val="0"/>
              </a:ext>
            </a:extLst>
          </a:blip>
          <a:srcRect l="23311" r="2093" b="9846"/>
          <a:stretch/>
        </p:blipFill>
        <p:spPr>
          <a:xfrm>
            <a:off x="4263189" y="4114006"/>
            <a:ext cx="4419600" cy="1933575"/>
          </a:xfrm>
          <a:prstGeom prst="rect">
            <a:avLst/>
          </a:prstGeom>
        </p:spPr>
      </p:pic>
      <p:sp>
        <p:nvSpPr>
          <p:cNvPr id="9" name="Rectangle 8"/>
          <p:cNvSpPr/>
          <p:nvPr/>
        </p:nvSpPr>
        <p:spPr>
          <a:xfrm>
            <a:off x="472239" y="5401250"/>
            <a:ext cx="4878259"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smtClean="0">
                <a:ln/>
                <a:solidFill>
                  <a:srgbClr val="C00000"/>
                </a:solidFill>
                <a:effectLst/>
              </a:rPr>
              <a:t>Backward integration</a:t>
            </a:r>
            <a:endParaRPr lang="en-US" sz="3600" b="1" cap="none" spc="0" dirty="0">
              <a:ln/>
              <a:solidFill>
                <a:srgbClr val="C00000"/>
              </a:solidFill>
              <a:effectLst/>
            </a:endParaRPr>
          </a:p>
        </p:txBody>
      </p:sp>
    </p:spTree>
    <p:extLst>
      <p:ext uri="{BB962C8B-B14F-4D97-AF65-F5344CB8AC3E}">
        <p14:creationId xmlns:p14="http://schemas.microsoft.com/office/powerpoint/2010/main" val="1809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097280"/>
          </a:xfrm>
        </p:spPr>
        <p:txBody>
          <a:bodyPr/>
          <a:lstStyle/>
          <a:p>
            <a:r>
              <a:rPr lang="en-US" dirty="0" smtClean="0"/>
              <a:t>LO 7: </a:t>
            </a:r>
            <a:r>
              <a:rPr lang="en-US" altLang="en-US" dirty="0"/>
              <a:t>Explain how supply chain management systems are improving operational efficiency in the channel of distribution</a:t>
            </a:r>
            <a:r>
              <a:rPr lang="en-US" altLang="en-US" dirty="0" smtClean="0"/>
              <a:t>.</a:t>
            </a:r>
            <a:endParaRPr lang="en-US" b="0" dirty="0"/>
          </a:p>
        </p:txBody>
      </p:sp>
      <p:sp>
        <p:nvSpPr>
          <p:cNvPr id="3" name="Content Placeholder 2"/>
          <p:cNvSpPr>
            <a:spLocks noGrp="1"/>
          </p:cNvSpPr>
          <p:nvPr>
            <p:ph idx="1"/>
          </p:nvPr>
        </p:nvSpPr>
        <p:spPr>
          <a:xfrm>
            <a:off x="457200" y="2590800"/>
            <a:ext cx="8229600" cy="3535363"/>
          </a:xfrm>
        </p:spPr>
        <p:txBody>
          <a:bodyPr/>
          <a:lstStyle/>
          <a:p>
            <a:pPr>
              <a:buSzPct val="100000"/>
            </a:pPr>
            <a:r>
              <a:rPr lang="en-US" altLang="en-US" dirty="0"/>
              <a:t>Objective of SCM is to reduce costs while maintaining the most efficient and productive distribution system possible.</a:t>
            </a:r>
          </a:p>
          <a:p>
            <a:pPr>
              <a:buSzPct val="100000"/>
            </a:pPr>
            <a:r>
              <a:rPr lang="en-US" altLang="en-US" dirty="0" smtClean="0"/>
              <a:t>Collaboration and cooperation among members to optimize efficiencies</a:t>
            </a:r>
          </a:p>
          <a:p>
            <a:pPr>
              <a:buSzPct val="100000"/>
            </a:pPr>
            <a:r>
              <a:rPr lang="en-US" altLang="en-US" dirty="0" smtClean="0"/>
              <a:t>Technology plays key role</a:t>
            </a:r>
          </a:p>
        </p:txBody>
      </p:sp>
    </p:spTree>
    <p:extLst>
      <p:ext uri="{BB962C8B-B14F-4D97-AF65-F5344CB8AC3E}">
        <p14:creationId xmlns:p14="http://schemas.microsoft.com/office/powerpoint/2010/main" val="15442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940"/>
            <a:ext cx="2895600" cy="1057088"/>
          </a:xfrm>
        </p:spPr>
        <p:txBody>
          <a:bodyPr/>
          <a:lstStyle/>
          <a:p>
            <a:r>
              <a:rPr lang="en-US" dirty="0"/>
              <a:t>A Seamless Supply Chain </a:t>
            </a:r>
            <a:endParaRPr lang="en-IN" dirty="0"/>
          </a:p>
        </p:txBody>
      </p:sp>
      <p:pic>
        <p:nvPicPr>
          <p:cNvPr id="5" name="Picture 4" descr="Figure 12.13 A Seamless Supply Chain&#10;A flowchart diagram shows a seamless supply chain for Ford manufacturing.&#10;The flowchart shows the process flow as follows:&#10;• Raw Material Suppliers&#10;   o Steel&#10;   o Aluminum&#10;   o Rubber&#10;   o Plastic&#10;   o Fabric&#10;• Component Parts Suppliers&#10;   o Transmission&#10;   o Brakes&#10;   o Wheel rims&#10;   o Tires&#10;   o Windows &#10;• Sub-Assembly Suppliers&#10;   o Engine&#10;   o Chassis&#10;   o Suspension &#10;These components together lead to the Ford Assembly Plant, which further leads to three different Ford dealers. These three dealers together lead to Consumer Marketplace, which eventually leads to the Ford website (Ordering Online)."/>
          <p:cNvPicPr>
            <a:picLocks noChangeAspect="1"/>
          </p:cNvPicPr>
          <p:nvPr/>
        </p:nvPicPr>
        <p:blipFill rotWithShape="1">
          <a:blip r:embed="rId3" cstate="print">
            <a:extLst>
              <a:ext uri="{28A0092B-C50C-407E-A947-70E740481C1C}">
                <a14:useLocalDpi xmlns:a14="http://schemas.microsoft.com/office/drawing/2010/main" val="0"/>
              </a:ext>
            </a:extLst>
          </a:blip>
          <a:srcRect b="21107"/>
          <a:stretch/>
        </p:blipFill>
        <p:spPr>
          <a:xfrm>
            <a:off x="3886200" y="403940"/>
            <a:ext cx="5064710" cy="6372726"/>
          </a:xfrm>
          <a:prstGeom prst="rect">
            <a:avLst/>
          </a:prstGeom>
        </p:spPr>
      </p:pic>
      <p:sp>
        <p:nvSpPr>
          <p:cNvPr id="4" name="Content Placeholder 2"/>
          <p:cNvSpPr>
            <a:spLocks noGrp="1"/>
          </p:cNvSpPr>
          <p:nvPr>
            <p:ph idx="1"/>
          </p:nvPr>
        </p:nvSpPr>
        <p:spPr>
          <a:xfrm>
            <a:off x="381000" y="2057400"/>
            <a:ext cx="3962400" cy="4114800"/>
          </a:xfrm>
        </p:spPr>
        <p:txBody>
          <a:bodyPr/>
          <a:lstStyle/>
          <a:p>
            <a:pPr marL="0" indent="0">
              <a:spcBef>
                <a:spcPts val="3000"/>
              </a:spcBef>
              <a:buNone/>
            </a:pPr>
            <a:r>
              <a:rPr lang="en-US" altLang="en-US" b="1" dirty="0"/>
              <a:t>Supply Chain </a:t>
            </a:r>
            <a:r>
              <a:rPr lang="en-US" altLang="en-US" dirty="0" smtClean="0"/>
              <a:t>–perform </a:t>
            </a:r>
            <a:r>
              <a:rPr lang="en-US" altLang="en-US" dirty="0"/>
              <a:t>activities </a:t>
            </a:r>
            <a:r>
              <a:rPr lang="en-US" altLang="en-US" dirty="0" smtClean="0"/>
              <a:t>related </a:t>
            </a:r>
            <a:r>
              <a:rPr lang="en-US" altLang="en-US" dirty="0"/>
              <a:t>to the creation and delivery of </a:t>
            </a:r>
            <a:r>
              <a:rPr lang="en-US" altLang="en-US" dirty="0" smtClean="0"/>
              <a:t>goods. </a:t>
            </a:r>
            <a:endParaRPr lang="en-US" altLang="en-US" dirty="0"/>
          </a:p>
          <a:p>
            <a:pPr marL="0" indent="0">
              <a:buNone/>
            </a:pPr>
            <a:r>
              <a:rPr lang="en-US" altLang="en-US" b="1" dirty="0"/>
              <a:t>Supply Chain </a:t>
            </a:r>
            <a:r>
              <a:rPr lang="en-US" altLang="en-US" b="1" dirty="0" smtClean="0"/>
              <a:t>Management</a:t>
            </a:r>
          </a:p>
          <a:p>
            <a:r>
              <a:rPr lang="en-US" altLang="en-US" dirty="0" smtClean="0"/>
              <a:t>integration </a:t>
            </a:r>
            <a:r>
              <a:rPr lang="en-US" altLang="en-US" dirty="0"/>
              <a:t>of information </a:t>
            </a:r>
            <a:endParaRPr lang="en-US" altLang="en-US" dirty="0" smtClean="0"/>
          </a:p>
          <a:p>
            <a:pPr>
              <a:buFontTx/>
              <a:buChar char="•"/>
            </a:pPr>
            <a:r>
              <a:rPr lang="en-US" altLang="en-US" dirty="0" smtClean="0"/>
              <a:t>facilitates </a:t>
            </a:r>
            <a:r>
              <a:rPr lang="en-US" altLang="en-US" dirty="0"/>
              <a:t>efficient production and distribution of </a:t>
            </a:r>
            <a:r>
              <a:rPr lang="en-US" altLang="en-US" dirty="0" smtClean="0"/>
              <a:t>goods</a:t>
            </a:r>
            <a:endParaRPr lang="en-IN" dirty="0"/>
          </a:p>
        </p:txBody>
      </p:sp>
    </p:spTree>
    <p:extLst>
      <p:ext uri="{BB962C8B-B14F-4D97-AF65-F5344CB8AC3E}">
        <p14:creationId xmlns:p14="http://schemas.microsoft.com/office/powerpoint/2010/main" val="33372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Management System</a:t>
            </a:r>
            <a:endParaRPr lang="en-IN" dirty="0"/>
          </a:p>
        </p:txBody>
      </p:sp>
      <p:pic>
        <p:nvPicPr>
          <p:cNvPr id="5" name="Picture 4" descr="Figure 12.14  Supply Chain Management System&#10;A  flowchart shows a supply chain management system.&#10;The diagram shows the inbound decisions between suppliers and manufacturer and the outbound decisions between manufacturer and distributors and between distributors and customers. At each state the information, materials, and finances flow both ways in an effective supply chain management system."/>
          <p:cNvPicPr>
            <a:picLocks noChangeAspect="1"/>
          </p:cNvPicPr>
          <p:nvPr/>
        </p:nvPicPr>
        <p:blipFill rotWithShape="1">
          <a:blip r:embed="rId3" cstate="print">
            <a:extLst>
              <a:ext uri="{28A0092B-C50C-407E-A947-70E740481C1C}">
                <a14:useLocalDpi xmlns:a14="http://schemas.microsoft.com/office/drawing/2010/main" val="0"/>
              </a:ext>
            </a:extLst>
          </a:blip>
          <a:srcRect l="26088"/>
          <a:stretch/>
        </p:blipFill>
        <p:spPr>
          <a:xfrm>
            <a:off x="399347" y="1981200"/>
            <a:ext cx="8345305" cy="3657600"/>
          </a:xfrm>
          <a:prstGeom prst="rect">
            <a:avLst/>
          </a:prstGeom>
        </p:spPr>
      </p:pic>
      <p:sp>
        <p:nvSpPr>
          <p:cNvPr id="3" name="Left Arrow 2"/>
          <p:cNvSpPr/>
          <p:nvPr/>
        </p:nvSpPr>
        <p:spPr>
          <a:xfrm rot="20770580">
            <a:off x="3202014" y="841807"/>
            <a:ext cx="5170714" cy="127814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t>
            </a:r>
            <a:r>
              <a:rPr lang="en-US" sz="2000" dirty="0" smtClean="0"/>
              <a:t>ovement of goods from suppliers to point of manufacture</a:t>
            </a:r>
            <a:endParaRPr lang="en-US" sz="2000" dirty="0" smtClean="0"/>
          </a:p>
        </p:txBody>
      </p:sp>
      <p:sp>
        <p:nvSpPr>
          <p:cNvPr id="4" name="Right Arrow 3"/>
          <p:cNvSpPr/>
          <p:nvPr/>
        </p:nvSpPr>
        <p:spPr>
          <a:xfrm rot="19748609">
            <a:off x="585103" y="4480857"/>
            <a:ext cx="4267200" cy="1676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Movement of goods from point of manufacture to customers</a:t>
            </a:r>
            <a:endParaRPr lang="en-US" sz="2000" dirty="0" smtClean="0"/>
          </a:p>
        </p:txBody>
      </p:sp>
    </p:spTree>
    <p:extLst>
      <p:ext uri="{BB962C8B-B14F-4D97-AF65-F5344CB8AC3E}">
        <p14:creationId xmlns:p14="http://schemas.microsoft.com/office/powerpoint/2010/main" val="3958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8: </a:t>
            </a:r>
            <a:r>
              <a:rPr lang="en-US" altLang="en-US" dirty="0"/>
              <a:t>Describe the key logistics marketing functions in a supply chain</a:t>
            </a:r>
            <a:r>
              <a:rPr lang="en-US" altLang="en-US" dirty="0" smtClean="0"/>
              <a:t>.</a:t>
            </a:r>
            <a:endParaRPr lang="en-US" b="0" dirty="0"/>
          </a:p>
        </p:txBody>
      </p:sp>
      <p:pic>
        <p:nvPicPr>
          <p:cNvPr id="4" name="Picture 3" descr="Figure 12.15 The Various Functions of Logistics&#10;Management&#10;A flowchart shows the functions of logistics management."/>
          <p:cNvPicPr>
            <a:picLocks noChangeAspect="1"/>
          </p:cNvPicPr>
          <p:nvPr/>
        </p:nvPicPr>
        <p:blipFill rotWithShape="1">
          <a:blip r:embed="rId3" cstate="print">
            <a:extLst>
              <a:ext uri="{28A0092B-C50C-407E-A947-70E740481C1C}">
                <a14:useLocalDpi xmlns:a14="http://schemas.microsoft.com/office/drawing/2010/main" val="0"/>
              </a:ext>
            </a:extLst>
          </a:blip>
          <a:srcRect b="16928"/>
          <a:stretch/>
        </p:blipFill>
        <p:spPr>
          <a:xfrm>
            <a:off x="468086" y="1334423"/>
            <a:ext cx="4572000" cy="4995333"/>
          </a:xfrm>
          <a:prstGeom prst="rect">
            <a:avLst/>
          </a:prstGeom>
        </p:spPr>
      </p:pic>
      <p:sp>
        <p:nvSpPr>
          <p:cNvPr id="5" name="Content Placeholder 2"/>
          <p:cNvSpPr>
            <a:spLocks noGrp="1"/>
          </p:cNvSpPr>
          <p:nvPr>
            <p:ph idx="1"/>
          </p:nvPr>
        </p:nvSpPr>
        <p:spPr>
          <a:xfrm>
            <a:off x="5181600" y="2209800"/>
            <a:ext cx="3646714" cy="4119955"/>
          </a:xfrm>
        </p:spPr>
        <p:txBody>
          <a:bodyPr/>
          <a:lstStyle/>
          <a:p>
            <a:pPr marL="255600" lvl="3" indent="-255600">
              <a:buFont typeface="Arial" panose="020B0604020202020204" pitchFamily="34" charset="0"/>
              <a:buChar char="•"/>
            </a:pPr>
            <a:r>
              <a:rPr lang="en-US" altLang="en-US" dirty="0" smtClean="0"/>
              <a:t>Order </a:t>
            </a:r>
            <a:r>
              <a:rPr lang="en-US" altLang="en-US" dirty="0"/>
              <a:t>Processing  </a:t>
            </a:r>
          </a:p>
          <a:p>
            <a:pPr marL="255600" lvl="3" indent="-255600">
              <a:buFont typeface="Arial" panose="020B0604020202020204" pitchFamily="34" charset="0"/>
              <a:buChar char="•"/>
            </a:pPr>
            <a:r>
              <a:rPr lang="en-US" altLang="en-US" dirty="0"/>
              <a:t>Warehousing  </a:t>
            </a:r>
          </a:p>
          <a:p>
            <a:pPr marL="712800" lvl="4" indent="-255600"/>
            <a:r>
              <a:rPr lang="en-US" altLang="en-US" dirty="0"/>
              <a:t>Storage Warehouse</a:t>
            </a:r>
          </a:p>
          <a:p>
            <a:pPr marL="712800" lvl="4" indent="-255600"/>
            <a:r>
              <a:rPr lang="en-US" altLang="en-US" dirty="0"/>
              <a:t>Distribution Warehouse</a:t>
            </a:r>
          </a:p>
          <a:p>
            <a:pPr marL="255600" lvl="3" indent="-255600">
              <a:buFont typeface="Arial" panose="020B0604020202020204" pitchFamily="34" charset="0"/>
              <a:buChar char="•"/>
            </a:pPr>
            <a:r>
              <a:rPr lang="en-US" altLang="en-US" dirty="0"/>
              <a:t>Inventory Management </a:t>
            </a:r>
          </a:p>
          <a:p>
            <a:pPr marL="712800" lvl="4" indent="-255600"/>
            <a:r>
              <a:rPr lang="en-US" altLang="en-US" dirty="0"/>
              <a:t>Just-in-time </a:t>
            </a:r>
            <a:endParaRPr lang="en-US" altLang="en-US" dirty="0" smtClean="0"/>
          </a:p>
          <a:p>
            <a:pPr marL="342900" lvl="3" indent="-342900">
              <a:buFont typeface="Arial" panose="020B0604020202020204" pitchFamily="34" charset="0"/>
              <a:buChar char="•"/>
            </a:pPr>
            <a:r>
              <a:rPr lang="en-US" dirty="0" smtClean="0"/>
              <a:t>Transportation</a:t>
            </a:r>
          </a:p>
          <a:p>
            <a:pPr marL="800100" lvl="4" indent="-342900"/>
            <a:r>
              <a:rPr lang="en-US" dirty="0" smtClean="0"/>
              <a:t>Roads, Rail, Air, Water</a:t>
            </a:r>
          </a:p>
          <a:p>
            <a:pPr marL="800100" lvl="4" indent="-342900"/>
            <a:r>
              <a:rPr lang="en-US" dirty="0" smtClean="0"/>
              <a:t>Internet</a:t>
            </a:r>
            <a:endParaRPr lang="en-US" dirty="0" smtClean="0"/>
          </a:p>
        </p:txBody>
      </p:sp>
    </p:spTree>
    <p:extLst>
      <p:ext uri="{BB962C8B-B14F-4D97-AF65-F5344CB8AC3E}">
        <p14:creationId xmlns:p14="http://schemas.microsoft.com/office/powerpoint/2010/main" val="21437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rgbClr val="C00000"/>
                </a:solidFill>
              </a:rPr>
              <a:t>Project Part 1 due Thursday @ 23:55</a:t>
            </a:r>
          </a:p>
          <a:p>
            <a:r>
              <a:rPr lang="en-US" dirty="0" smtClean="0"/>
              <a:t>Thursday – Chapter 10</a:t>
            </a:r>
          </a:p>
          <a:p>
            <a:endParaRPr lang="en-US" dirty="0" smtClean="0"/>
          </a:p>
          <a:p>
            <a:r>
              <a:rPr lang="en-US" dirty="0" smtClean="0"/>
              <a:t>NEXT </a:t>
            </a:r>
            <a:r>
              <a:rPr lang="en-US" dirty="0" smtClean="0"/>
              <a:t>EXAM (3):  	</a:t>
            </a:r>
            <a:r>
              <a:rPr lang="en-US" dirty="0" smtClean="0"/>
              <a:t>Tuesday March 12</a:t>
            </a:r>
            <a:r>
              <a:rPr lang="en-US" baseline="30000" dirty="0" smtClean="0"/>
              <a:t>th</a:t>
            </a:r>
            <a:r>
              <a:rPr lang="en-US" dirty="0" smtClean="0"/>
              <a:t> (one week!)</a:t>
            </a:r>
          </a:p>
          <a:p>
            <a:endParaRPr lang="en-US" dirty="0" smtClean="0"/>
          </a:p>
          <a:p>
            <a:r>
              <a:rPr lang="en-US" dirty="0"/>
              <a:t>	</a:t>
            </a:r>
            <a:r>
              <a:rPr lang="en-US" dirty="0" smtClean="0"/>
              <a:t>		</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92" y="936803"/>
            <a:ext cx="8997508" cy="2131365"/>
          </a:xfrm>
          <a:prstGeom prst="rect">
            <a:avLst/>
          </a:prstGeom>
        </p:spPr>
      </p:pic>
      <p:sp>
        <p:nvSpPr>
          <p:cNvPr id="5" name="Left Arrow 4"/>
          <p:cNvSpPr/>
          <p:nvPr/>
        </p:nvSpPr>
        <p:spPr>
          <a:xfrm rot="20962559">
            <a:off x="5902202" y="670102"/>
            <a:ext cx="1676400" cy="53340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TODAY</a:t>
            </a:r>
          </a:p>
        </p:txBody>
      </p:sp>
    </p:spTree>
    <p:extLst>
      <p:ext uri="{BB962C8B-B14F-4D97-AF65-F5344CB8AC3E}">
        <p14:creationId xmlns:p14="http://schemas.microsoft.com/office/powerpoint/2010/main" val="1934984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533400"/>
            <a:ext cx="8229600" cy="1007852"/>
          </a:xfrm>
        </p:spPr>
        <p:txBody>
          <a:bodyPr/>
          <a:lstStyle/>
          <a:p>
            <a:r>
              <a:rPr lang="en-US" b="0" dirty="0" smtClean="0"/>
              <a:t>BYU Ice Cream’s Supply Chain Management</a:t>
            </a:r>
            <a:endParaRPr lang="en-US" b="0" dirty="0"/>
          </a:p>
        </p:txBody>
      </p:sp>
      <p:pic>
        <p:nvPicPr>
          <p:cNvPr id="4" name="Twh6KrAEwR0"/>
          <p:cNvPicPr>
            <a:picLocks noGrp="1" noRot="1" noChangeAspect="1"/>
          </p:cNvPicPr>
          <p:nvPr>
            <p:ph idx="1"/>
            <a:videoFile r:link="rId1"/>
          </p:nvPr>
        </p:nvPicPr>
        <p:blipFill>
          <a:blip r:embed="rId4"/>
          <a:stretch>
            <a:fillRect/>
          </a:stretch>
        </p:blipFill>
        <p:spPr>
          <a:xfrm>
            <a:off x="438150" y="1541252"/>
            <a:ext cx="8043334" cy="4524376"/>
          </a:xfrm>
          <a:prstGeom prst="rect">
            <a:avLst/>
          </a:prstGeom>
        </p:spPr>
      </p:pic>
    </p:spTree>
    <p:extLst>
      <p:ext uri="{BB962C8B-B14F-4D97-AF65-F5344CB8AC3E}">
        <p14:creationId xmlns:p14="http://schemas.microsoft.com/office/powerpoint/2010/main" val="120478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97280"/>
          </a:xfrm>
        </p:spPr>
        <p:txBody>
          <a:bodyPr/>
          <a:lstStyle/>
          <a:p>
            <a:r>
              <a:rPr lang="en-US" dirty="0" smtClean="0"/>
              <a:t>LO 1: </a:t>
            </a:r>
            <a:r>
              <a:rPr lang="en-US" altLang="en-US" dirty="0"/>
              <a:t>Define distribution planning and describe the role of intermediaries in the distribution channel</a:t>
            </a:r>
            <a:r>
              <a:rPr lang="en-US" altLang="en-US" dirty="0" smtClean="0"/>
              <a:t>.</a:t>
            </a:r>
            <a:endParaRPr lang="en-US" b="0" dirty="0"/>
          </a:p>
        </p:txBody>
      </p:sp>
      <p:sp>
        <p:nvSpPr>
          <p:cNvPr id="6" name="Content Placeholder 2"/>
          <p:cNvSpPr>
            <a:spLocks noGrp="1"/>
          </p:cNvSpPr>
          <p:nvPr>
            <p:ph idx="1"/>
          </p:nvPr>
        </p:nvSpPr>
        <p:spPr>
          <a:xfrm>
            <a:off x="457200" y="2133600"/>
            <a:ext cx="8229600" cy="3992563"/>
          </a:xfrm>
        </p:spPr>
        <p:txBody>
          <a:bodyPr/>
          <a:lstStyle/>
          <a:p>
            <a:pPr marL="0" indent="0">
              <a:buNone/>
            </a:pPr>
            <a:r>
              <a:rPr lang="en-US" altLang="en-US" dirty="0"/>
              <a:t>A systematic decision-making process regarding the physical movement and transfer of ownership of goods and services from producers to </a:t>
            </a:r>
            <a:r>
              <a:rPr lang="en-US" altLang="en-US" dirty="0" smtClean="0"/>
              <a:t>consumers.</a:t>
            </a:r>
          </a:p>
          <a:p>
            <a:pPr marL="0" indent="0">
              <a:buNone/>
            </a:pPr>
            <a:endParaRPr lang="en-US" altLang="en-US" dirty="0" smtClean="0"/>
          </a:p>
        </p:txBody>
      </p:sp>
      <p:sp>
        <p:nvSpPr>
          <p:cNvPr id="7" name="Oval 6"/>
          <p:cNvSpPr/>
          <p:nvPr/>
        </p:nvSpPr>
        <p:spPr>
          <a:xfrm>
            <a:off x="2721456" y="4129304"/>
            <a:ext cx="38100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INTERMEDIARIES</a:t>
            </a:r>
            <a:endParaRPr lang="en-US" sz="2000" dirty="0" smtClean="0"/>
          </a:p>
        </p:txBody>
      </p:sp>
      <p:sp>
        <p:nvSpPr>
          <p:cNvPr id="8" name="Rounded Rectangle 7"/>
          <p:cNvSpPr/>
          <p:nvPr/>
        </p:nvSpPr>
        <p:spPr>
          <a:xfrm>
            <a:off x="1615119" y="3552827"/>
            <a:ext cx="1752600" cy="5334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POSSESS</a:t>
            </a:r>
            <a:endParaRPr lang="en-US" sz="2000" dirty="0" smtClean="0">
              <a:solidFill>
                <a:schemeClr val="tx1"/>
              </a:solidFill>
            </a:endParaRPr>
          </a:p>
        </p:txBody>
      </p:sp>
      <p:sp>
        <p:nvSpPr>
          <p:cNvPr id="9" name="Rounded Rectangle 8"/>
          <p:cNvSpPr/>
          <p:nvPr/>
        </p:nvSpPr>
        <p:spPr>
          <a:xfrm>
            <a:off x="3916038" y="3448212"/>
            <a:ext cx="1143000" cy="5334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STORE</a:t>
            </a:r>
            <a:endParaRPr lang="en-US" sz="2000" dirty="0" smtClean="0"/>
          </a:p>
        </p:txBody>
      </p:sp>
      <p:sp>
        <p:nvSpPr>
          <p:cNvPr id="10" name="Rounded Rectangle 9"/>
          <p:cNvSpPr/>
          <p:nvPr/>
        </p:nvSpPr>
        <p:spPr>
          <a:xfrm>
            <a:off x="5791200" y="3596481"/>
            <a:ext cx="1325237" cy="5334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RESELL</a:t>
            </a:r>
            <a:endParaRPr lang="en-US" sz="2000" dirty="0" smtClean="0"/>
          </a:p>
        </p:txBody>
      </p:sp>
      <p:sp>
        <p:nvSpPr>
          <p:cNvPr id="11" name="Flowchart: Terminator 10"/>
          <p:cNvSpPr/>
          <p:nvPr/>
        </p:nvSpPr>
        <p:spPr>
          <a:xfrm>
            <a:off x="1439997" y="5078892"/>
            <a:ext cx="3124200" cy="76573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WHOLESALERS</a:t>
            </a:r>
            <a:endParaRPr lang="en-US" sz="2000" dirty="0" smtClean="0"/>
          </a:p>
        </p:txBody>
      </p:sp>
      <p:sp>
        <p:nvSpPr>
          <p:cNvPr id="12" name="Flowchart: Terminator 11"/>
          <p:cNvSpPr/>
          <p:nvPr/>
        </p:nvSpPr>
        <p:spPr>
          <a:xfrm>
            <a:off x="5059038" y="5101682"/>
            <a:ext cx="2377120" cy="74294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RETAILERS</a:t>
            </a:r>
            <a:endParaRPr lang="en-US" sz="2000" dirty="0" smtClean="0"/>
          </a:p>
        </p:txBody>
      </p:sp>
    </p:spTree>
    <p:extLst>
      <p:ext uri="{BB962C8B-B14F-4D97-AF65-F5344CB8AC3E}">
        <p14:creationId xmlns:p14="http://schemas.microsoft.com/office/powerpoint/2010/main" val="20255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00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470428"/>
          </a:xfrm>
        </p:spPr>
        <p:txBody>
          <a:bodyPr/>
          <a:lstStyle/>
          <a:p>
            <a:r>
              <a:rPr lang="en-US" dirty="0"/>
              <a:t>Economies of a Distribution System </a:t>
            </a:r>
            <a:endParaRPr lang="en-IN" dirty="0"/>
          </a:p>
        </p:txBody>
      </p:sp>
      <p:pic>
        <p:nvPicPr>
          <p:cNvPr id="5" name="Picture 4" descr="Figure 12.1 Economies of a Distribution System&#10;An illustration of the economies of a distribution system.&#10;The illustration shows two different options of transactions between manufacturers and consumers. Option A shows four different manufacturers in the top row and four different consumers in the bottom row.  a transaction is shown from each manufacturer to all four consumers, resulting in a total number of 16 transactions. Option B shows four different manufacturers in the top row and four different consumers in the bottom row with a distributor between them. A transaction is shown from each manufacturer to the distributor and from the distributor to each consumer resulting in a total number of 8 transactions."/>
          <p:cNvPicPr>
            <a:picLocks noChangeAspect="1"/>
          </p:cNvPicPr>
          <p:nvPr/>
        </p:nvPicPr>
        <p:blipFill rotWithShape="1">
          <a:blip r:embed="rId2" cstate="print">
            <a:extLst>
              <a:ext uri="{28A0092B-C50C-407E-A947-70E740481C1C}">
                <a14:useLocalDpi xmlns:a14="http://schemas.microsoft.com/office/drawing/2010/main" val="0"/>
              </a:ext>
            </a:extLst>
          </a:blip>
          <a:srcRect t="84202"/>
          <a:stretch/>
        </p:blipFill>
        <p:spPr>
          <a:xfrm>
            <a:off x="228600" y="5728602"/>
            <a:ext cx="6248400" cy="1129398"/>
          </a:xfrm>
          <a:prstGeom prst="rect">
            <a:avLst/>
          </a:prstGeom>
        </p:spPr>
      </p:pic>
      <p:pic>
        <p:nvPicPr>
          <p:cNvPr id="4" name="Picture 3" descr="Figure 12.1 Economies of a Distribution System&#10;An illustration of the economies of a distribution system.&#10;The illustration shows two different options of transactions between manufacturers and consumers. Option A shows four different manufacturers in the top row and four different consumers in the bottom row.  a transaction is shown from each manufacturer to all four consumers, resulting in a total number of 16 transactions. Option B shows four different manufacturers in the top row and four different consumers in the bottom row with a distributor between them. A transaction is shown from each manufacturer to the distributor and from the distributor to each consumer resulting in a total number of 8 transactions."/>
          <p:cNvPicPr>
            <a:picLocks noChangeAspect="1"/>
          </p:cNvPicPr>
          <p:nvPr/>
        </p:nvPicPr>
        <p:blipFill rotWithShape="1">
          <a:blip r:embed="rId2" cstate="print">
            <a:extLst>
              <a:ext uri="{28A0092B-C50C-407E-A947-70E740481C1C}">
                <a14:useLocalDpi xmlns:a14="http://schemas.microsoft.com/office/drawing/2010/main" val="0"/>
              </a:ext>
            </a:extLst>
          </a:blip>
          <a:srcRect b="66959"/>
          <a:stretch/>
        </p:blipFill>
        <p:spPr>
          <a:xfrm>
            <a:off x="228600" y="1447800"/>
            <a:ext cx="8685125" cy="3283401"/>
          </a:xfrm>
          <a:prstGeom prst="rect">
            <a:avLst/>
          </a:prstGeom>
        </p:spPr>
      </p:pic>
      <p:pic>
        <p:nvPicPr>
          <p:cNvPr id="6" name="Picture 5" descr="Figure 12.1 Economies of a Distribution System&#10;An illustration of the economies of a distribution system.&#10;The illustration shows two different options of transactions between manufacturers and consumers. Option A shows four different manufacturers in the top row and four different consumers in the bottom row.  a transaction is shown from each manufacturer to all four consumers, resulting in a total number of 16 transactions. Option B shows four different manufacturers in the top row and four different consumers in the bottom row with a distributor between them. A transaction is shown from each manufacturer to the distributor and from the distributor to each consumer resulting in a total number of 8 transactions."/>
          <p:cNvPicPr>
            <a:picLocks noChangeAspect="1"/>
          </p:cNvPicPr>
          <p:nvPr/>
        </p:nvPicPr>
        <p:blipFill rotWithShape="1">
          <a:blip r:embed="rId2" cstate="print">
            <a:extLst>
              <a:ext uri="{28A0092B-C50C-407E-A947-70E740481C1C}">
                <a14:useLocalDpi xmlns:a14="http://schemas.microsoft.com/office/drawing/2010/main" val="0"/>
              </a:ext>
            </a:extLst>
          </a:blip>
          <a:srcRect t="38371" b="18995"/>
          <a:stretch/>
        </p:blipFill>
        <p:spPr>
          <a:xfrm>
            <a:off x="429126" y="1215462"/>
            <a:ext cx="8229600" cy="4014439"/>
          </a:xfrm>
          <a:prstGeom prst="rect">
            <a:avLst/>
          </a:prstGeom>
        </p:spPr>
      </p:pic>
    </p:spTree>
    <p:extLst>
      <p:ext uri="{BB962C8B-B14F-4D97-AF65-F5344CB8AC3E}">
        <p14:creationId xmlns:p14="http://schemas.microsoft.com/office/powerpoint/2010/main" val="33372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12.2 The Channels of Distribution&#10;A diagram shows the indirect and direct channels of distribution.&#10;The four different channels of distribution shown are as follows:&#10;• Product from the manufacturer goes to the consumer by passing through the agents or broker, the wholesaler, and the retailer&#10;• Product from the manufacturer goes to the consumer by passing through the wholesaler and the retailer&#10;• Product from the manufacturer goes to the consumer through the retailer&#10;• Product from the manufacturer goes directly to the consumer"/>
          <p:cNvPicPr>
            <a:picLocks noChangeAspect="1"/>
          </p:cNvPicPr>
          <p:nvPr/>
        </p:nvPicPr>
        <p:blipFill rotWithShape="1">
          <a:blip r:embed="rId3" cstate="print">
            <a:extLst>
              <a:ext uri="{28A0092B-C50C-407E-A947-70E740481C1C}">
                <a14:useLocalDpi xmlns:a14="http://schemas.microsoft.com/office/drawing/2010/main" val="0"/>
              </a:ext>
            </a:extLst>
          </a:blip>
          <a:srcRect l="10557" b="16755"/>
          <a:stretch/>
        </p:blipFill>
        <p:spPr>
          <a:xfrm>
            <a:off x="457200" y="1828800"/>
            <a:ext cx="8392647" cy="4343400"/>
          </a:xfrm>
          <a:prstGeom prst="rect">
            <a:avLst/>
          </a:prstGeom>
        </p:spPr>
      </p:pic>
      <p:sp>
        <p:nvSpPr>
          <p:cNvPr id="6" name="Title 1"/>
          <p:cNvSpPr txBox="1">
            <a:spLocks/>
          </p:cNvSpPr>
          <p:nvPr/>
        </p:nvSpPr>
        <p:spPr>
          <a:xfrm>
            <a:off x="228600" y="228600"/>
            <a:ext cx="8229600" cy="1097280"/>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smtClean="0"/>
              <a:t>LO 2: </a:t>
            </a:r>
            <a:r>
              <a:rPr lang="en-US" altLang="en-US" dirty="0" smtClean="0"/>
              <a:t>Describe the structure of different types of distribution channels.</a:t>
            </a:r>
            <a:endParaRPr lang="en-US" b="0" dirty="0"/>
          </a:p>
        </p:txBody>
      </p:sp>
      <p:sp>
        <p:nvSpPr>
          <p:cNvPr id="4" name="Rounded Rectangle 3"/>
          <p:cNvSpPr/>
          <p:nvPr/>
        </p:nvSpPr>
        <p:spPr>
          <a:xfrm>
            <a:off x="3505200" y="2590800"/>
            <a:ext cx="3657600" cy="20574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altLang="en-US" sz="1600" i="1" dirty="0"/>
              <a:t>Provide Market Coverage</a:t>
            </a:r>
          </a:p>
          <a:p>
            <a:pPr>
              <a:buFontTx/>
              <a:buChar char="•"/>
            </a:pPr>
            <a:r>
              <a:rPr lang="en-US" altLang="en-US" sz="1600" i="1" dirty="0"/>
              <a:t>Hold Inventory</a:t>
            </a:r>
          </a:p>
          <a:p>
            <a:pPr>
              <a:buFontTx/>
              <a:buChar char="•"/>
            </a:pPr>
            <a:r>
              <a:rPr lang="en-US" altLang="en-US" sz="1600" i="1" dirty="0"/>
              <a:t>Process Orders</a:t>
            </a:r>
          </a:p>
          <a:p>
            <a:pPr>
              <a:buFontTx/>
              <a:buChar char="•"/>
            </a:pPr>
            <a:r>
              <a:rPr lang="en-US" altLang="en-US" sz="1600" i="1" dirty="0"/>
              <a:t>Perform Market Intelligence</a:t>
            </a:r>
          </a:p>
          <a:p>
            <a:pPr>
              <a:buFontTx/>
              <a:buChar char="•"/>
            </a:pPr>
            <a:r>
              <a:rPr lang="en-US" altLang="en-US" sz="1600" i="1" dirty="0"/>
              <a:t>Provide Customer Service </a:t>
            </a:r>
          </a:p>
          <a:p>
            <a:pPr>
              <a:buFontTx/>
              <a:buChar char="•"/>
            </a:pPr>
            <a:r>
              <a:rPr lang="en-US" altLang="en-US" sz="1600" i="1" dirty="0"/>
              <a:t>Provide Merchandise Assortment </a:t>
            </a:r>
          </a:p>
          <a:p>
            <a:pPr>
              <a:buFontTx/>
              <a:buChar char="•"/>
            </a:pPr>
            <a:r>
              <a:rPr lang="en-US" altLang="en-US" sz="1600" i="1" dirty="0"/>
              <a:t>Break Bulk  </a:t>
            </a:r>
            <a:endParaRPr lang="en-IN" sz="1600" dirty="0"/>
          </a:p>
        </p:txBody>
      </p:sp>
      <p:sp>
        <p:nvSpPr>
          <p:cNvPr id="7" name="Right Arrow 6"/>
          <p:cNvSpPr/>
          <p:nvPr/>
        </p:nvSpPr>
        <p:spPr>
          <a:xfrm>
            <a:off x="685800" y="1325880"/>
            <a:ext cx="8001000" cy="5029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CHANNEL LENGTH</a:t>
            </a:r>
            <a:endParaRPr lang="en-US" sz="2000" dirty="0" smtClean="0"/>
          </a:p>
        </p:txBody>
      </p:sp>
      <p:sp>
        <p:nvSpPr>
          <p:cNvPr id="8" name="Down Arrow 7"/>
          <p:cNvSpPr/>
          <p:nvPr/>
        </p:nvSpPr>
        <p:spPr>
          <a:xfrm>
            <a:off x="6183540" y="1752600"/>
            <a:ext cx="685800" cy="5105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CHANNEL</a:t>
            </a:r>
          </a:p>
          <a:p>
            <a:pPr algn="ctr"/>
            <a:r>
              <a:rPr lang="en-US" sz="2000" dirty="0" smtClean="0"/>
              <a:t> WIDTH</a:t>
            </a:r>
            <a:endParaRPr lang="en-US" sz="2000" dirty="0" smtClean="0"/>
          </a:p>
        </p:txBody>
      </p:sp>
      <p:sp>
        <p:nvSpPr>
          <p:cNvPr id="9" name="Rounded Rectangle 8"/>
          <p:cNvSpPr/>
          <p:nvPr/>
        </p:nvSpPr>
        <p:spPr>
          <a:xfrm>
            <a:off x="5204280" y="4655820"/>
            <a:ext cx="1371600" cy="838200"/>
          </a:xfrm>
          <a:prstGeom prst="roundRect">
            <a:avLst/>
          </a:prstGeom>
          <a:solidFill>
            <a:srgbClr val="CDE7C2"/>
          </a:solidFill>
          <a:ln>
            <a:solidFill>
              <a:srgbClr val="73C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Retailer</a:t>
            </a:r>
            <a:endParaRPr lang="en-US" sz="2000" dirty="0" smtClean="0">
              <a:solidFill>
                <a:schemeClr val="tx1"/>
              </a:solidFill>
            </a:endParaRPr>
          </a:p>
        </p:txBody>
      </p:sp>
      <p:sp>
        <p:nvSpPr>
          <p:cNvPr id="10" name="Rounded Rectangle 9"/>
          <p:cNvSpPr/>
          <p:nvPr/>
        </p:nvSpPr>
        <p:spPr>
          <a:xfrm>
            <a:off x="4999780" y="4859556"/>
            <a:ext cx="1371600" cy="838200"/>
          </a:xfrm>
          <a:prstGeom prst="roundRect">
            <a:avLst/>
          </a:prstGeom>
          <a:solidFill>
            <a:srgbClr val="CDE7C2"/>
          </a:solidFill>
          <a:ln>
            <a:solidFill>
              <a:srgbClr val="73C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Retailer</a:t>
            </a:r>
            <a:endParaRPr lang="en-US" sz="2000" dirty="0" smtClean="0">
              <a:solidFill>
                <a:schemeClr val="tx1"/>
              </a:solidFill>
            </a:endParaRPr>
          </a:p>
        </p:txBody>
      </p:sp>
      <p:sp>
        <p:nvSpPr>
          <p:cNvPr id="11" name="Rounded Rectangle 10"/>
          <p:cNvSpPr/>
          <p:nvPr/>
        </p:nvSpPr>
        <p:spPr>
          <a:xfrm>
            <a:off x="4764855" y="5096778"/>
            <a:ext cx="1371600" cy="838200"/>
          </a:xfrm>
          <a:prstGeom prst="roundRect">
            <a:avLst/>
          </a:prstGeom>
          <a:solidFill>
            <a:srgbClr val="CDE7C2"/>
          </a:solidFill>
          <a:ln>
            <a:solidFill>
              <a:srgbClr val="73C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Retailer</a:t>
            </a:r>
            <a:endParaRPr lang="en-US" sz="2000" dirty="0" smtClean="0">
              <a:solidFill>
                <a:schemeClr val="tx1"/>
              </a:solidFill>
            </a:endParaRPr>
          </a:p>
        </p:txBody>
      </p:sp>
    </p:spTree>
    <p:extLst>
      <p:ext uri="{BB962C8B-B14F-4D97-AF65-F5344CB8AC3E}">
        <p14:creationId xmlns:p14="http://schemas.microsoft.com/office/powerpoint/2010/main" val="33372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838200"/>
          </a:xfrm>
        </p:spPr>
        <p:txBody>
          <a:bodyPr/>
          <a:lstStyle/>
          <a:p>
            <a:pPr marL="0" indent="0">
              <a:buNone/>
            </a:pPr>
            <a:r>
              <a:rPr lang="en-US" altLang="en-US" dirty="0"/>
              <a:t>A company uses different types of intermediaries at the same level in the channel to reach various customer groups. </a:t>
            </a:r>
          </a:p>
        </p:txBody>
      </p:sp>
      <p:pic>
        <p:nvPicPr>
          <p:cNvPr id="5" name="Picture 4" descr="Figure 12.6 Apple uses multiple channels of distribution to reach consumers.&#10;A diagram shows multiple channels of distribution used by Apple.&#10;The diagram shows the products from  Apple reaching consumers through one of the following three channels:&#10;◦ Apple Dealers&#10;◦ Apple Stores&#10;◦ Apple.ca"/>
          <p:cNvPicPr>
            <a:picLocks noChangeAspect="1"/>
          </p:cNvPicPr>
          <p:nvPr/>
        </p:nvPicPr>
        <p:blipFill rotWithShape="1">
          <a:blip r:embed="rId3" cstate="print">
            <a:extLst>
              <a:ext uri="{28A0092B-C50C-407E-A947-70E740481C1C}">
                <a14:useLocalDpi xmlns:a14="http://schemas.microsoft.com/office/drawing/2010/main" val="0"/>
              </a:ext>
            </a:extLst>
          </a:blip>
          <a:srcRect b="41103"/>
          <a:stretch/>
        </p:blipFill>
        <p:spPr>
          <a:xfrm>
            <a:off x="473242" y="2971800"/>
            <a:ext cx="7808304" cy="2819363"/>
          </a:xfrm>
          <a:prstGeom prst="rect">
            <a:avLst/>
          </a:prstGeom>
        </p:spPr>
      </p:pic>
      <p:sp>
        <p:nvSpPr>
          <p:cNvPr id="6" name="Title 1"/>
          <p:cNvSpPr>
            <a:spLocks noGrp="1"/>
          </p:cNvSpPr>
          <p:nvPr>
            <p:ph type="title"/>
          </p:nvPr>
        </p:nvSpPr>
        <p:spPr>
          <a:xfrm>
            <a:off x="457200" y="215372"/>
            <a:ext cx="8229600" cy="1097280"/>
          </a:xfrm>
        </p:spPr>
        <p:txBody>
          <a:bodyPr/>
          <a:lstStyle/>
          <a:p>
            <a:r>
              <a:rPr lang="en-US" dirty="0" smtClean="0"/>
              <a:t>LO 3: </a:t>
            </a:r>
            <a:r>
              <a:rPr lang="en-US" altLang="en-US" dirty="0"/>
              <a:t>Evaluate new channel strategies as a means of gaining competitive advantage</a:t>
            </a:r>
            <a:r>
              <a:rPr lang="en-US" altLang="en-US" dirty="0" smtClean="0"/>
              <a:t>.</a:t>
            </a:r>
            <a:endParaRPr lang="en-US" b="0" dirty="0"/>
          </a:p>
        </p:txBody>
      </p:sp>
    </p:spTree>
    <p:extLst>
      <p:ext uri="{BB962C8B-B14F-4D97-AF65-F5344CB8AC3E}">
        <p14:creationId xmlns:p14="http://schemas.microsoft.com/office/powerpoint/2010/main" val="333726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1066800"/>
            <a:ext cx="8229600" cy="1097280"/>
          </a:xfrm>
        </p:spPr>
        <p:txBody>
          <a:bodyPr/>
          <a:lstStyle/>
          <a:p>
            <a:r>
              <a:rPr lang="en-US" dirty="0"/>
              <a:t>LO 4: </a:t>
            </a:r>
            <a:r>
              <a:rPr lang="en-US" altLang="en-US" dirty="0"/>
              <a:t>Describe the influences that are considered when selecting a distribution channel.</a:t>
            </a:r>
            <a:endParaRPr lang="en-IN" dirty="0"/>
          </a:p>
        </p:txBody>
      </p:sp>
      <p:sp>
        <p:nvSpPr>
          <p:cNvPr id="4" name="Content Placeholder 3"/>
          <p:cNvSpPr>
            <a:spLocks noGrp="1"/>
          </p:cNvSpPr>
          <p:nvPr>
            <p:ph idx="13"/>
          </p:nvPr>
        </p:nvSpPr>
        <p:spPr>
          <a:xfrm>
            <a:off x="669852" y="2286000"/>
            <a:ext cx="2667000" cy="3505200"/>
          </a:xfrm>
        </p:spPr>
        <p:txBody>
          <a:bodyPr/>
          <a:lstStyle/>
          <a:p>
            <a:pPr algn="ctr"/>
            <a:r>
              <a:rPr lang="en-US" b="1" dirty="0"/>
              <a:t>Should the channel be a </a:t>
            </a:r>
            <a:r>
              <a:rPr lang="en-US" b="1" i="1" dirty="0"/>
              <a:t>direct </a:t>
            </a:r>
            <a:r>
              <a:rPr lang="en-US" b="1" dirty="0"/>
              <a:t>or </a:t>
            </a:r>
            <a:r>
              <a:rPr lang="en-US" b="1" i="1" dirty="0"/>
              <a:t>indirect</a:t>
            </a:r>
            <a:r>
              <a:rPr lang="en-US" b="1" dirty="0"/>
              <a:t> channel? </a:t>
            </a:r>
          </a:p>
        </p:txBody>
      </p:sp>
      <p:sp>
        <p:nvSpPr>
          <p:cNvPr id="5" name="Content Placeholder 4"/>
          <p:cNvSpPr>
            <a:spLocks noGrp="1"/>
          </p:cNvSpPr>
          <p:nvPr>
            <p:ph idx="14"/>
          </p:nvPr>
        </p:nvSpPr>
        <p:spPr>
          <a:xfrm>
            <a:off x="3541482" y="2667000"/>
            <a:ext cx="5334000" cy="3124200"/>
          </a:xfrm>
        </p:spPr>
        <p:txBody>
          <a:bodyPr/>
          <a:lstStyle/>
          <a:p>
            <a:pPr marL="255600" indent="-255600">
              <a:spcBef>
                <a:spcPts val="2000"/>
              </a:spcBef>
              <a:defRPr/>
            </a:pPr>
            <a:r>
              <a:rPr lang="en-US" i="1" dirty="0" smtClean="0"/>
              <a:t>Product </a:t>
            </a:r>
            <a:r>
              <a:rPr lang="en-US" i="1" dirty="0"/>
              <a:t>and </a:t>
            </a:r>
            <a:r>
              <a:rPr lang="en-US" i="1" dirty="0" smtClean="0"/>
              <a:t>Service Characteristics</a:t>
            </a:r>
            <a:endParaRPr lang="en-US" i="1" dirty="0"/>
          </a:p>
          <a:p>
            <a:pPr marL="255600" indent="-255600">
              <a:spcBef>
                <a:spcPts val="2000"/>
              </a:spcBef>
              <a:defRPr/>
            </a:pPr>
            <a:r>
              <a:rPr lang="en-US" i="1" dirty="0" smtClean="0"/>
              <a:t>Competition</a:t>
            </a:r>
            <a:endParaRPr lang="en-US" i="1" dirty="0"/>
          </a:p>
          <a:p>
            <a:pPr marL="255600" indent="-255600">
              <a:spcBef>
                <a:spcPts val="2000"/>
              </a:spcBef>
              <a:defRPr/>
            </a:pPr>
            <a:r>
              <a:rPr lang="en-US" i="1" dirty="0" smtClean="0"/>
              <a:t>Financial </a:t>
            </a:r>
            <a:r>
              <a:rPr lang="en-US" i="1" dirty="0"/>
              <a:t>Resources </a:t>
            </a:r>
            <a:r>
              <a:rPr lang="en-US" i="1" dirty="0" smtClean="0"/>
              <a:t>Available</a:t>
            </a:r>
            <a:endParaRPr lang="en-US" i="1" dirty="0"/>
          </a:p>
          <a:p>
            <a:pPr marL="255600" indent="-255600">
              <a:spcBef>
                <a:spcPts val="2000"/>
              </a:spcBef>
              <a:defRPr/>
            </a:pPr>
            <a:r>
              <a:rPr lang="en-US" i="1" dirty="0" smtClean="0"/>
              <a:t>Desired </a:t>
            </a:r>
            <a:r>
              <a:rPr lang="en-US" i="1" dirty="0"/>
              <a:t>Intensity of </a:t>
            </a:r>
            <a:r>
              <a:rPr lang="en-US" i="1" dirty="0" smtClean="0"/>
              <a:t>Distribution</a:t>
            </a:r>
            <a:endParaRPr lang="en-US" i="1" dirty="0"/>
          </a:p>
        </p:txBody>
      </p:sp>
      <p:pic>
        <p:nvPicPr>
          <p:cNvPr id="6" name="Picture 5" descr="Figure 12.9 Intensity of Distribution&#10;A diagram shows the intensity of distribution.&#10;The intensities shown are as follows:&#10;• Intensive: Twelve Retailers&#10;• Selective: Four Retailers&#10;• Exclusive: One Retailer"/>
          <p:cNvPicPr>
            <a:picLocks noChangeAspect="1"/>
          </p:cNvPicPr>
          <p:nvPr/>
        </p:nvPicPr>
        <p:blipFill rotWithShape="1">
          <a:blip r:embed="rId3" cstate="print">
            <a:extLst>
              <a:ext uri="{28A0092B-C50C-407E-A947-70E740481C1C}">
                <a14:useLocalDpi xmlns:a14="http://schemas.microsoft.com/office/drawing/2010/main" val="0"/>
              </a:ext>
            </a:extLst>
          </a:blip>
          <a:srcRect r="23293" b="12948"/>
          <a:stretch/>
        </p:blipFill>
        <p:spPr>
          <a:xfrm>
            <a:off x="4114800" y="4928373"/>
            <a:ext cx="3505200" cy="1725654"/>
          </a:xfrm>
          <a:prstGeom prst="rect">
            <a:avLst/>
          </a:prstGeom>
        </p:spPr>
      </p:pic>
    </p:spTree>
    <p:extLst>
      <p:ext uri="{BB962C8B-B14F-4D97-AF65-F5344CB8AC3E}">
        <p14:creationId xmlns:p14="http://schemas.microsoft.com/office/powerpoint/2010/main" val="19459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5794"/>
            <a:ext cx="8229600" cy="1097280"/>
          </a:xfrm>
        </p:spPr>
        <p:txBody>
          <a:bodyPr/>
          <a:lstStyle/>
          <a:p>
            <a:r>
              <a:rPr lang="en-US" dirty="0"/>
              <a:t>LO 5:</a:t>
            </a:r>
            <a:r>
              <a:rPr lang="en-US" altLang="en-US" dirty="0"/>
              <a:t>Describe the nature of relationships between members of a channel of distribution. </a:t>
            </a:r>
            <a:endParaRPr lang="en-IN" dirty="0"/>
          </a:p>
        </p:txBody>
      </p:sp>
      <p:sp>
        <p:nvSpPr>
          <p:cNvPr id="3" name="Content Placeholder 2"/>
          <p:cNvSpPr>
            <a:spLocks noGrp="1"/>
          </p:cNvSpPr>
          <p:nvPr>
            <p:ph idx="1"/>
          </p:nvPr>
        </p:nvSpPr>
        <p:spPr>
          <a:xfrm>
            <a:off x="457200" y="2438400"/>
            <a:ext cx="8229600" cy="3687763"/>
          </a:xfrm>
        </p:spPr>
        <p:txBody>
          <a:bodyPr/>
          <a:lstStyle/>
          <a:p>
            <a:pPr>
              <a:spcBef>
                <a:spcPts val="6000"/>
              </a:spcBef>
              <a:buFontTx/>
              <a:buChar char="•"/>
            </a:pPr>
            <a:r>
              <a:rPr lang="en-US" altLang="en-US" b="1" dirty="0" smtClean="0"/>
              <a:t>Horizontal </a:t>
            </a:r>
            <a:r>
              <a:rPr lang="en-US" altLang="en-US" b="1" dirty="0"/>
              <a:t>conflict </a:t>
            </a:r>
            <a:r>
              <a:rPr lang="en-US" altLang="en-US" dirty="0"/>
              <a:t>between similar organizations at the same level in the channel of distribution.</a:t>
            </a:r>
          </a:p>
          <a:p>
            <a:pPr>
              <a:spcBef>
                <a:spcPts val="3000"/>
              </a:spcBef>
              <a:buFontTx/>
              <a:buChar char="•"/>
            </a:pPr>
            <a:r>
              <a:rPr lang="en-US" altLang="en-US" b="1" dirty="0" smtClean="0"/>
              <a:t>Vertical </a:t>
            </a:r>
            <a:r>
              <a:rPr lang="en-US" altLang="en-US" b="1" dirty="0"/>
              <a:t>conflict </a:t>
            </a:r>
            <a:r>
              <a:rPr lang="en-US" altLang="en-US" dirty="0"/>
              <a:t>occurs when a channel member feels that another member at a different level is engaging in inappropriate conduct</a:t>
            </a:r>
            <a:r>
              <a:rPr lang="en-US" altLang="en-US" dirty="0" smtClean="0"/>
              <a:t>.</a:t>
            </a:r>
            <a:endParaRPr lang="en-US" altLang="en-US" dirty="0"/>
          </a:p>
        </p:txBody>
      </p:sp>
    </p:spTree>
    <p:extLst>
      <p:ext uri="{BB962C8B-B14F-4D97-AF65-F5344CB8AC3E}">
        <p14:creationId xmlns:p14="http://schemas.microsoft.com/office/powerpoint/2010/main" val="333726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8498</TotalTime>
  <Words>943</Words>
  <Application>Microsoft Office PowerPoint</Application>
  <PresentationFormat>On-screen Show (4:3)</PresentationFormat>
  <Paragraphs>128</Paragraphs>
  <Slides>15</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Times New Roman</vt:lpstr>
      <vt:lpstr>Verdana</vt:lpstr>
      <vt:lpstr>Wingdings</vt:lpstr>
      <vt:lpstr>508 Lecture</vt:lpstr>
      <vt:lpstr>Think Marketing</vt:lpstr>
      <vt:lpstr>PowerPoint Presentation</vt:lpstr>
      <vt:lpstr>BYU Ice Cream’s Supply Chain Management</vt:lpstr>
      <vt:lpstr>LO 1: Define distribution planning and describe the role of intermediaries in the distribution channel.</vt:lpstr>
      <vt:lpstr>Economies of a Distribution System </vt:lpstr>
      <vt:lpstr>PowerPoint Presentation</vt:lpstr>
      <vt:lpstr>LO 3: Evaluate new channel strategies as a means of gaining competitive advantage.</vt:lpstr>
      <vt:lpstr>LO 4: Describe the influences that are considered when selecting a distribution channel.</vt:lpstr>
      <vt:lpstr>LO 5:Describe the nature of relationships between members of a channel of distribution. </vt:lpstr>
      <vt:lpstr>Channel Control</vt:lpstr>
      <vt:lpstr>LO 6: Explain the concept of integrated marketing systems. </vt:lpstr>
      <vt:lpstr>LO 7: Explain how supply chain management systems are improving operational efficiency in the channel of distribution.</vt:lpstr>
      <vt:lpstr>A Seamless Supply Chain </vt:lpstr>
      <vt:lpstr>Supply Chain Management System</vt:lpstr>
      <vt:lpstr>LO 8: Describe the key logistics marketing functions in a supply chain.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Marketing, Third Edition</dc:title>
  <dc:subject>Marketing</dc:subject>
  <dc:creator>Keith J. Tuckwell and Marina Jaffey</dc:creator>
  <cp:keywords>Marketing</cp:keywords>
  <cp:lastModifiedBy>Pamela Nelson</cp:lastModifiedBy>
  <cp:revision>1020</cp:revision>
  <cp:lastPrinted>2019-03-05T22:31:57Z</cp:lastPrinted>
  <dcterms:created xsi:type="dcterms:W3CDTF">2014-07-14T20:04:21Z</dcterms:created>
  <dcterms:modified xsi:type="dcterms:W3CDTF">2019-03-05T22:31:59Z</dcterms:modified>
  <cp:category>Marketing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