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99" r:id="rId3"/>
    <p:sldId id="261" r:id="rId4"/>
    <p:sldId id="264" r:id="rId5"/>
    <p:sldId id="294" r:id="rId6"/>
    <p:sldId id="265" r:id="rId7"/>
    <p:sldId id="267" r:id="rId8"/>
    <p:sldId id="268" r:id="rId9"/>
    <p:sldId id="269" r:id="rId10"/>
    <p:sldId id="271" r:id="rId11"/>
    <p:sldId id="273" r:id="rId12"/>
    <p:sldId id="274" r:id="rId13"/>
    <p:sldId id="279" r:id="rId14"/>
    <p:sldId id="285" r:id="rId15"/>
    <p:sldId id="260" r:id="rId16"/>
    <p:sldId id="296" r:id="rId17"/>
    <p:sldId id="263" r:id="rId18"/>
    <p:sldId id="266" r:id="rId19"/>
    <p:sldId id="297" r:id="rId20"/>
    <p:sldId id="298" r:id="rId21"/>
    <p:sldId id="27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 8 - PRODUCTS" id="{1AA707EF-FE5C-42F9-B824-E92814CF3761}">
          <p14:sldIdLst>
            <p14:sldId id="259"/>
            <p14:sldId id="299"/>
            <p14:sldId id="261"/>
            <p14:sldId id="264"/>
            <p14:sldId id="294"/>
            <p14:sldId id="265"/>
            <p14:sldId id="267"/>
            <p14:sldId id="268"/>
          </p14:sldIdLst>
        </p14:section>
        <p14:section name="CH 9 -BRANDS'" id="{64CD59AB-93A7-4C70-B1F9-EDD52AB35941}">
          <p14:sldIdLst>
            <p14:sldId id="269"/>
            <p14:sldId id="271"/>
            <p14:sldId id="273"/>
            <p14:sldId id="274"/>
            <p14:sldId id="279"/>
            <p14:sldId id="285"/>
            <p14:sldId id="260"/>
            <p14:sldId id="296"/>
            <p14:sldId id="263"/>
            <p14:sldId id="266"/>
            <p14:sldId id="297"/>
            <p14:sldId id="29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FEF"/>
    <a:srgbClr val="3C1581"/>
    <a:srgbClr val="3399B5"/>
    <a:srgbClr val="BB050E"/>
    <a:srgbClr val="BF1B20"/>
    <a:srgbClr val="339933"/>
    <a:srgbClr val="224B50"/>
    <a:srgbClr val="007FA3"/>
    <a:srgbClr val="D4EAE4"/>
    <a:srgbClr val="C5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7" autoAdjust="0"/>
    <p:restoredTop sz="69560" autoAdjust="0"/>
  </p:normalViewPr>
  <p:slideViewPr>
    <p:cSldViewPr>
      <p:cViewPr varScale="1">
        <p:scale>
          <a:sx n="47" d="100"/>
          <a:sy n="47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8D874E-E9D5-433B-A149-BDF6BFDD40A8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051F04-9E25-42C3-8BC5-EC2E8469D95E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GykVbfgU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IN" dirty="0" smtClean="0"/>
              <a:t>I do not respond to emails asking me simple</a:t>
            </a:r>
            <a:r>
              <a:rPr lang="en-IN" baseline="0" dirty="0" smtClean="0"/>
              <a:t> questions that </a:t>
            </a:r>
            <a:r>
              <a:rPr lang="en-IN" baseline="0" smtClean="0"/>
              <a:t>are answered on Moodle!!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5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to 2010, Old Spice was seen as a brand for older generations, a somewhat uninteresting and stagnant brand that wasn’t especially bad or especially good. Then, in a massive rebranding stunt, they </a:t>
            </a:r>
            <a:r>
              <a:rPr lang="en-US" dirty="0">
                <a:hlinkClick r:id="rId3"/>
              </a:rPr>
              <a:t>came out with a new advertisement</a:t>
            </a:r>
            <a:r>
              <a:rPr lang="en-US" dirty="0"/>
              <a:t> (and a series to follow) featuring athlete Isaiah Mustafa in a strange, funny, “random” video implying the deodorant to be something sexy, surprising, fun, and youthful. The rebranding effort was a success, in part, because it helped a new demographic access a traditional product. It capitalized on new trends, like non-sequitur-based humor and online videos, and ended up being a massive boon for the brand.</a:t>
            </a:r>
          </a:p>
          <a:p>
            <a:endParaRPr lang="en-US" dirty="0"/>
          </a:p>
          <a:p>
            <a:r>
              <a:rPr lang="en-US" dirty="0"/>
              <a:t>https://www.youtube.com/watch?v=owGykVbfgUE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4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63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altLang="en-US" dirty="0"/>
              <a:t>Unilever launched Dove </a:t>
            </a:r>
            <a:r>
              <a:rPr lang="en-US" altLang="en-US" dirty="0" err="1"/>
              <a:t>Men+Care</a:t>
            </a:r>
            <a:r>
              <a:rPr lang="en-US" altLang="en-US" dirty="0"/>
              <a:t> with a medium grey colour that was unique to the product category. The shape also considered “grip” when in the hands of a male. </a:t>
            </a:r>
          </a:p>
          <a:p>
            <a:r>
              <a:rPr lang="en-US" altLang="en-US" b="1" dirty="0"/>
              <a:t>Primary Package </a:t>
            </a:r>
            <a:r>
              <a:rPr lang="en-US" altLang="en-US" dirty="0"/>
              <a:t>- contains the actual product (e.g., the jar that contains the jam).</a:t>
            </a:r>
          </a:p>
          <a:p>
            <a:r>
              <a:rPr lang="en-US" altLang="en-US" b="1" dirty="0"/>
              <a:t>Secondary Package </a:t>
            </a:r>
            <a:r>
              <a:rPr lang="en-US" altLang="en-US" dirty="0"/>
              <a:t>- outer wrapper that protects the product, often discarded when the product is used the first time.</a:t>
            </a:r>
          </a:p>
          <a:p>
            <a:r>
              <a:rPr lang="en-US" altLang="en-US" b="1" dirty="0"/>
              <a:t>Labels </a:t>
            </a:r>
            <a:r>
              <a:rPr lang="en-US" altLang="en-US" dirty="0"/>
              <a:t>- printed sheets of information affixed to a package container.</a:t>
            </a:r>
          </a:p>
          <a:p>
            <a:r>
              <a:rPr lang="en-US" altLang="en-US" b="1" dirty="0"/>
              <a:t>Shipping Carton </a:t>
            </a:r>
            <a:r>
              <a:rPr lang="en-US" altLang="en-US" dirty="0"/>
              <a:t>- packaging that can be marked with product codes to facilitate storage and transportation of merchandise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0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REBRANDING - https://blog.advids.co/20-brilliant-product-rebranding-video-examples/</a:t>
            </a:r>
          </a:p>
          <a:p>
            <a:r>
              <a:rPr lang="en-US" dirty="0"/>
              <a:t>SAVANNA paint</a:t>
            </a:r>
          </a:p>
          <a:p>
            <a:endParaRPr lang="en-US" dirty="0"/>
          </a:p>
          <a:p>
            <a:r>
              <a:rPr lang="en-US" dirty="0"/>
              <a:t>BOOKER product = growth + product lines – colour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2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altLang="en-US" b="1" dirty="0"/>
              <a:t>A brand manager </a:t>
            </a:r>
            <a:r>
              <a:rPr lang="en-US" altLang="en-US" dirty="0"/>
              <a:t>responsible for the development and implementation of marketing programs for a specific product or group of products. </a:t>
            </a:r>
          </a:p>
          <a:p>
            <a:endParaRPr lang="en-US" dirty="0"/>
          </a:p>
          <a:p>
            <a:pPr defTabSz="966612">
              <a:defRPr/>
            </a:pPr>
            <a:r>
              <a:rPr lang="en-US" altLang="en-US" b="1" dirty="0"/>
              <a:t>Category Management </a:t>
            </a:r>
            <a:r>
              <a:rPr lang="en-US" altLang="en-US" dirty="0"/>
              <a:t>– A category manager is assigned responsibility for developing and implementing marketing activity for a group of products or product lines. </a:t>
            </a:r>
          </a:p>
          <a:p>
            <a:endParaRPr lang="en-US" dirty="0"/>
          </a:p>
          <a:p>
            <a:pPr defTabSz="966612">
              <a:defRPr/>
            </a:pPr>
            <a:r>
              <a:rPr lang="en-US" altLang="en-US" b="1" dirty="0"/>
              <a:t>Target Market Management </a:t>
            </a:r>
            <a:r>
              <a:rPr lang="en-US" altLang="en-US" dirty="0"/>
              <a:t>– Marketing activity is managed based on the requirements of different customer groups.</a:t>
            </a:r>
          </a:p>
          <a:p>
            <a:pPr defTabSz="966612">
              <a:defRPr/>
            </a:pPr>
            <a:endParaRPr lang="en-US" altLang="en-US" dirty="0"/>
          </a:p>
          <a:p>
            <a:pPr defTabSz="966612">
              <a:defRPr/>
            </a:pPr>
            <a:r>
              <a:rPr lang="en-US" altLang="en-US" b="1" dirty="0"/>
              <a:t>Regional Management </a:t>
            </a:r>
            <a:r>
              <a:rPr lang="en-US" altLang="en-US" dirty="0"/>
              <a:t>– Marketing activities are managed based on the needs of customers in different geographical locations.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0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KNOW THIS – and steps within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5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able to draw this and label!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74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Factors at various stages in life cycle </a:t>
            </a:r>
            <a:r>
              <a:rPr lang="en-US" b="1" dirty="0"/>
              <a:t>ACTIVITY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60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Innovators: risk takers and trendsetters; eager to try</a:t>
            </a:r>
          </a:p>
          <a:p>
            <a:r>
              <a:rPr lang="en-US" dirty="0"/>
              <a:t>Early Adopters: opinion leaders; affected by status and prestige</a:t>
            </a:r>
          </a:p>
          <a:p>
            <a:r>
              <a:rPr lang="en-US" dirty="0"/>
              <a:t>Early majority: like to buy proven commodity; mid-range social &amp; economic status</a:t>
            </a:r>
          </a:p>
          <a:p>
            <a:r>
              <a:rPr lang="en-US" dirty="0"/>
              <a:t>late majority: buy established products; lower in social and economic status</a:t>
            </a:r>
          </a:p>
          <a:p>
            <a:r>
              <a:rPr lang="en-US" dirty="0"/>
              <a:t>Laggards: do not like change; last group to buy the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5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cycle using Blackberry</a:t>
            </a:r>
            <a:r>
              <a:rPr lang="en-US" baseline="0" dirty="0"/>
              <a:t> </a:t>
            </a:r>
            <a:r>
              <a:rPr lang="en-US" baseline="0" dirty="0" smtClean="0"/>
              <a:t>(8:03)</a:t>
            </a:r>
          </a:p>
          <a:p>
            <a:r>
              <a:rPr lang="en-US" dirty="0" smtClean="0"/>
              <a:t>https://www.youtube.com/watch?v=jYbc4HfhPuQ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7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2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 Line width = # of items in product LINE</a:t>
            </a:r>
          </a:p>
          <a:p>
            <a:r>
              <a:rPr lang="en-US" dirty="0"/>
              <a:t>Product Line depth = # of LINES in the MIX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9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 mix – all product items</a:t>
            </a:r>
          </a:p>
          <a:p>
            <a:pPr defTabSz="966612">
              <a:defRPr/>
            </a:pPr>
            <a:r>
              <a:rPr lang="en-US" b="1" dirty="0"/>
              <a:t>Product line depth – MANY PRODUCT LINES: </a:t>
            </a:r>
            <a:r>
              <a:rPr lang="en-US" dirty="0"/>
              <a:t>BABY FOOD, COSMETICS, PERFUM, PET FOOD, CHOCOLATE BARS/Candy Bars</a:t>
            </a:r>
          </a:p>
          <a:p>
            <a:pPr defTabSz="966612">
              <a:defRPr/>
            </a:pPr>
            <a:r>
              <a:rPr lang="en-US" b="1" dirty="0"/>
              <a:t>PRODUCT</a:t>
            </a:r>
            <a:r>
              <a:rPr lang="en-US" dirty="0"/>
              <a:t> </a:t>
            </a:r>
            <a:r>
              <a:rPr lang="en-US" b="1" dirty="0"/>
              <a:t>LINE WIDTH …. 13 items in Chocolate Bar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4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3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0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2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</a:p>
        </p:txBody>
      </p:sp>
      <p:pic>
        <p:nvPicPr>
          <p:cNvPr id="14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</a:p>
        </p:txBody>
      </p:sp>
      <p:pic>
        <p:nvPicPr>
          <p:cNvPr id="11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457450"/>
            <a:ext cx="8229600" cy="9144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91114" y="160194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2648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317565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300984" y="317565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128658" y="3171876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4761264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299388" y="4761264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8658" y="4764312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8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000"/>
            </a:lvl3pPr>
            <a:lvl4pPr>
              <a:buClr>
                <a:srgbClr val="007FA3"/>
              </a:buClr>
              <a:defRPr sz="2000"/>
            </a:lvl4pPr>
            <a:lvl5pPr>
              <a:buClr>
                <a:srgbClr val="007FA3"/>
              </a:buClr>
              <a:defRPr sz="2000"/>
            </a:lvl5pPr>
            <a:lvl6pPr>
              <a:buClr>
                <a:srgbClr val="007FA3"/>
              </a:buClr>
              <a:defRPr sz="2000"/>
            </a:lvl6pPr>
            <a:lvl7pPr>
              <a:buClr>
                <a:srgbClr val="007FA3"/>
              </a:buClr>
              <a:defRPr sz="2000"/>
            </a:lvl7pPr>
            <a:lvl8pPr>
              <a:buClr>
                <a:srgbClr val="007FA3"/>
              </a:buClr>
              <a:defRPr sz="2000"/>
            </a:lvl8pPr>
            <a:lvl9pPr>
              <a:buClr>
                <a:srgbClr val="007FA3"/>
              </a:buCl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</a:p>
        </p:txBody>
      </p:sp>
      <p:pic>
        <p:nvPicPr>
          <p:cNvPr id="15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+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256"/>
            <a:ext cx="82296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149"/>
            <a:ext cx="8229600" cy="424845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83944"/>
            <a:ext cx="8229600" cy="4572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641144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288" y="1447800"/>
            <a:ext cx="3966312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88" y="2271712"/>
            <a:ext cx="3966312" cy="3684588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1447800"/>
            <a:ext cx="39624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271712"/>
            <a:ext cx="396240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9624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1712"/>
            <a:ext cx="3962400" cy="1609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1447800"/>
            <a:ext cx="396512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271712"/>
            <a:ext cx="3965124" cy="1609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8730" y="4044721"/>
            <a:ext cx="3962400" cy="1855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4732563" y="4055609"/>
            <a:ext cx="3965124" cy="1855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1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756648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7200" y="3886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57200" y="5029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03160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438400"/>
            <a:ext cx="2667000" cy="731520"/>
          </a:xfrm>
          <a:solidFill>
            <a:srgbClr val="224B50"/>
          </a:solidFill>
          <a:ln w="25400">
            <a:solidFill>
              <a:schemeClr val="bg2"/>
            </a:solidFill>
          </a:ln>
        </p:spPr>
        <p:txBody>
          <a:bodyPr anchor="ctr" anchorCtr="0"/>
          <a:lstStyle>
            <a:lvl1pPr marL="0" indent="0">
              <a:buClr>
                <a:srgbClr val="007FA3"/>
              </a:buClr>
              <a:buSzPct val="100000"/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2pPr>
            <a:lvl3pPr marL="914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3pPr>
            <a:lvl4pPr marL="1371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4pPr>
            <a:lvl5pPr marL="18288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5pPr>
            <a:lvl6pPr marL="22860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6pPr>
            <a:lvl7pPr marL="2743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7pPr>
            <a:lvl8pPr marL="3200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8pPr>
            <a:lvl9pPr marL="3657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495800" y="2438400"/>
            <a:ext cx="41910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57200" y="3276600"/>
            <a:ext cx="2667000" cy="731520"/>
          </a:xfrm>
          <a:solidFill>
            <a:srgbClr val="224B50"/>
          </a:solidFill>
          <a:ln w="25400">
            <a:solidFill>
              <a:schemeClr val="bg2"/>
            </a:solidFill>
          </a:ln>
        </p:spPr>
        <p:txBody>
          <a:bodyPr anchor="ctr" anchorCtr="0"/>
          <a:lstStyle>
            <a:lvl1pPr marL="0" indent="0">
              <a:buClr>
                <a:srgbClr val="007FA3"/>
              </a:buClr>
              <a:buSzPct val="100000"/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2pPr>
            <a:lvl3pPr marL="914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3pPr>
            <a:lvl4pPr marL="1371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4pPr>
            <a:lvl5pPr marL="18288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5pPr>
            <a:lvl6pPr marL="22860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6pPr>
            <a:lvl7pPr marL="2743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7pPr>
            <a:lvl8pPr marL="3200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8pPr>
            <a:lvl9pPr marL="3657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495800" y="3276600"/>
            <a:ext cx="41910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57200" y="4114800"/>
            <a:ext cx="2667000" cy="731520"/>
          </a:xfrm>
          <a:solidFill>
            <a:srgbClr val="224B50"/>
          </a:solidFill>
          <a:ln w="25400">
            <a:solidFill>
              <a:schemeClr val="bg2"/>
            </a:solidFill>
          </a:ln>
        </p:spPr>
        <p:txBody>
          <a:bodyPr anchor="ctr" anchorCtr="0"/>
          <a:lstStyle>
            <a:lvl1pPr marL="0" indent="0">
              <a:buClr>
                <a:srgbClr val="007FA3"/>
              </a:buClr>
              <a:buSzPct val="100000"/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2pPr>
            <a:lvl3pPr marL="914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3pPr>
            <a:lvl4pPr marL="1371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4pPr>
            <a:lvl5pPr marL="18288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5pPr>
            <a:lvl6pPr marL="22860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6pPr>
            <a:lvl7pPr marL="2743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7pPr>
            <a:lvl8pPr marL="3200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8pPr>
            <a:lvl9pPr marL="3657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4495800" y="4145280"/>
            <a:ext cx="41910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457200" y="4953000"/>
            <a:ext cx="2667000" cy="731520"/>
          </a:xfrm>
          <a:solidFill>
            <a:srgbClr val="224B50"/>
          </a:solidFill>
          <a:ln w="25400">
            <a:solidFill>
              <a:schemeClr val="bg2"/>
            </a:solidFill>
          </a:ln>
        </p:spPr>
        <p:txBody>
          <a:bodyPr anchor="ctr" anchorCtr="0"/>
          <a:lstStyle>
            <a:lvl1pPr marL="0" indent="0">
              <a:buClr>
                <a:srgbClr val="007FA3"/>
              </a:buClr>
              <a:buSzPct val="100000"/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2pPr>
            <a:lvl3pPr marL="914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3pPr>
            <a:lvl4pPr marL="1371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4pPr>
            <a:lvl5pPr marL="18288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5pPr>
            <a:lvl6pPr marL="22860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6pPr>
            <a:lvl7pPr marL="2743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7pPr>
            <a:lvl8pPr marL="3200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8pPr>
            <a:lvl9pPr marL="3657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495800" y="4953000"/>
            <a:ext cx="41910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10194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3514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447800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99616" y="6428232"/>
            <a:ext cx="6172200" cy="274320"/>
          </a:xfrm>
        </p:spPr>
        <p:txBody>
          <a:bodyPr lIns="91440" tIns="45720" rIns="91440" bIns="4572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200" b="0" kern="120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</a:p>
        </p:txBody>
      </p:sp>
      <p:pic>
        <p:nvPicPr>
          <p:cNvPr id="12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000"/>
            </a:lvl2pPr>
            <a:lvl3pPr>
              <a:buClr>
                <a:srgbClr val="007FA3"/>
              </a:buClr>
              <a:defRPr sz="2000"/>
            </a:lvl3pPr>
            <a:lvl4pPr>
              <a:buClr>
                <a:srgbClr val="007FA3"/>
              </a:buClr>
              <a:defRPr sz="2000"/>
            </a:lvl4pPr>
            <a:lvl5pPr>
              <a:buClr>
                <a:srgbClr val="007FA3"/>
              </a:buClr>
              <a:defRPr sz="2000"/>
            </a:lvl5pPr>
            <a:lvl6pPr>
              <a:buClr>
                <a:srgbClr val="007FA3"/>
              </a:buClr>
              <a:defRPr sz="2000"/>
            </a:lvl6pPr>
            <a:lvl7pPr>
              <a:buClr>
                <a:srgbClr val="007FA3"/>
              </a:buClr>
              <a:defRPr sz="2000"/>
            </a:lvl7pPr>
            <a:lvl8pPr>
              <a:buClr>
                <a:srgbClr val="007FA3"/>
              </a:buClr>
              <a:defRPr sz="2000"/>
            </a:lvl8pPr>
            <a:lvl9pPr>
              <a:buClr>
                <a:srgbClr val="007FA3"/>
              </a:buCl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lang="en-US" dirty="0" smtClean="0"/>
            </a:lvl1pPr>
            <a:lvl2pPr marL="569913" indent="-285750">
              <a:buClr>
                <a:srgbClr val="007FA3"/>
              </a:buClr>
              <a:defRPr lang="en-US" dirty="0" smtClean="0"/>
            </a:lvl2pPr>
            <a:lvl3pPr>
              <a:buClr>
                <a:srgbClr val="007FA3"/>
              </a:buClr>
              <a:defRPr lang="en-US" dirty="0" smtClean="0"/>
            </a:lvl3pPr>
            <a:lvl4pPr>
              <a:buClr>
                <a:srgbClr val="007FA3"/>
              </a:buClr>
              <a:defRPr lang="en-US" dirty="0" smtClean="0"/>
            </a:lvl4pPr>
            <a:lvl5pPr>
              <a:buClr>
                <a:srgbClr val="007FA3"/>
              </a:buClr>
              <a:defRPr lang="en-US" dirty="0" smtClean="0"/>
            </a:lvl5pPr>
            <a:lvl6pPr>
              <a:buClr>
                <a:srgbClr val="007FA3"/>
              </a:buClr>
              <a:defRPr lang="en-US" dirty="0" smtClean="0"/>
            </a:lvl6pPr>
            <a:lvl7pPr>
              <a:buClr>
                <a:srgbClr val="007FA3"/>
              </a:buClr>
              <a:defRPr lang="en-US" dirty="0" smtClean="0"/>
            </a:lvl7pPr>
            <a:lvl8pPr>
              <a:buClr>
                <a:srgbClr val="007FA3"/>
              </a:buClr>
              <a:defRPr lang="en-US" dirty="0" smtClean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marL="256032" lvl="0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</a:p>
        </p:txBody>
      </p:sp>
      <p:pic>
        <p:nvPicPr>
          <p:cNvPr id="14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</a:p>
        </p:txBody>
      </p:sp>
      <p:pic>
        <p:nvPicPr>
          <p:cNvPr id="9" name="Shape 15" descr="Pearson Logo"/>
          <p:cNvPicPr preferRelativeResize="0"/>
          <p:nvPr userDrawn="1"/>
        </p:nvPicPr>
        <p:blipFill rotWithShape="1">
          <a:blip r:embed="rId21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ifitshipitshere.blogspot.com/2012/08/old-spice-promotes-new-scent-with-music.html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ocallpackaging.wikidot.com/blog: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://www.jlcarneiro.com/layout-de-linhas-de-produca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casacoisasesabores.com.br/2011/09/lista-de-compras-de-supermercado-com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sacoisasesabores.com.br/2011/09/lista-de-compras-de-supermercado-como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19600" y="1148541"/>
            <a:ext cx="3657600" cy="1600199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 Strategy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 Management</a:t>
            </a: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2" descr="Front Cover: Think Marketing Third Edition by Tuckwell and Jaffe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8541"/>
            <a:ext cx="3749040" cy="49419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95800" y="32004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 3 – Thursday</a:t>
            </a:r>
          </a:p>
          <a:p>
            <a:r>
              <a:rPr lang="en-US" sz="2000" dirty="0" smtClean="0"/>
              <a:t>March 7 – Part 1 Due</a:t>
            </a:r>
          </a:p>
          <a:p>
            <a:r>
              <a:rPr lang="en-US" sz="2000" b="1" i="1" dirty="0" smtClean="0"/>
              <a:t>Review assignment instructions</a:t>
            </a:r>
          </a:p>
          <a:p>
            <a:endParaRPr lang="en-US" sz="2000" b="1" i="1" dirty="0"/>
          </a:p>
          <a:p>
            <a:r>
              <a:rPr lang="en-US" sz="2000" dirty="0" smtClean="0"/>
              <a:t>Communication Reminder !</a:t>
            </a:r>
          </a:p>
          <a:p>
            <a:endParaRPr lang="en-US" sz="2000" dirty="0" smtClean="0"/>
          </a:p>
          <a:p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577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Brand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Brand Name </a:t>
            </a:r>
            <a:r>
              <a:rPr lang="en-US" altLang="en-US" dirty="0"/>
              <a:t>– The part of a brand that can be vocalized.</a:t>
            </a:r>
          </a:p>
          <a:p>
            <a:pPr marL="347663" indent="-347663">
              <a:spcBef>
                <a:spcPts val="3500"/>
              </a:spcBef>
              <a:buFont typeface="Calibri" panose="020F0502020204030204" pitchFamily="34" charset="0"/>
              <a:buAutoNum type="arabicPeriod"/>
            </a:pPr>
            <a:r>
              <a:rPr lang="en-US" altLang="en-US" b="1" dirty="0" err="1"/>
              <a:t>Brandmark</a:t>
            </a:r>
            <a:r>
              <a:rPr lang="en-US" altLang="en-US" b="1" dirty="0"/>
              <a:t> or Logo </a:t>
            </a:r>
            <a:r>
              <a:rPr lang="en-US" altLang="en-US" dirty="0"/>
              <a:t>– The part of a brand identified by a symbol or design. </a:t>
            </a:r>
          </a:p>
          <a:p>
            <a:pPr marL="347663" indent="-347663">
              <a:spcBef>
                <a:spcPts val="3500"/>
              </a:spcBef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Trademark</a:t>
            </a:r>
            <a:r>
              <a:rPr lang="en-US" altLang="en-US" dirty="0"/>
              <a:t> – The part of a brand granted legal protection so that only the owner can use it. </a:t>
            </a:r>
          </a:p>
          <a:p>
            <a:pPr marL="347663" indent="-347663">
              <a:spcBef>
                <a:spcPts val="3500"/>
              </a:spcBef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Patent</a:t>
            </a:r>
            <a:r>
              <a:rPr lang="en-US" altLang="en-US" dirty="0"/>
              <a:t> - A provision that gives a manufacturer the sole right to develop and market a new product, process, or material.</a:t>
            </a:r>
          </a:p>
        </p:txBody>
      </p:sp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Family Brands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53"/>
            <a:ext cx="5715000" cy="303074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/>
              <a:t>The use of the same brand name for a group of related products.</a:t>
            </a:r>
          </a:p>
          <a:p>
            <a:pPr marL="0" indent="0">
              <a:buNone/>
            </a:pPr>
            <a:r>
              <a:rPr lang="en-US" altLang="en-US" sz="2000" dirty="0"/>
              <a:t>Procter &amp; Gamble uses a family brand strategy </a:t>
            </a:r>
            <a:r>
              <a:rPr lang="en-US" altLang="en-US" b="1" dirty="0">
                <a:solidFill>
                  <a:srgbClr val="C00000"/>
                </a:solidFill>
              </a:rPr>
              <a:t>Old Spice </a:t>
            </a:r>
            <a:r>
              <a:rPr lang="en-US" altLang="en-US" sz="2000" dirty="0"/>
              <a:t>for personal care </a:t>
            </a:r>
            <a:r>
              <a:rPr lang="en-US" altLang="en-US" sz="2000" b="1" u="sng" dirty="0"/>
              <a:t>product line</a:t>
            </a:r>
            <a:r>
              <a:rPr lang="en-US" altLang="en-US" sz="2000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Old Spice Body Wash</a:t>
            </a:r>
            <a:endParaRPr lang="en-US" sz="1800" dirty="0"/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Old Spice Body Spray</a:t>
            </a:r>
            <a:endParaRPr lang="en-US" sz="1800" dirty="0"/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Old Spice Hair Care and Styling</a:t>
            </a:r>
            <a:endParaRPr lang="en-US" sz="1800" dirty="0"/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Old Spice Trimmers and Shavers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294E1-74BC-4A53-8375-EAB071B945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5" b="100000" l="9877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47902" y="2771560"/>
            <a:ext cx="5224073" cy="355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7514B-E1F0-41BD-9710-4ED636BDB719}"/>
              </a:ext>
            </a:extLst>
          </p:cNvPr>
          <p:cNvSpPr txBox="1"/>
          <p:nvPr/>
        </p:nvSpPr>
        <p:spPr>
          <a:xfrm>
            <a:off x="5105400" y="6326832"/>
            <a:ext cx="438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ifitshipitshere.blogspot.com/2012/08/old-spice-promotes-new-scent-with-music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99028"/>
          </a:xfrm>
        </p:spPr>
        <p:txBody>
          <a:bodyPr/>
          <a:lstStyle/>
          <a:p>
            <a:r>
              <a:rPr lang="en-US" dirty="0"/>
              <a:t>Co-Branding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90600"/>
            <a:ext cx="8305800" cy="8381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/>
              <a:t>Using the equity of one brand name to market another: two brand names on the product.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3F3373-0120-48AA-850C-489642D38DC3}"/>
              </a:ext>
            </a:extLst>
          </p:cNvPr>
          <p:cNvSpPr txBox="1">
            <a:spLocks/>
          </p:cNvSpPr>
          <p:nvPr/>
        </p:nvSpPr>
        <p:spPr>
          <a:xfrm>
            <a:off x="445168" y="1527612"/>
            <a:ext cx="8229600" cy="5586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Private-Label Brands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5CD48E-0207-4DAD-9583-E8AC544373AB}"/>
              </a:ext>
            </a:extLst>
          </p:cNvPr>
          <p:cNvSpPr txBox="1">
            <a:spLocks/>
          </p:cNvSpPr>
          <p:nvPr/>
        </p:nvSpPr>
        <p:spPr>
          <a:xfrm>
            <a:off x="445168" y="2086272"/>
            <a:ext cx="8229600" cy="1295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Brands produced to the specifications of the distributor, usually by national brand manufacturers that make similar products under their own brand names</a:t>
            </a:r>
            <a:endParaRPr lang="en-US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22F2E65-E1BD-4356-8814-5D5B07EEAFB7}"/>
              </a:ext>
            </a:extLst>
          </p:cNvPr>
          <p:cNvSpPr txBox="1">
            <a:spLocks/>
          </p:cNvSpPr>
          <p:nvPr/>
        </p:nvSpPr>
        <p:spPr>
          <a:xfrm>
            <a:off x="457200" y="2971800"/>
            <a:ext cx="2438400" cy="2971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solidFill>
                  <a:srgbClr val="C00000"/>
                </a:solidFill>
              </a:rPr>
              <a:t>Company</a:t>
            </a:r>
          </a:p>
          <a:p>
            <a:pPr marL="182880">
              <a:defRPr/>
            </a:pPr>
            <a:r>
              <a:rPr lang="en-US" sz="2200" b="1" dirty="0"/>
              <a:t>Canadian Tire </a:t>
            </a:r>
          </a:p>
          <a:p>
            <a:pPr marL="182880">
              <a:spcBef>
                <a:spcPts val="600"/>
              </a:spcBef>
              <a:defRPr/>
            </a:pPr>
            <a:r>
              <a:rPr lang="en-US" sz="2200" b="1" dirty="0"/>
              <a:t>Costco </a:t>
            </a:r>
          </a:p>
          <a:p>
            <a:pPr marL="182880">
              <a:spcBef>
                <a:spcPts val="600"/>
              </a:spcBef>
              <a:defRPr/>
            </a:pPr>
            <a:r>
              <a:rPr lang="en-US" sz="2200" b="1" dirty="0"/>
              <a:t>Loblaws </a:t>
            </a:r>
          </a:p>
          <a:p>
            <a:pPr marL="182880">
              <a:spcBef>
                <a:spcPts val="600"/>
              </a:spcBef>
              <a:defRPr/>
            </a:pPr>
            <a:r>
              <a:rPr lang="en-US" sz="2200" b="1" dirty="0"/>
              <a:t>Sobeys </a:t>
            </a:r>
          </a:p>
          <a:p>
            <a:pPr marL="182880">
              <a:spcBef>
                <a:spcPts val="600"/>
              </a:spcBef>
              <a:defRPr/>
            </a:pPr>
            <a:r>
              <a:rPr lang="en-US" sz="2200" b="1" dirty="0"/>
              <a:t>Walmart </a:t>
            </a:r>
            <a:endParaRPr lang="en-US" sz="2200" dirty="0"/>
          </a:p>
        </p:txBody>
      </p:sp>
      <p:sp>
        <p:nvSpPr>
          <p:cNvPr id="8" name="Right Arrow 11" descr="Right Arrow">
            <a:extLst>
              <a:ext uri="{FF2B5EF4-FFF2-40B4-BE49-F238E27FC236}">
                <a16:creationId xmlns:a16="http://schemas.microsoft.com/office/drawing/2014/main" id="{F3E090A9-A497-4307-B83A-52D96F2D2A8A}"/>
              </a:ext>
            </a:extLst>
          </p:cNvPr>
          <p:cNvSpPr/>
          <p:nvPr/>
        </p:nvSpPr>
        <p:spPr>
          <a:xfrm>
            <a:off x="2442411" y="3768698"/>
            <a:ext cx="1443789" cy="1371600"/>
          </a:xfrm>
          <a:prstGeom prst="righ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89E2B8B-B68F-4206-9155-849DF8B597E3}"/>
              </a:ext>
            </a:extLst>
          </p:cNvPr>
          <p:cNvSpPr txBox="1">
            <a:spLocks/>
          </p:cNvSpPr>
          <p:nvPr/>
        </p:nvSpPr>
        <p:spPr>
          <a:xfrm>
            <a:off x="3886200" y="2971800"/>
            <a:ext cx="4724400" cy="2971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Brand Name </a:t>
            </a:r>
          </a:p>
          <a:p>
            <a:pPr marL="182880"/>
            <a:r>
              <a:rPr lang="en-US" altLang="en-US" sz="2200" b="1" dirty="0"/>
              <a:t>Mastercraft, </a:t>
            </a:r>
            <a:r>
              <a:rPr lang="en-US" altLang="en-US" sz="2200" b="1" dirty="0" err="1"/>
              <a:t>Motomaster</a:t>
            </a:r>
            <a:endParaRPr lang="en-US" altLang="en-US" sz="2200" b="1" dirty="0"/>
          </a:p>
          <a:p>
            <a:pPr marL="182880">
              <a:spcBef>
                <a:spcPts val="600"/>
              </a:spcBef>
            </a:pPr>
            <a:r>
              <a:rPr lang="en-US" altLang="en-US" sz="2200" b="1" dirty="0"/>
              <a:t>Kirkland Signature </a:t>
            </a:r>
          </a:p>
          <a:p>
            <a:pPr marL="182880">
              <a:spcBef>
                <a:spcPts val="600"/>
              </a:spcBef>
            </a:pPr>
            <a:r>
              <a:rPr lang="en-US" altLang="en-US" sz="2200" b="1" dirty="0"/>
              <a:t>President</a:t>
            </a:r>
            <a:r>
              <a:rPr lang="ja-JP" altLang="en-US" sz="2200" b="1" dirty="0"/>
              <a:t>’</a:t>
            </a:r>
            <a:r>
              <a:rPr lang="en-US" altLang="ja-JP" sz="2200" b="1" dirty="0"/>
              <a:t>s Choice, Joe Fresh </a:t>
            </a:r>
          </a:p>
          <a:p>
            <a:pPr marL="182880">
              <a:spcBef>
                <a:spcPts val="600"/>
              </a:spcBef>
            </a:pPr>
            <a:r>
              <a:rPr lang="en-US" altLang="en-US" sz="2200" b="1" dirty="0"/>
              <a:t>Compliments </a:t>
            </a:r>
          </a:p>
          <a:p>
            <a:pPr marL="182880">
              <a:spcBef>
                <a:spcPts val="600"/>
              </a:spcBef>
            </a:pPr>
            <a:r>
              <a:rPr lang="en-US" altLang="en-US" sz="2200" b="1" dirty="0"/>
              <a:t>George, Great Value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CF0A3-EC7F-4D57-959C-9A95EF50D2BF}"/>
              </a:ext>
            </a:extLst>
          </p:cNvPr>
          <p:cNvSpPr txBox="1">
            <a:spLocks/>
          </p:cNvSpPr>
          <p:nvPr/>
        </p:nvSpPr>
        <p:spPr>
          <a:xfrm>
            <a:off x="545432" y="5713814"/>
            <a:ext cx="3276600" cy="5586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/>
              <a:t>Generic Brands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6F188C-EC3F-4A0B-AEA2-99A9D29F1D9B}"/>
              </a:ext>
            </a:extLst>
          </p:cNvPr>
          <p:cNvSpPr txBox="1">
            <a:spLocks/>
          </p:cNvSpPr>
          <p:nvPr/>
        </p:nvSpPr>
        <p:spPr>
          <a:xfrm>
            <a:off x="553453" y="6326616"/>
            <a:ext cx="8229600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dirty="0"/>
              <a:t>A product without a brand name or identifying features.</a:t>
            </a:r>
          </a:p>
        </p:txBody>
      </p:sp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99028"/>
          </a:xfrm>
        </p:spPr>
        <p:txBody>
          <a:bodyPr/>
          <a:lstStyle/>
          <a:p>
            <a:r>
              <a:rPr lang="en-US" dirty="0"/>
              <a:t>Packaging in Action</a:t>
            </a:r>
          </a:p>
        </p:txBody>
      </p:sp>
      <p:pic>
        <p:nvPicPr>
          <p:cNvPr id="4" name="Picture 3" descr="Figure 8.13 Dove Men+Care uses grey packaging with white lettering to present a consistent image to consumers.&#10;A photo shows many packages of Dove Men plus Care products with grey packaging and white lettering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216636"/>
            <a:ext cx="7812505" cy="453952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9DFCA5-9665-43D4-9A75-7866168BB357}"/>
              </a:ext>
            </a:extLst>
          </p:cNvPr>
          <p:cNvSpPr txBox="1">
            <a:spLocks/>
          </p:cNvSpPr>
          <p:nvPr/>
        </p:nvSpPr>
        <p:spPr>
          <a:xfrm>
            <a:off x="457200" y="963138"/>
            <a:ext cx="8458200" cy="408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>
                <a:solidFill>
                  <a:srgbClr val="C00000"/>
                </a:solidFill>
              </a:rPr>
              <a:t>Primary Package, Secondary Package, Labels, Shipping Carton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1ED264E-6A73-400C-9E4B-F6BF769C7547}"/>
              </a:ext>
            </a:extLst>
          </p:cNvPr>
          <p:cNvSpPr txBox="1">
            <a:spLocks/>
          </p:cNvSpPr>
          <p:nvPr/>
        </p:nvSpPr>
        <p:spPr>
          <a:xfrm>
            <a:off x="437147" y="1420338"/>
            <a:ext cx="7339263" cy="2302236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A good package: 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 Protects the product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altLang="en-US" dirty="0"/>
              <a:t> Markets the product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altLang="en-US" dirty="0"/>
              <a:t> Provides convenience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altLang="en-US" dirty="0"/>
              <a:t> Meets social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7280"/>
          </a:xfrm>
        </p:spPr>
        <p:txBody>
          <a:bodyPr/>
          <a:lstStyle/>
          <a:p>
            <a:r>
              <a:rPr lang="en-US" dirty="0"/>
              <a:t>Stages of Brand Loyalty</a:t>
            </a:r>
          </a:p>
        </p:txBody>
      </p:sp>
      <p:pic>
        <p:nvPicPr>
          <p:cNvPr id="4" name="Picture 3" descr="Figure 8.19 The Stages of Brand Loyalty&#10;A diagram shows the three stages of brand loyalty.&#10;The stages shown are as follows:&#10;• Brand Recognition: Consumer is aware of the name, benefit, and package.&#10;• Brand Preference: Brand is top of mind and considered a good alternative. Consumer will buy if available.&#10;• Brand Insistence: Consumer buys one brand only. If brand is not available, the purchase is postponed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484" y="1307431"/>
            <a:ext cx="3396916" cy="59197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83FDC7-F01D-4B04-84C5-0BFE4853C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981200"/>
            <a:ext cx="4267200" cy="4525963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Brand Equity Measurements</a:t>
            </a:r>
          </a:p>
          <a:p>
            <a:pPr lvl="0"/>
            <a:r>
              <a:rPr lang="en-US" altLang="en-US" sz="2400" dirty="0"/>
              <a:t>Name awareness</a:t>
            </a:r>
            <a:endParaRPr lang="en-US" dirty="0"/>
          </a:p>
          <a:p>
            <a:pPr lvl="0"/>
            <a:r>
              <a:rPr lang="en-US" altLang="en-US" sz="2400" dirty="0"/>
              <a:t>Loyal customer base</a:t>
            </a:r>
            <a:endParaRPr lang="en-US" dirty="0"/>
          </a:p>
          <a:p>
            <a:pPr lvl="0"/>
            <a:r>
              <a:rPr lang="en-US" altLang="en-US" sz="2400" dirty="0"/>
              <a:t>Perceived quality</a:t>
            </a:r>
            <a:endParaRPr lang="en-US" dirty="0"/>
          </a:p>
          <a:p>
            <a:pPr lvl="0"/>
            <a:r>
              <a:rPr lang="en-US" altLang="en-US" sz="2400" dirty="0"/>
              <a:t>Brand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altLang="en-US" dirty="0"/>
              <a:t>Explain the total product concept and product mix. </a:t>
            </a:r>
          </a:p>
          <a:p>
            <a:pPr marL="457200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altLang="en-US" dirty="0"/>
              <a:t>Describe how consumer and business goods are classified. </a:t>
            </a:r>
          </a:p>
          <a:p>
            <a:pPr marL="457200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altLang="en-US" dirty="0"/>
              <a:t>Explain the role and importance of branding strategies.</a:t>
            </a:r>
          </a:p>
          <a:p>
            <a:pPr marL="457200" indent="-457200">
              <a:spcBef>
                <a:spcPts val="1800"/>
              </a:spcBef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Discuss the role of packaging and labelling in the development of product strategies. </a:t>
            </a:r>
          </a:p>
          <a:p>
            <a:pPr marL="457200" indent="-457200">
              <a:spcBef>
                <a:spcPts val="1800"/>
              </a:spcBef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Explain the benefits of branding. </a:t>
            </a:r>
          </a:p>
          <a:p>
            <a:pPr marL="457200" indent="-457200">
              <a:spcBef>
                <a:spcPts val="1800"/>
              </a:spcBef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Describe the various stages of brand loyalty and how brand equity is created.</a:t>
            </a:r>
          </a:p>
        </p:txBody>
      </p:sp>
    </p:spTree>
    <p:extLst>
      <p:ext uri="{BB962C8B-B14F-4D97-AF65-F5344CB8AC3E}">
        <p14:creationId xmlns:p14="http://schemas.microsoft.com/office/powerpoint/2010/main" val="20255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/>
              <a:t>Product management </a:t>
            </a:r>
            <a:r>
              <a:rPr lang="en-US" sz="2800" dirty="0"/>
              <a:t>concerns three key areas:</a:t>
            </a:r>
            <a:endParaRPr lang="en-US" dirty="0"/>
          </a:p>
          <a:p>
            <a:pPr marL="457200" indent="-457200" fontAlgn="auto"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/>
              <a:t>The internal organization structure for managing current products.</a:t>
            </a:r>
          </a:p>
          <a:p>
            <a:pPr marL="457200" indent="-457200" fontAlgn="auto"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/>
              <a:t>The allocation of resources for developing new products. </a:t>
            </a:r>
          </a:p>
          <a:p>
            <a:pPr marL="457200" indent="-457200" fontAlgn="auto"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/>
              <a:t>Dealing with changing market conditions as products progress through their life cycles.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Organizational Structures for Managing Brands</a:t>
            </a:r>
            <a:endParaRPr lang="en-US" dirty="0"/>
          </a:p>
        </p:txBody>
      </p:sp>
      <p:pic>
        <p:nvPicPr>
          <p:cNvPr id="4" name="Picture 3" descr="Figure 9.1 Alternative Product Management Systems&#10;A flow chart diagram shows alternative product management systems.&#10;The diagram shows five categories of alternative product management systems as follows:&#10;1. Brand Management&#10;   • VP Marketing&#10;      ◦ Marketing Manager (1)&#10;         – Brand Manager (3)&#10;2. Category Management&#10;   • VP Marketing&#10;      ◦ Category Manager (2)&#10;         – Brand Manager (4)&#10;3. Target-Market Management&#10;   • VP Marketing&#10;      ◦ Industrial Division&#10;      ◦ Consumer Division&#10;      ◦ Professional Division&#10;4. Regional Management&#10;   • VP Marketing&#10;      ◦ Western Canada&#10;      ◦ Ontario&#10;      ◦ Quebec&#10;      ◦ Atlantic Canada&#10;5. Global Management&#10;   • Corporate Head Office&#10;      ◦ North America&#10;      ◦ Europe&#10;      ◦ Australia and Pacific&#10;      ◦ Latin Americ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" y="1676400"/>
            <a:ext cx="8138160" cy="41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5" y="730311"/>
            <a:ext cx="4724400" cy="545012"/>
          </a:xfrm>
        </p:spPr>
        <p:txBody>
          <a:bodyPr/>
          <a:lstStyle/>
          <a:p>
            <a:r>
              <a:rPr lang="en-US" dirty="0"/>
              <a:t>New Product</a:t>
            </a:r>
            <a:br>
              <a:rPr lang="en-US" dirty="0"/>
            </a:br>
            <a:r>
              <a:rPr lang="en-US" dirty="0"/>
              <a:t> Decisions</a:t>
            </a:r>
          </a:p>
        </p:txBody>
      </p:sp>
      <p:pic>
        <p:nvPicPr>
          <p:cNvPr id="4" name="Picture 3" descr="Figure 9.4 New Product Development Process&#10;A flow chart diagram shows steps in the development process of a new product.&#10;The steps in sequence are as follows:&#10;• Idea Generation: Developing new product ideas&#10;• Screening: Evaluating new product ideas and eliminating ideas that aren't viable&#10;• Concept Development and Product Testing: Finding out how customers react to product idea&#10;• Business Analysis: Assessing product demand and costs&#10;• Product Development: Developing a prototype&#10;• Test Market: Offering product in a limited number of markets&#10;• Commercialization: Coordinating full scale product launch"/>
          <p:cNvPicPr>
            <a:picLocks noChangeAspect="1"/>
          </p:cNvPicPr>
          <p:nvPr/>
        </p:nvPicPr>
        <p:blipFill rotWithShape="1">
          <a:blip r:embed="rId3" cstate="print"/>
          <a:srcRect r="24455" b="61984"/>
          <a:stretch/>
        </p:blipFill>
        <p:spPr>
          <a:xfrm>
            <a:off x="493295" y="1447800"/>
            <a:ext cx="2478506" cy="5194828"/>
          </a:xfrm>
          <a:prstGeom prst="rect">
            <a:avLst/>
          </a:prstGeom>
        </p:spPr>
      </p:pic>
      <p:pic>
        <p:nvPicPr>
          <p:cNvPr id="5" name="Picture 4" descr="Figure 9.4 New Product Development Process&#10;A flow chart diagram shows steps in the development process of a new product.&#10;The steps in sequence are as follows:&#10;• Idea Generation: Developing new product ideas&#10;• Screening: Evaluating new product ideas and eliminating ideas that aren't viable&#10;• Concept Development and Product Testing: Finding out how customers react to product idea&#10;• Business Analysis: Assessing product demand and costs&#10;• Product Development: Developing a prototype&#10;• Test Market: Offering product in a limited number of markets&#10;• Commercialization: Coordinating full scale product launch">
            <a:extLst>
              <a:ext uri="{FF2B5EF4-FFF2-40B4-BE49-F238E27FC236}">
                <a16:creationId xmlns:a16="http://schemas.microsoft.com/office/drawing/2014/main" id="{BAB4E2E7-C0E3-4200-8AC7-CC0E1BDAE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0138" r="25972" b="8053"/>
          <a:stretch/>
        </p:blipFill>
        <p:spPr>
          <a:xfrm>
            <a:off x="3463206" y="760383"/>
            <a:ext cx="2217580" cy="58785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778707-FA7D-479B-9176-77EED12F1980}"/>
              </a:ext>
            </a:extLst>
          </p:cNvPr>
          <p:cNvCxnSpPr>
            <a:cxnSpLocks/>
          </p:cNvCxnSpPr>
          <p:nvPr/>
        </p:nvCxnSpPr>
        <p:spPr>
          <a:xfrm>
            <a:off x="1600200" y="6638999"/>
            <a:ext cx="1524000" cy="1"/>
          </a:xfrm>
          <a:prstGeom prst="line">
            <a:avLst/>
          </a:prstGeom>
          <a:ln w="19050">
            <a:solidFill>
              <a:srgbClr val="BB050E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9FF07F-EC56-4A4F-B057-5B31C92DBCEA}"/>
              </a:ext>
            </a:extLst>
          </p:cNvPr>
          <p:cNvCxnSpPr>
            <a:cxnSpLocks/>
          </p:cNvCxnSpPr>
          <p:nvPr/>
        </p:nvCxnSpPr>
        <p:spPr>
          <a:xfrm flipV="1">
            <a:off x="3136114" y="1312651"/>
            <a:ext cx="12032" cy="5326348"/>
          </a:xfrm>
          <a:prstGeom prst="line">
            <a:avLst/>
          </a:prstGeom>
          <a:ln w="19050">
            <a:solidFill>
              <a:srgbClr val="BB050E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D15C1A-BF63-4015-9ED9-CBC2D66D3E13}"/>
              </a:ext>
            </a:extLst>
          </p:cNvPr>
          <p:cNvCxnSpPr>
            <a:cxnSpLocks/>
          </p:cNvCxnSpPr>
          <p:nvPr/>
        </p:nvCxnSpPr>
        <p:spPr>
          <a:xfrm>
            <a:off x="3124200" y="1312651"/>
            <a:ext cx="339006" cy="0"/>
          </a:xfrm>
          <a:prstGeom prst="line">
            <a:avLst/>
          </a:prstGeom>
          <a:ln w="19050">
            <a:solidFill>
              <a:srgbClr val="BB050E"/>
            </a:solidFill>
            <a:headEnd type="none" w="med" len="med"/>
            <a:tailEnd type="stealth" w="lg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3AB628-FD90-4CE5-A68C-514BBCF8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772415"/>
            <a:ext cx="3148146" cy="547317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/>
              <a:t>All aspects of the marketing mix are managed to maximize profit. </a:t>
            </a:r>
          </a:p>
          <a:p>
            <a:pPr marL="0" indent="0"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b="1" dirty="0"/>
              <a:t>Key product decisions </a:t>
            </a:r>
            <a:r>
              <a:rPr lang="en-US" altLang="en-US" sz="2000" dirty="0"/>
              <a:t>embrace: </a:t>
            </a:r>
          </a:p>
          <a:p>
            <a:pPr>
              <a:buFontTx/>
              <a:buChar char="•"/>
            </a:pPr>
            <a:r>
              <a:rPr lang="en-US" altLang="en-US" sz="2000" dirty="0"/>
              <a:t>Product Modifications</a:t>
            </a:r>
          </a:p>
          <a:p>
            <a:pPr>
              <a:buFontTx/>
              <a:buChar char="•"/>
            </a:pPr>
            <a:r>
              <a:rPr lang="en-US" altLang="en-US" sz="2000" dirty="0"/>
              <a:t>Product Mix Expansion (Stretching)</a:t>
            </a:r>
          </a:p>
          <a:p>
            <a:pPr>
              <a:buFontTx/>
              <a:buChar char="•"/>
            </a:pPr>
            <a:r>
              <a:rPr lang="en-US" altLang="en-US" sz="2000" dirty="0"/>
              <a:t>Brand Design and Packaging</a:t>
            </a:r>
          </a:p>
          <a:p>
            <a:pPr>
              <a:buFontTx/>
              <a:buChar char="•"/>
            </a:pPr>
            <a:r>
              <a:rPr lang="en-US" altLang="en-US" sz="2000" dirty="0"/>
              <a:t>Maintenance or Withdrawal </a:t>
            </a:r>
            <a:br>
              <a:rPr lang="en-US" altLang="en-US" sz="2000" dirty="0"/>
            </a:br>
            <a:r>
              <a:rPr lang="en-US" altLang="en-US" sz="2000" dirty="0"/>
              <a:t>(Planned Obsolescence)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963A98-6AE2-47DD-852B-DF4B5A3E0E74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89154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Product Life Cycle</a:t>
            </a:r>
          </a:p>
        </p:txBody>
      </p:sp>
      <p:pic>
        <p:nvPicPr>
          <p:cNvPr id="5" name="Picture 4" descr="Figure 9.9 The Product Life Cycle&#10;A line graph shows the product life cycle.&#10;The vertical axis is labelled “Sales and Profits” and the horizontal axis is labelled “Time.” The horizontal axis is divided into four phases: Introduction, Growth, Maturity, and Decline. The lines for Sales and Profits show a growing trend during the Introduction and Growth phases, with the line for Sales achieving a much higher value than the line for Profit. The lines reach to a peak value during the Maturity phase and show a declining trend during the Decline phase.">
            <a:extLst>
              <a:ext uri="{FF2B5EF4-FFF2-40B4-BE49-F238E27FC236}">
                <a16:creationId xmlns:a16="http://schemas.microsoft.com/office/drawing/2014/main" id="{EAFD7BB3-5A14-4D8B-9F35-6BCF930606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219200"/>
            <a:ext cx="6300995" cy="58297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39565D-016E-4DF6-B4AE-3810C21B0359}"/>
              </a:ext>
            </a:extLst>
          </p:cNvPr>
          <p:cNvSpPr txBox="1">
            <a:spLocks/>
          </p:cNvSpPr>
          <p:nvPr/>
        </p:nvSpPr>
        <p:spPr>
          <a:xfrm>
            <a:off x="228600" y="2438400"/>
            <a:ext cx="2209800" cy="243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time, sales </a:t>
            </a:r>
            <a:br>
              <a:rPr lang="en-US" altLang="en-US" b="1" dirty="0">
                <a:solidFill>
                  <a:srgbClr val="7030A0"/>
                </a:solidFill>
              </a:rPr>
            </a:br>
            <a:r>
              <a:rPr lang="en-US" altLang="en-US" dirty="0">
                <a:solidFill>
                  <a:srgbClr val="7030A0"/>
                </a:solidFill>
              </a:rPr>
              <a:t>and </a:t>
            </a:r>
            <a:r>
              <a:rPr lang="en-US" altLang="en-US" b="1" dirty="0">
                <a:solidFill>
                  <a:srgbClr val="7030A0"/>
                </a:solidFill>
              </a:rPr>
              <a:t>profits</a:t>
            </a:r>
            <a:br>
              <a:rPr lang="en-US" altLang="en-US" b="1" dirty="0">
                <a:solidFill>
                  <a:srgbClr val="7030A0"/>
                </a:solidFill>
              </a:rPr>
            </a:br>
            <a:r>
              <a:rPr lang="en-US" altLang="en-US" dirty="0">
                <a:solidFill>
                  <a:srgbClr val="7030A0"/>
                </a:solidFill>
              </a:rPr>
              <a:t>determinants of </a:t>
            </a:r>
            <a:br>
              <a:rPr lang="en-US" altLang="en-US" dirty="0">
                <a:solidFill>
                  <a:srgbClr val="7030A0"/>
                </a:solidFill>
              </a:rPr>
            </a:br>
            <a:r>
              <a:rPr lang="en-US" altLang="en-US" dirty="0">
                <a:solidFill>
                  <a:srgbClr val="7030A0"/>
                </a:solidFill>
              </a:rPr>
              <a:t>a product’s </a:t>
            </a:r>
            <a:br>
              <a:rPr lang="en-US" altLang="en-US" dirty="0">
                <a:solidFill>
                  <a:srgbClr val="7030A0"/>
                </a:solidFill>
              </a:rPr>
            </a:br>
            <a:r>
              <a:rPr lang="en-US" altLang="en-US" dirty="0">
                <a:solidFill>
                  <a:srgbClr val="7030A0"/>
                </a:solidFill>
              </a:rPr>
              <a:t>stage in the </a:t>
            </a:r>
            <a:br>
              <a:rPr lang="en-US" altLang="en-US" dirty="0">
                <a:solidFill>
                  <a:srgbClr val="7030A0"/>
                </a:solidFill>
              </a:rPr>
            </a:br>
            <a:r>
              <a:rPr lang="en-US" altLang="en-US" dirty="0">
                <a:solidFill>
                  <a:srgbClr val="7030A0"/>
                </a:solidFill>
              </a:rPr>
              <a:t>life cycle.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3C9646-EA11-4410-B78D-1F6F77DCBBFC}"/>
              </a:ext>
            </a:extLst>
          </p:cNvPr>
          <p:cNvSpPr/>
          <p:nvPr/>
        </p:nvSpPr>
        <p:spPr>
          <a:xfrm rot="292589">
            <a:off x="3168544" y="3733274"/>
            <a:ext cx="5450305" cy="1981200"/>
          </a:xfrm>
          <a:custGeom>
            <a:avLst/>
            <a:gdLst>
              <a:gd name="connsiteX0" fmla="*/ 0 w 5498431"/>
              <a:gd name="connsiteY0" fmla="*/ 1600200 h 1600200"/>
              <a:gd name="connsiteX1" fmla="*/ 180473 w 5498431"/>
              <a:gd name="connsiteY1" fmla="*/ 1588168 h 1600200"/>
              <a:gd name="connsiteX2" fmla="*/ 348916 w 5498431"/>
              <a:gd name="connsiteY2" fmla="*/ 1552074 h 1600200"/>
              <a:gd name="connsiteX3" fmla="*/ 445168 w 5498431"/>
              <a:gd name="connsiteY3" fmla="*/ 1540042 h 1600200"/>
              <a:gd name="connsiteX4" fmla="*/ 625642 w 5498431"/>
              <a:gd name="connsiteY4" fmla="*/ 1479884 h 1600200"/>
              <a:gd name="connsiteX5" fmla="*/ 697831 w 5498431"/>
              <a:gd name="connsiteY5" fmla="*/ 1455821 h 1600200"/>
              <a:gd name="connsiteX6" fmla="*/ 733926 w 5498431"/>
              <a:gd name="connsiteY6" fmla="*/ 1443789 h 1600200"/>
              <a:gd name="connsiteX7" fmla="*/ 782052 w 5498431"/>
              <a:gd name="connsiteY7" fmla="*/ 1431758 h 1600200"/>
              <a:gd name="connsiteX8" fmla="*/ 866273 w 5498431"/>
              <a:gd name="connsiteY8" fmla="*/ 1407695 h 1600200"/>
              <a:gd name="connsiteX9" fmla="*/ 914400 w 5498431"/>
              <a:gd name="connsiteY9" fmla="*/ 1383632 h 1600200"/>
              <a:gd name="connsiteX10" fmla="*/ 950494 w 5498431"/>
              <a:gd name="connsiteY10" fmla="*/ 1371600 h 1600200"/>
              <a:gd name="connsiteX11" fmla="*/ 986589 w 5498431"/>
              <a:gd name="connsiteY11" fmla="*/ 1347537 h 1600200"/>
              <a:gd name="connsiteX12" fmla="*/ 1070810 w 5498431"/>
              <a:gd name="connsiteY12" fmla="*/ 1311442 h 1600200"/>
              <a:gd name="connsiteX13" fmla="*/ 1143000 w 5498431"/>
              <a:gd name="connsiteY13" fmla="*/ 1263316 h 1600200"/>
              <a:gd name="connsiteX14" fmla="*/ 1227221 w 5498431"/>
              <a:gd name="connsiteY14" fmla="*/ 1215189 h 1600200"/>
              <a:gd name="connsiteX15" fmla="*/ 1323473 w 5498431"/>
              <a:gd name="connsiteY15" fmla="*/ 1143000 h 1600200"/>
              <a:gd name="connsiteX16" fmla="*/ 1347537 w 5498431"/>
              <a:gd name="connsiteY16" fmla="*/ 1118937 h 1600200"/>
              <a:gd name="connsiteX17" fmla="*/ 1383631 w 5498431"/>
              <a:gd name="connsiteY17" fmla="*/ 1094874 h 1600200"/>
              <a:gd name="connsiteX18" fmla="*/ 1491916 w 5498431"/>
              <a:gd name="connsiteY18" fmla="*/ 998621 h 1600200"/>
              <a:gd name="connsiteX19" fmla="*/ 1564105 w 5498431"/>
              <a:gd name="connsiteY19" fmla="*/ 974558 h 1600200"/>
              <a:gd name="connsiteX20" fmla="*/ 1600200 w 5498431"/>
              <a:gd name="connsiteY20" fmla="*/ 962526 h 1600200"/>
              <a:gd name="connsiteX21" fmla="*/ 1636294 w 5498431"/>
              <a:gd name="connsiteY21" fmla="*/ 950495 h 1600200"/>
              <a:gd name="connsiteX22" fmla="*/ 1744579 w 5498431"/>
              <a:gd name="connsiteY22" fmla="*/ 938463 h 1600200"/>
              <a:gd name="connsiteX23" fmla="*/ 1792705 w 5498431"/>
              <a:gd name="connsiteY23" fmla="*/ 926432 h 1600200"/>
              <a:gd name="connsiteX24" fmla="*/ 1828800 w 5498431"/>
              <a:gd name="connsiteY24" fmla="*/ 914400 h 1600200"/>
              <a:gd name="connsiteX25" fmla="*/ 1888958 w 5498431"/>
              <a:gd name="connsiteY25" fmla="*/ 902368 h 1600200"/>
              <a:gd name="connsiteX26" fmla="*/ 2021305 w 5498431"/>
              <a:gd name="connsiteY26" fmla="*/ 878305 h 1600200"/>
              <a:gd name="connsiteX27" fmla="*/ 2093494 w 5498431"/>
              <a:gd name="connsiteY27" fmla="*/ 854242 h 1600200"/>
              <a:gd name="connsiteX28" fmla="*/ 2129589 w 5498431"/>
              <a:gd name="connsiteY28" fmla="*/ 842211 h 1600200"/>
              <a:gd name="connsiteX29" fmla="*/ 2213810 w 5498431"/>
              <a:gd name="connsiteY29" fmla="*/ 806116 h 1600200"/>
              <a:gd name="connsiteX30" fmla="*/ 2298031 w 5498431"/>
              <a:gd name="connsiteY30" fmla="*/ 770021 h 1600200"/>
              <a:gd name="connsiteX31" fmla="*/ 2370221 w 5498431"/>
              <a:gd name="connsiteY31" fmla="*/ 721895 h 1600200"/>
              <a:gd name="connsiteX32" fmla="*/ 2406316 w 5498431"/>
              <a:gd name="connsiteY32" fmla="*/ 697832 h 1600200"/>
              <a:gd name="connsiteX33" fmla="*/ 2454442 w 5498431"/>
              <a:gd name="connsiteY33" fmla="*/ 673768 h 1600200"/>
              <a:gd name="connsiteX34" fmla="*/ 2526631 w 5498431"/>
              <a:gd name="connsiteY34" fmla="*/ 613611 h 1600200"/>
              <a:gd name="connsiteX35" fmla="*/ 2562726 w 5498431"/>
              <a:gd name="connsiteY35" fmla="*/ 601579 h 1600200"/>
              <a:gd name="connsiteX36" fmla="*/ 2634916 w 5498431"/>
              <a:gd name="connsiteY36" fmla="*/ 541421 h 1600200"/>
              <a:gd name="connsiteX37" fmla="*/ 2671010 w 5498431"/>
              <a:gd name="connsiteY37" fmla="*/ 505326 h 1600200"/>
              <a:gd name="connsiteX38" fmla="*/ 2743200 w 5498431"/>
              <a:gd name="connsiteY38" fmla="*/ 457200 h 1600200"/>
              <a:gd name="connsiteX39" fmla="*/ 2803358 w 5498431"/>
              <a:gd name="connsiteY39" fmla="*/ 397042 h 1600200"/>
              <a:gd name="connsiteX40" fmla="*/ 2827421 w 5498431"/>
              <a:gd name="connsiteY40" fmla="*/ 360947 h 1600200"/>
              <a:gd name="connsiteX41" fmla="*/ 2863516 w 5498431"/>
              <a:gd name="connsiteY41" fmla="*/ 348916 h 1600200"/>
              <a:gd name="connsiteX42" fmla="*/ 2971800 w 5498431"/>
              <a:gd name="connsiteY42" fmla="*/ 300789 h 1600200"/>
              <a:gd name="connsiteX43" fmla="*/ 3043989 w 5498431"/>
              <a:gd name="connsiteY43" fmla="*/ 276726 h 1600200"/>
              <a:gd name="connsiteX44" fmla="*/ 3116179 w 5498431"/>
              <a:gd name="connsiteY44" fmla="*/ 240632 h 1600200"/>
              <a:gd name="connsiteX45" fmla="*/ 3140242 w 5498431"/>
              <a:gd name="connsiteY45" fmla="*/ 216568 h 1600200"/>
              <a:gd name="connsiteX46" fmla="*/ 3212431 w 5498431"/>
              <a:gd name="connsiteY46" fmla="*/ 192505 h 1600200"/>
              <a:gd name="connsiteX47" fmla="*/ 3296652 w 5498431"/>
              <a:gd name="connsiteY47" fmla="*/ 168442 h 1600200"/>
              <a:gd name="connsiteX48" fmla="*/ 3404937 w 5498431"/>
              <a:gd name="connsiteY48" fmla="*/ 120316 h 1600200"/>
              <a:gd name="connsiteX49" fmla="*/ 3441031 w 5498431"/>
              <a:gd name="connsiteY49" fmla="*/ 108284 h 1600200"/>
              <a:gd name="connsiteX50" fmla="*/ 3477126 w 5498431"/>
              <a:gd name="connsiteY50" fmla="*/ 84221 h 1600200"/>
              <a:gd name="connsiteX51" fmla="*/ 3549316 w 5498431"/>
              <a:gd name="connsiteY51" fmla="*/ 60158 h 1600200"/>
              <a:gd name="connsiteX52" fmla="*/ 3585410 w 5498431"/>
              <a:gd name="connsiteY52" fmla="*/ 36095 h 1600200"/>
              <a:gd name="connsiteX53" fmla="*/ 3693694 w 5498431"/>
              <a:gd name="connsiteY53" fmla="*/ 12032 h 1600200"/>
              <a:gd name="connsiteX54" fmla="*/ 3777916 w 5498431"/>
              <a:gd name="connsiteY54" fmla="*/ 0 h 1600200"/>
              <a:gd name="connsiteX55" fmla="*/ 4006516 w 5498431"/>
              <a:gd name="connsiteY55" fmla="*/ 36095 h 1600200"/>
              <a:gd name="connsiteX56" fmla="*/ 4078705 w 5498431"/>
              <a:gd name="connsiteY56" fmla="*/ 84221 h 1600200"/>
              <a:gd name="connsiteX57" fmla="*/ 4138863 w 5498431"/>
              <a:gd name="connsiteY57" fmla="*/ 132347 h 1600200"/>
              <a:gd name="connsiteX58" fmla="*/ 4162926 w 5498431"/>
              <a:gd name="connsiteY58" fmla="*/ 156411 h 1600200"/>
              <a:gd name="connsiteX59" fmla="*/ 4235116 w 5498431"/>
              <a:gd name="connsiteY59" fmla="*/ 204537 h 1600200"/>
              <a:gd name="connsiteX60" fmla="*/ 4271210 w 5498431"/>
              <a:gd name="connsiteY60" fmla="*/ 228600 h 1600200"/>
              <a:gd name="connsiteX61" fmla="*/ 4343400 w 5498431"/>
              <a:gd name="connsiteY61" fmla="*/ 300789 h 1600200"/>
              <a:gd name="connsiteX62" fmla="*/ 4451684 w 5498431"/>
              <a:gd name="connsiteY62" fmla="*/ 372979 h 1600200"/>
              <a:gd name="connsiteX63" fmla="*/ 4523873 w 5498431"/>
              <a:gd name="connsiteY63" fmla="*/ 421105 h 1600200"/>
              <a:gd name="connsiteX64" fmla="*/ 4559968 w 5498431"/>
              <a:gd name="connsiteY64" fmla="*/ 445168 h 1600200"/>
              <a:gd name="connsiteX65" fmla="*/ 4656221 w 5498431"/>
              <a:gd name="connsiteY65" fmla="*/ 517358 h 1600200"/>
              <a:gd name="connsiteX66" fmla="*/ 4728410 w 5498431"/>
              <a:gd name="connsiteY66" fmla="*/ 589547 h 1600200"/>
              <a:gd name="connsiteX67" fmla="*/ 4764505 w 5498431"/>
              <a:gd name="connsiteY67" fmla="*/ 625642 h 1600200"/>
              <a:gd name="connsiteX68" fmla="*/ 4800600 w 5498431"/>
              <a:gd name="connsiteY68" fmla="*/ 649705 h 1600200"/>
              <a:gd name="connsiteX69" fmla="*/ 4860758 w 5498431"/>
              <a:gd name="connsiteY69" fmla="*/ 721895 h 1600200"/>
              <a:gd name="connsiteX70" fmla="*/ 4908884 w 5498431"/>
              <a:gd name="connsiteY70" fmla="*/ 794084 h 1600200"/>
              <a:gd name="connsiteX71" fmla="*/ 4944979 w 5498431"/>
              <a:gd name="connsiteY71" fmla="*/ 818147 h 1600200"/>
              <a:gd name="connsiteX72" fmla="*/ 5005137 w 5498431"/>
              <a:gd name="connsiteY72" fmla="*/ 878305 h 1600200"/>
              <a:gd name="connsiteX73" fmla="*/ 5041231 w 5498431"/>
              <a:gd name="connsiteY73" fmla="*/ 902368 h 1600200"/>
              <a:gd name="connsiteX74" fmla="*/ 5065294 w 5498431"/>
              <a:gd name="connsiteY74" fmla="*/ 926432 h 1600200"/>
              <a:gd name="connsiteX75" fmla="*/ 5101389 w 5498431"/>
              <a:gd name="connsiteY75" fmla="*/ 938463 h 1600200"/>
              <a:gd name="connsiteX76" fmla="*/ 5125452 w 5498431"/>
              <a:gd name="connsiteY76" fmla="*/ 974558 h 1600200"/>
              <a:gd name="connsiteX77" fmla="*/ 5161547 w 5498431"/>
              <a:gd name="connsiteY77" fmla="*/ 986589 h 1600200"/>
              <a:gd name="connsiteX78" fmla="*/ 5233737 w 5498431"/>
              <a:gd name="connsiteY78" fmla="*/ 1022684 h 1600200"/>
              <a:gd name="connsiteX79" fmla="*/ 5305926 w 5498431"/>
              <a:gd name="connsiteY79" fmla="*/ 1058779 h 1600200"/>
              <a:gd name="connsiteX80" fmla="*/ 5342021 w 5498431"/>
              <a:gd name="connsiteY80" fmla="*/ 1082842 h 1600200"/>
              <a:gd name="connsiteX81" fmla="*/ 5378116 w 5498431"/>
              <a:gd name="connsiteY81" fmla="*/ 1094874 h 1600200"/>
              <a:gd name="connsiteX82" fmla="*/ 5414210 w 5498431"/>
              <a:gd name="connsiteY82" fmla="*/ 1118937 h 1600200"/>
              <a:gd name="connsiteX83" fmla="*/ 5498431 w 5498431"/>
              <a:gd name="connsiteY83" fmla="*/ 1155032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498431" h="1600200">
                <a:moveTo>
                  <a:pt x="0" y="1600200"/>
                </a:moveTo>
                <a:cubicBezTo>
                  <a:pt x="60158" y="1596189"/>
                  <a:pt x="120453" y="1593884"/>
                  <a:pt x="180473" y="1588168"/>
                </a:cubicBezTo>
                <a:cubicBezTo>
                  <a:pt x="405245" y="1566761"/>
                  <a:pt x="66370" y="1587394"/>
                  <a:pt x="348916" y="1552074"/>
                </a:cubicBezTo>
                <a:lnTo>
                  <a:pt x="445168" y="1540042"/>
                </a:lnTo>
                <a:lnTo>
                  <a:pt x="625642" y="1479884"/>
                </a:lnTo>
                <a:lnTo>
                  <a:pt x="697831" y="1455821"/>
                </a:lnTo>
                <a:cubicBezTo>
                  <a:pt x="709863" y="1451810"/>
                  <a:pt x="721622" y="1446865"/>
                  <a:pt x="733926" y="1443789"/>
                </a:cubicBezTo>
                <a:cubicBezTo>
                  <a:pt x="749968" y="1439779"/>
                  <a:pt x="766153" y="1436301"/>
                  <a:pt x="782052" y="1431758"/>
                </a:cubicBezTo>
                <a:cubicBezTo>
                  <a:pt x="902876" y="1397237"/>
                  <a:pt x="715825" y="1445305"/>
                  <a:pt x="866273" y="1407695"/>
                </a:cubicBezTo>
                <a:cubicBezTo>
                  <a:pt x="882315" y="1399674"/>
                  <a:pt x="897914" y="1390697"/>
                  <a:pt x="914400" y="1383632"/>
                </a:cubicBezTo>
                <a:cubicBezTo>
                  <a:pt x="926057" y="1378636"/>
                  <a:pt x="939151" y="1377272"/>
                  <a:pt x="950494" y="1371600"/>
                </a:cubicBezTo>
                <a:cubicBezTo>
                  <a:pt x="963428" y="1365133"/>
                  <a:pt x="973655" y="1354004"/>
                  <a:pt x="986589" y="1347537"/>
                </a:cubicBezTo>
                <a:cubicBezTo>
                  <a:pt x="1086163" y="1297750"/>
                  <a:pt x="945631" y="1386549"/>
                  <a:pt x="1070810" y="1311442"/>
                </a:cubicBezTo>
                <a:cubicBezTo>
                  <a:pt x="1095609" y="1296563"/>
                  <a:pt x="1117133" y="1276250"/>
                  <a:pt x="1143000" y="1263316"/>
                </a:cubicBezTo>
                <a:cubicBezTo>
                  <a:pt x="1187190" y="1241221"/>
                  <a:pt x="1189804" y="1242401"/>
                  <a:pt x="1227221" y="1215189"/>
                </a:cubicBezTo>
                <a:cubicBezTo>
                  <a:pt x="1259655" y="1191600"/>
                  <a:pt x="1295114" y="1171358"/>
                  <a:pt x="1323473" y="1143000"/>
                </a:cubicBezTo>
                <a:cubicBezTo>
                  <a:pt x="1331494" y="1134979"/>
                  <a:pt x="1338679" y="1126023"/>
                  <a:pt x="1347537" y="1118937"/>
                </a:cubicBezTo>
                <a:cubicBezTo>
                  <a:pt x="1358828" y="1109904"/>
                  <a:pt x="1372824" y="1104481"/>
                  <a:pt x="1383631" y="1094874"/>
                </a:cubicBezTo>
                <a:cubicBezTo>
                  <a:pt x="1410860" y="1070670"/>
                  <a:pt x="1450955" y="1016826"/>
                  <a:pt x="1491916" y="998621"/>
                </a:cubicBezTo>
                <a:cubicBezTo>
                  <a:pt x="1515095" y="988319"/>
                  <a:pt x="1540042" y="982579"/>
                  <a:pt x="1564105" y="974558"/>
                </a:cubicBezTo>
                <a:lnTo>
                  <a:pt x="1600200" y="962526"/>
                </a:lnTo>
                <a:cubicBezTo>
                  <a:pt x="1612231" y="958516"/>
                  <a:pt x="1623689" y="951896"/>
                  <a:pt x="1636294" y="950495"/>
                </a:cubicBezTo>
                <a:lnTo>
                  <a:pt x="1744579" y="938463"/>
                </a:lnTo>
                <a:cubicBezTo>
                  <a:pt x="1760621" y="934453"/>
                  <a:pt x="1776806" y="930975"/>
                  <a:pt x="1792705" y="926432"/>
                </a:cubicBezTo>
                <a:cubicBezTo>
                  <a:pt x="1804900" y="922948"/>
                  <a:pt x="1816496" y="917476"/>
                  <a:pt x="1828800" y="914400"/>
                </a:cubicBezTo>
                <a:cubicBezTo>
                  <a:pt x="1848639" y="909440"/>
                  <a:pt x="1868995" y="906804"/>
                  <a:pt x="1888958" y="902368"/>
                </a:cubicBezTo>
                <a:cubicBezTo>
                  <a:pt x="1991062" y="879678"/>
                  <a:pt x="1875325" y="899160"/>
                  <a:pt x="2021305" y="878305"/>
                </a:cubicBezTo>
                <a:lnTo>
                  <a:pt x="2093494" y="854242"/>
                </a:lnTo>
                <a:cubicBezTo>
                  <a:pt x="2105526" y="850232"/>
                  <a:pt x="2118246" y="847883"/>
                  <a:pt x="2129589" y="842211"/>
                </a:cubicBezTo>
                <a:cubicBezTo>
                  <a:pt x="2189059" y="812475"/>
                  <a:pt x="2160700" y="823819"/>
                  <a:pt x="2213810" y="806116"/>
                </a:cubicBezTo>
                <a:cubicBezTo>
                  <a:pt x="2345194" y="718528"/>
                  <a:pt x="2142644" y="847715"/>
                  <a:pt x="2298031" y="770021"/>
                </a:cubicBezTo>
                <a:cubicBezTo>
                  <a:pt x="2323898" y="757087"/>
                  <a:pt x="2346158" y="737937"/>
                  <a:pt x="2370221" y="721895"/>
                </a:cubicBezTo>
                <a:cubicBezTo>
                  <a:pt x="2382253" y="713874"/>
                  <a:pt x="2393383" y="704299"/>
                  <a:pt x="2406316" y="697832"/>
                </a:cubicBezTo>
                <a:cubicBezTo>
                  <a:pt x="2422358" y="689811"/>
                  <a:pt x="2438870" y="682667"/>
                  <a:pt x="2454442" y="673768"/>
                </a:cubicBezTo>
                <a:cubicBezTo>
                  <a:pt x="2592235" y="595028"/>
                  <a:pt x="2377306" y="713161"/>
                  <a:pt x="2526631" y="613611"/>
                </a:cubicBezTo>
                <a:cubicBezTo>
                  <a:pt x="2537183" y="606576"/>
                  <a:pt x="2550694" y="605590"/>
                  <a:pt x="2562726" y="601579"/>
                </a:cubicBezTo>
                <a:cubicBezTo>
                  <a:pt x="2668187" y="496118"/>
                  <a:pt x="2534404" y="625182"/>
                  <a:pt x="2634916" y="541421"/>
                </a:cubicBezTo>
                <a:cubicBezTo>
                  <a:pt x="2647987" y="530528"/>
                  <a:pt x="2657579" y="515772"/>
                  <a:pt x="2671010" y="505326"/>
                </a:cubicBezTo>
                <a:cubicBezTo>
                  <a:pt x="2693838" y="487571"/>
                  <a:pt x="2722750" y="477650"/>
                  <a:pt x="2743200" y="457200"/>
                </a:cubicBezTo>
                <a:cubicBezTo>
                  <a:pt x="2763253" y="437147"/>
                  <a:pt x="2787628" y="420638"/>
                  <a:pt x="2803358" y="397042"/>
                </a:cubicBezTo>
                <a:cubicBezTo>
                  <a:pt x="2811379" y="385010"/>
                  <a:pt x="2816129" y="369980"/>
                  <a:pt x="2827421" y="360947"/>
                </a:cubicBezTo>
                <a:cubicBezTo>
                  <a:pt x="2837324" y="353024"/>
                  <a:pt x="2851484" y="352926"/>
                  <a:pt x="2863516" y="348916"/>
                </a:cubicBezTo>
                <a:cubicBezTo>
                  <a:pt x="2920714" y="310783"/>
                  <a:pt x="2885894" y="329425"/>
                  <a:pt x="2971800" y="300789"/>
                </a:cubicBezTo>
                <a:cubicBezTo>
                  <a:pt x="2971804" y="300788"/>
                  <a:pt x="3043986" y="276728"/>
                  <a:pt x="3043989" y="276726"/>
                </a:cubicBezTo>
                <a:cubicBezTo>
                  <a:pt x="3090636" y="245628"/>
                  <a:pt x="3066366" y="257235"/>
                  <a:pt x="3116179" y="240632"/>
                </a:cubicBezTo>
                <a:cubicBezTo>
                  <a:pt x="3124200" y="232611"/>
                  <a:pt x="3130096" y="221641"/>
                  <a:pt x="3140242" y="216568"/>
                </a:cubicBezTo>
                <a:cubicBezTo>
                  <a:pt x="3162929" y="205224"/>
                  <a:pt x="3188368" y="200526"/>
                  <a:pt x="3212431" y="192505"/>
                </a:cubicBezTo>
                <a:cubicBezTo>
                  <a:pt x="3264206" y="175247"/>
                  <a:pt x="3236232" y="183548"/>
                  <a:pt x="3296652" y="168442"/>
                </a:cubicBezTo>
                <a:cubicBezTo>
                  <a:pt x="3353853" y="130308"/>
                  <a:pt x="3319027" y="148953"/>
                  <a:pt x="3404937" y="120316"/>
                </a:cubicBezTo>
                <a:cubicBezTo>
                  <a:pt x="3416968" y="116305"/>
                  <a:pt x="3430479" y="115319"/>
                  <a:pt x="3441031" y="108284"/>
                </a:cubicBezTo>
                <a:cubicBezTo>
                  <a:pt x="3453063" y="100263"/>
                  <a:pt x="3463912" y="90094"/>
                  <a:pt x="3477126" y="84221"/>
                </a:cubicBezTo>
                <a:cubicBezTo>
                  <a:pt x="3500305" y="73919"/>
                  <a:pt x="3549316" y="60158"/>
                  <a:pt x="3549316" y="60158"/>
                </a:cubicBezTo>
                <a:cubicBezTo>
                  <a:pt x="3561347" y="52137"/>
                  <a:pt x="3572477" y="42562"/>
                  <a:pt x="3585410" y="36095"/>
                </a:cubicBezTo>
                <a:cubicBezTo>
                  <a:pt x="3614497" y="21551"/>
                  <a:pt x="3666991" y="16140"/>
                  <a:pt x="3693694" y="12032"/>
                </a:cubicBezTo>
                <a:cubicBezTo>
                  <a:pt x="3721723" y="7720"/>
                  <a:pt x="3749842" y="4011"/>
                  <a:pt x="3777916" y="0"/>
                </a:cubicBezTo>
                <a:cubicBezTo>
                  <a:pt x="3817693" y="3060"/>
                  <a:pt x="3953562" y="792"/>
                  <a:pt x="4006516" y="36095"/>
                </a:cubicBezTo>
                <a:lnTo>
                  <a:pt x="4078705" y="84221"/>
                </a:lnTo>
                <a:cubicBezTo>
                  <a:pt x="4126632" y="156113"/>
                  <a:pt x="4074289" y="93603"/>
                  <a:pt x="4138863" y="132347"/>
                </a:cubicBezTo>
                <a:cubicBezTo>
                  <a:pt x="4148590" y="138183"/>
                  <a:pt x="4153851" y="149605"/>
                  <a:pt x="4162926" y="156411"/>
                </a:cubicBezTo>
                <a:cubicBezTo>
                  <a:pt x="4186062" y="173763"/>
                  <a:pt x="4211053" y="188495"/>
                  <a:pt x="4235116" y="204537"/>
                </a:cubicBezTo>
                <a:cubicBezTo>
                  <a:pt x="4247147" y="212558"/>
                  <a:pt x="4260985" y="218375"/>
                  <a:pt x="4271210" y="228600"/>
                </a:cubicBezTo>
                <a:cubicBezTo>
                  <a:pt x="4295273" y="252663"/>
                  <a:pt x="4315085" y="281912"/>
                  <a:pt x="4343400" y="300789"/>
                </a:cubicBezTo>
                <a:lnTo>
                  <a:pt x="4451684" y="372979"/>
                </a:lnTo>
                <a:lnTo>
                  <a:pt x="4523873" y="421105"/>
                </a:lnTo>
                <a:cubicBezTo>
                  <a:pt x="4535905" y="429126"/>
                  <a:pt x="4549743" y="434943"/>
                  <a:pt x="4559968" y="445168"/>
                </a:cubicBezTo>
                <a:cubicBezTo>
                  <a:pt x="4629094" y="514294"/>
                  <a:pt x="4593223" y="496358"/>
                  <a:pt x="4656221" y="517358"/>
                </a:cubicBezTo>
                <a:lnTo>
                  <a:pt x="4728410" y="589547"/>
                </a:lnTo>
                <a:cubicBezTo>
                  <a:pt x="4740442" y="601579"/>
                  <a:pt x="4750347" y="616204"/>
                  <a:pt x="4764505" y="625642"/>
                </a:cubicBezTo>
                <a:lnTo>
                  <a:pt x="4800600" y="649705"/>
                </a:lnTo>
                <a:cubicBezTo>
                  <a:pt x="4886581" y="778678"/>
                  <a:pt x="4752685" y="582944"/>
                  <a:pt x="4860758" y="721895"/>
                </a:cubicBezTo>
                <a:cubicBezTo>
                  <a:pt x="4878513" y="744723"/>
                  <a:pt x="4884821" y="778042"/>
                  <a:pt x="4908884" y="794084"/>
                </a:cubicBezTo>
                <a:cubicBezTo>
                  <a:pt x="4920916" y="802105"/>
                  <a:pt x="4934097" y="808625"/>
                  <a:pt x="4944979" y="818147"/>
                </a:cubicBezTo>
                <a:cubicBezTo>
                  <a:pt x="4966321" y="836821"/>
                  <a:pt x="4981541" y="862574"/>
                  <a:pt x="5005137" y="878305"/>
                </a:cubicBezTo>
                <a:cubicBezTo>
                  <a:pt x="5017168" y="886326"/>
                  <a:pt x="5029940" y="893335"/>
                  <a:pt x="5041231" y="902368"/>
                </a:cubicBezTo>
                <a:cubicBezTo>
                  <a:pt x="5050089" y="909454"/>
                  <a:pt x="5055567" y="920596"/>
                  <a:pt x="5065294" y="926432"/>
                </a:cubicBezTo>
                <a:cubicBezTo>
                  <a:pt x="5076169" y="932957"/>
                  <a:pt x="5089357" y="934453"/>
                  <a:pt x="5101389" y="938463"/>
                </a:cubicBezTo>
                <a:cubicBezTo>
                  <a:pt x="5109410" y="950495"/>
                  <a:pt x="5114160" y="965525"/>
                  <a:pt x="5125452" y="974558"/>
                </a:cubicBezTo>
                <a:cubicBezTo>
                  <a:pt x="5135355" y="982481"/>
                  <a:pt x="5150203" y="980917"/>
                  <a:pt x="5161547" y="986589"/>
                </a:cubicBezTo>
                <a:cubicBezTo>
                  <a:pt x="5254842" y="1033236"/>
                  <a:pt x="5143012" y="992444"/>
                  <a:pt x="5233737" y="1022684"/>
                </a:cubicBezTo>
                <a:cubicBezTo>
                  <a:pt x="5337171" y="1091641"/>
                  <a:pt x="5206306" y="1008969"/>
                  <a:pt x="5305926" y="1058779"/>
                </a:cubicBezTo>
                <a:cubicBezTo>
                  <a:pt x="5318860" y="1065246"/>
                  <a:pt x="5329087" y="1076375"/>
                  <a:pt x="5342021" y="1082842"/>
                </a:cubicBezTo>
                <a:cubicBezTo>
                  <a:pt x="5353365" y="1088514"/>
                  <a:pt x="5366772" y="1089202"/>
                  <a:pt x="5378116" y="1094874"/>
                </a:cubicBezTo>
                <a:cubicBezTo>
                  <a:pt x="5391049" y="1101341"/>
                  <a:pt x="5400996" y="1113064"/>
                  <a:pt x="5414210" y="1118937"/>
                </a:cubicBezTo>
                <a:cubicBezTo>
                  <a:pt x="5507293" y="1160307"/>
                  <a:pt x="5464996" y="1121595"/>
                  <a:pt x="5498431" y="1155032"/>
                </a:cubicBezTo>
              </a:path>
            </a:pathLst>
          </a:custGeom>
          <a:solidFill>
            <a:srgbClr val="00B050"/>
          </a:solidFill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" y="918812"/>
            <a:ext cx="9050013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97280"/>
          </a:xfrm>
        </p:spPr>
        <p:txBody>
          <a:bodyPr/>
          <a:lstStyle/>
          <a:p>
            <a:r>
              <a:rPr lang="en-US" dirty="0"/>
              <a:t>Extending the Product Life Cycle</a:t>
            </a:r>
            <a:endParaRPr lang="en-US" b="0" dirty="0"/>
          </a:p>
        </p:txBody>
      </p:sp>
      <p:pic>
        <p:nvPicPr>
          <p:cNvPr id="4" name="Picture 3" descr="Figure 9.13 Life Cycle Extensions&#10;A line graph depicts life cycle extensions.&#10;The vertical axis is labelled “Sales and Profits” and the horizontal axis is labelled “Time.” Line A shows the traditional product life cycle as it trends upward and then declines. Lines B and C show desired life cycles, line B trending higher than line A, line C trending higher than line B, and then both declining."/>
          <p:cNvPicPr>
            <a:picLocks noChangeAspect="1"/>
          </p:cNvPicPr>
          <p:nvPr/>
        </p:nvPicPr>
        <p:blipFill rotWithShape="1">
          <a:blip r:embed="rId3" cstate="print"/>
          <a:srcRect b="5973"/>
          <a:stretch/>
        </p:blipFill>
        <p:spPr>
          <a:xfrm>
            <a:off x="411480" y="1143000"/>
            <a:ext cx="4846320" cy="37338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14900"/>
            <a:ext cx="4648200" cy="16001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7030A0"/>
                </a:solidFill>
              </a:rPr>
              <a:t>Many brand managers attempt to rejuvenate brands and extend their life cycles for as long as possible.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EC478C-56F6-4794-A138-F00ACA2B3EA4}"/>
              </a:ext>
            </a:extLst>
          </p:cNvPr>
          <p:cNvSpPr txBox="1">
            <a:spLocks/>
          </p:cNvSpPr>
          <p:nvPr/>
        </p:nvSpPr>
        <p:spPr>
          <a:xfrm>
            <a:off x="5638800" y="1257299"/>
            <a:ext cx="3368842" cy="4457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3399B5"/>
                </a:solidFill>
              </a:rPr>
              <a:t>Rejuvenation strategies:</a:t>
            </a:r>
            <a:endParaRPr lang="en-US" altLang="en-US" dirty="0">
              <a:solidFill>
                <a:srgbClr val="3399B5"/>
              </a:solidFill>
            </a:endParaRPr>
          </a:p>
          <a:p>
            <a:r>
              <a:rPr lang="en-US" altLang="en-US" dirty="0">
                <a:solidFill>
                  <a:srgbClr val="3399B5"/>
                </a:solidFill>
              </a:rPr>
              <a:t>Attract New Markets</a:t>
            </a:r>
            <a:endParaRPr lang="en-US" dirty="0">
              <a:solidFill>
                <a:srgbClr val="3399B5"/>
              </a:solidFill>
            </a:endParaRPr>
          </a:p>
          <a:p>
            <a:r>
              <a:rPr lang="en-US" altLang="en-US" dirty="0">
                <a:solidFill>
                  <a:srgbClr val="3399B5"/>
                </a:solidFill>
              </a:rPr>
              <a:t>Alter Product (Improvements)</a:t>
            </a:r>
            <a:endParaRPr lang="en-US" dirty="0">
              <a:solidFill>
                <a:srgbClr val="3399B5"/>
              </a:solidFill>
            </a:endParaRPr>
          </a:p>
          <a:p>
            <a:r>
              <a:rPr lang="en-US" altLang="en-US" dirty="0">
                <a:solidFill>
                  <a:srgbClr val="3399B5"/>
                </a:solidFill>
              </a:rPr>
              <a:t>Introduce New Product Lines (Line Extensions)</a:t>
            </a:r>
            <a:endParaRPr lang="en-US" dirty="0">
              <a:solidFill>
                <a:srgbClr val="3399B5"/>
              </a:solidFill>
            </a:endParaRPr>
          </a:p>
          <a:p>
            <a:r>
              <a:rPr lang="en-US" altLang="en-US" dirty="0">
                <a:solidFill>
                  <a:srgbClr val="3399B5"/>
                </a:solidFill>
              </a:rPr>
              <a:t>Change Other Marketing Mix Elements</a:t>
            </a:r>
            <a:endParaRPr lang="en-US" dirty="0">
              <a:solidFill>
                <a:srgbClr val="3399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99028"/>
          </a:xfrm>
        </p:spPr>
        <p:txBody>
          <a:bodyPr/>
          <a:lstStyle/>
          <a:p>
            <a:r>
              <a:rPr lang="en-US" dirty="0"/>
              <a:t>The Adoption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430"/>
            <a:ext cx="8229600" cy="85257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b="1" dirty="0"/>
              <a:t>S</a:t>
            </a:r>
            <a:r>
              <a:rPr lang="en-US" altLang="en-US" sz="1800" dirty="0"/>
              <a:t>eries of stages a consumer passes through on the way to purchasing a product on a regular basis. </a:t>
            </a:r>
            <a:endParaRPr lang="en-US" sz="1800" dirty="0"/>
          </a:p>
        </p:txBody>
      </p:sp>
      <p:pic>
        <p:nvPicPr>
          <p:cNvPr id="4" name="Picture 3" descr="Figure 9.20 The Adoption Process&#10;A chart shows the stages in the adoption process.&#10;The stages are Awareness, Interest, Evaluation, Trial, and Adoption and are explained as follows:&#10;• Awareness: The consumer learns of the product.&#10;• Interest: The consumer is receptive to messages and information.&#10;• Evaluation: The consumer reviews product benefits.&#10;• Trial:: The consumer makes initial purchase.&#10;• Adoption: Consumer satisfaction leads to more purchases."/>
          <p:cNvPicPr>
            <a:picLocks noChangeAspect="1"/>
          </p:cNvPicPr>
          <p:nvPr/>
        </p:nvPicPr>
        <p:blipFill rotWithShape="1">
          <a:blip r:embed="rId3" cstate="print"/>
          <a:srcRect b="18407"/>
          <a:stretch/>
        </p:blipFill>
        <p:spPr>
          <a:xfrm>
            <a:off x="457200" y="1752600"/>
            <a:ext cx="8305800" cy="1752600"/>
          </a:xfrm>
          <a:prstGeom prst="rect">
            <a:avLst/>
          </a:prstGeom>
        </p:spPr>
      </p:pic>
      <p:pic>
        <p:nvPicPr>
          <p:cNvPr id="6" name="Picture 5" descr="Figure 9.21 Adopter Categories&#10;A diagram shows the adopter categories.&#10;The diagram shows a bell-shaped curve with categories from left to right shown as follows:&#10;• Innovators: Risk takers and trendsetters eager to try new products; they seek new products to be separate from mainstream (2.5 percent of population)&#10;• Early Adopters: Opinion leaders affected by status and prestige; they want new products early (13.5 percent of population)&#10;• Early Majority: People who like to buy a proven commodity; mid-range social and economic status; they represent the initial phase of mass market acceptance of product (34 percent of population)&#10;• Late Majority: People who only buy established products that have been around awhile; lower in social and economic status (34 percent of population)&#10;• Laggards: People who do not like change; they buy the same old things; the last group to buy the product (16 percent of population)">
            <a:extLst>
              <a:ext uri="{FF2B5EF4-FFF2-40B4-BE49-F238E27FC236}">
                <a16:creationId xmlns:a16="http://schemas.microsoft.com/office/drawing/2014/main" id="{29D6604F-3552-4A99-BC2F-39AFB4C510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68985"/>
          <a:stretch/>
        </p:blipFill>
        <p:spPr>
          <a:xfrm>
            <a:off x="372392" y="3633968"/>
            <a:ext cx="8229600" cy="263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597019"/>
          </a:xfrm>
        </p:spPr>
        <p:txBody>
          <a:bodyPr/>
          <a:lstStyle/>
          <a:p>
            <a:r>
              <a:rPr lang="en-US" dirty="0"/>
              <a:t>Total Product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44" y="946325"/>
            <a:ext cx="8229600" cy="11921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product</a:t>
            </a:r>
            <a:r>
              <a:rPr lang="en-US" altLang="en-US" dirty="0"/>
              <a:t> is </a:t>
            </a:r>
            <a:r>
              <a:rPr lang="en-US" altLang="en-US" i="1" dirty="0"/>
              <a:t>a</a:t>
            </a:r>
            <a:r>
              <a:rPr lang="en-US" altLang="en-US" i="1" dirty="0">
                <a:solidFill>
                  <a:srgbClr val="7030A0"/>
                </a:solidFill>
              </a:rPr>
              <a:t> bundle of tangible and intangible benefits a buyer receives in exchange for money and other considerations</a:t>
            </a:r>
            <a:r>
              <a:rPr lang="en-US" altLang="en-US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800600" y="2290954"/>
            <a:ext cx="3429000" cy="45604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Package of 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4953000" y="2777888"/>
            <a:ext cx="3429000" cy="2730911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/>
              <a:t>Physical product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Brand name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Package 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Service guarantee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Brand image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Warranty, etc.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8D0AD-85B9-4BEF-A95E-28D3C1BA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144" y="2718164"/>
            <a:ext cx="4530649" cy="2535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5BDBC-7585-4EAF-BD6B-6B47DE415378}"/>
              </a:ext>
            </a:extLst>
          </p:cNvPr>
          <p:cNvSpPr txBox="1"/>
          <p:nvPr/>
        </p:nvSpPr>
        <p:spPr>
          <a:xfrm>
            <a:off x="305331" y="6443660"/>
            <a:ext cx="4109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://socallpackaging.wikidot.com/blog:5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5" tooltip="https://creativecommons.org/licenses/by-sa/3.0/"/>
              </a:rPr>
              <a:t>CC BY-SA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986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8.3 An Illustration of Product Line Width and Depth&#10;A flow chart diagram shows the product line of the Nestlé Canada product mix.&#10;The product line width and respective product line depth shown in the diagram are as follows:&#10;• Chocolate and Confectionary&#10;   • Aero&#10;   • After Eight&#10;   • Butterfinger&#10;   • Coffee Crip&#10;   • Kit Kat&#10;   • Quality Street&#10;   • Smarties&#10;   • Turtles&#10;• Coffee and Beverages&#10;   • Carnation&#10;   • Coffee-mate&#10;   • Milo&#10;   • Nescafé&#10;   • Nescafé Dolce&#10;   • Nesfruta&#10;   • Nesquik&#10;   • Nestea&#10;• Frozen Meals&#10;   • Delisso&#10;   • Lean Cuisine&#10;   • Stouffer’s&#10;• Ice Cream and Frozen Desserts&#10;   • Dolcetto&#10;   • Drumstick&#10;   • Haagen-Dazs&#10;   • Parlour&#10;   • Real Dairy&#10;   • Skinny Cow&#10;• Nutrition&#10;   • Gerber&#10;   • Good Start&#10;   • Materna&#10;• Pet Care&#10;   • Purina&#10;• Waters&#10;   • Perrier&#10;   • Pure Life&#10;   • San Pelligrin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81" y="2286000"/>
            <a:ext cx="8763000" cy="4872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881767-20B4-4A96-9917-0CCD34C9E488}"/>
              </a:ext>
            </a:extLst>
          </p:cNvPr>
          <p:cNvSpPr txBox="1">
            <a:spLocks/>
          </p:cNvSpPr>
          <p:nvPr/>
        </p:nvSpPr>
        <p:spPr>
          <a:xfrm>
            <a:off x="304800" y="363349"/>
            <a:ext cx="3200400" cy="6047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Product Mix</a:t>
            </a:r>
            <a:endParaRPr lang="en-US" b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759767E-3BF2-4BFF-AE58-A43A51D8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927359"/>
            <a:ext cx="7924798" cy="3809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/>
              <a:t>The </a:t>
            </a:r>
            <a:r>
              <a:rPr lang="en-US" altLang="en-US" sz="2000" u="sng" dirty="0"/>
              <a:t>total range </a:t>
            </a:r>
            <a:r>
              <a:rPr lang="en-US" altLang="en-US" sz="2000" dirty="0"/>
              <a:t>of products offered for sale by a company.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6B1162-D0B1-4EC0-B461-87C6DB25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1356730"/>
            <a:ext cx="2590800" cy="604744"/>
          </a:xfrm>
        </p:spPr>
        <p:txBody>
          <a:bodyPr/>
          <a:lstStyle/>
          <a:p>
            <a:r>
              <a:rPr lang="en-US" dirty="0"/>
              <a:t>Product Item</a:t>
            </a:r>
            <a:endParaRPr lang="en-US" b="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F5D7C84-01D0-4144-A35B-2B097E5CD20D}"/>
              </a:ext>
            </a:extLst>
          </p:cNvPr>
          <p:cNvSpPr txBox="1">
            <a:spLocks/>
          </p:cNvSpPr>
          <p:nvPr/>
        </p:nvSpPr>
        <p:spPr>
          <a:xfrm>
            <a:off x="220581" y="1872368"/>
            <a:ext cx="8610598" cy="66552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A unique product offered for sale; it has a “unique selling point” or “USP.”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5A0A-3097-4763-93F0-449A24E6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78377-E60A-4E8E-9116-092FB3350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9144000" cy="66865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FAD0529-4840-496B-8023-C282765451B1}"/>
              </a:ext>
            </a:extLst>
          </p:cNvPr>
          <p:cNvSpPr/>
          <p:nvPr/>
        </p:nvSpPr>
        <p:spPr>
          <a:xfrm>
            <a:off x="2286000" y="1284578"/>
            <a:ext cx="2895600" cy="21163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5903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Product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spcBef>
                <a:spcPts val="4000"/>
              </a:spcBef>
              <a:buNone/>
            </a:pPr>
            <a:r>
              <a:rPr lang="en-US" altLang="en-US" b="1" dirty="0"/>
              <a:t>Consumer Goods: </a:t>
            </a:r>
            <a:r>
              <a:rPr lang="en-US" altLang="en-US" dirty="0"/>
              <a:t>Products and services</a:t>
            </a:r>
            <a:br>
              <a:rPr lang="en-US" altLang="en-US" dirty="0"/>
            </a:br>
            <a:r>
              <a:rPr lang="en-US" altLang="en-US" dirty="0"/>
              <a:t>ultimately purchased for personal use. </a:t>
            </a:r>
          </a:p>
          <a:p>
            <a:pPr marL="0" indent="0">
              <a:spcBef>
                <a:spcPts val="4000"/>
              </a:spcBef>
              <a:buNone/>
            </a:pPr>
            <a:endParaRPr lang="en-US" altLang="en-US" b="1" dirty="0"/>
          </a:p>
          <a:p>
            <a:pPr marL="0" indent="0" algn="r">
              <a:spcBef>
                <a:spcPts val="4000"/>
              </a:spcBef>
              <a:buNone/>
            </a:pPr>
            <a:r>
              <a:rPr lang="en-US" altLang="en-US" b="1" dirty="0"/>
              <a:t>Industrial (business) Goods: </a:t>
            </a:r>
            <a:br>
              <a:rPr lang="en-US" altLang="en-US" b="1" dirty="0"/>
            </a:br>
            <a:r>
              <a:rPr lang="en-US" altLang="en-US" dirty="0"/>
              <a:t>Products and services purchased</a:t>
            </a:r>
            <a:br>
              <a:rPr lang="en-US" altLang="en-US" dirty="0"/>
            </a:br>
            <a:r>
              <a:rPr lang="en-US" altLang="en-US" dirty="0"/>
              <a:t> to be used directly or indirectly in</a:t>
            </a:r>
            <a:br>
              <a:rPr lang="en-US" altLang="en-US" dirty="0"/>
            </a:br>
            <a:r>
              <a:rPr lang="en-US" altLang="en-US" dirty="0"/>
              <a:t>the production of other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i="1" dirty="0"/>
              <a:t>goods for resale</a:t>
            </a:r>
            <a:r>
              <a:rPr lang="en-US" altLang="en-US" dirty="0"/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D0FAB-BE3A-4DA8-979B-B079E7474F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42583" y="764012"/>
            <a:ext cx="3672817" cy="285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C5339E-F431-462E-96C7-ABF7D0200F42}"/>
              </a:ext>
            </a:extLst>
          </p:cNvPr>
          <p:cNvSpPr txBox="1"/>
          <p:nvPr/>
        </p:nvSpPr>
        <p:spPr>
          <a:xfrm>
            <a:off x="228600" y="6527212"/>
            <a:ext cx="7143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casacoisasesabores.com.br/2011/09/lista-de-compras-de-supermercado-como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58EB3B-02CA-4C91-977E-2F3AA1E0B6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8600" y="3153779"/>
            <a:ext cx="4458576" cy="29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3856"/>
            <a:ext cx="8229600" cy="775228"/>
          </a:xfrm>
        </p:spPr>
        <p:txBody>
          <a:bodyPr/>
          <a:lstStyle/>
          <a:p>
            <a:r>
              <a:rPr lang="en-US" altLang="en-US" dirty="0"/>
              <a:t>Categories of Consumer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493043"/>
            <a:ext cx="8229600" cy="380999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rgbClr val="C00000"/>
                </a:solidFill>
              </a:rPr>
              <a:t>Figure 8.4 </a:t>
            </a:r>
            <a:r>
              <a:rPr lang="en-US" sz="1400" dirty="0">
                <a:solidFill>
                  <a:srgbClr val="C00000"/>
                </a:solidFill>
              </a:rPr>
              <a:t>Marketing Considerations for Consumer Goods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4284"/>
              </p:ext>
            </p:extLst>
          </p:nvPr>
        </p:nvGraphicFramePr>
        <p:xfrm>
          <a:off x="533400" y="1752600"/>
          <a:ext cx="8229600" cy="4649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Arial Unicode MS"/>
                          <a:cs typeface="Arial Unicode MS"/>
                        </a:rPr>
                        <a:t>Basis of Comparison</a:t>
                      </a:r>
                      <a:endParaRPr lang="en-US" sz="12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Convenience</a:t>
                      </a:r>
                      <a:endParaRPr lang="en-US" sz="1800" dirty="0">
                        <a:solidFill>
                          <a:srgbClr val="C00000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Shopping</a:t>
                      </a: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Specialty</a:t>
                      </a: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466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Examples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Bread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Cookies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Shampoo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Deodorant</a:t>
                      </a: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Automobiles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Clothing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Home furnishings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Cleaning services</a:t>
                      </a: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Coach handbags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BMW automobiles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Rolex watches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Product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Attractive package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Proven performance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Brand name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Quality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Style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Reliability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Brand name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Brand image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Reputation</a:t>
                      </a: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Superior quality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Price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Relatively inexpensive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Fairly expensive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Usually very expensive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Distribution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Widely available in many outlets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Available in a large number of selective outlets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Only available at a few resellers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Marketing communications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Focus on price and availability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Personal selling at point-of-sale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Arial Unicode MS"/>
                          <a:cs typeface="Arial Unicode MS"/>
                        </a:rPr>
                        <a:t>Focus on brand status and quality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031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Consumer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buying</a:t>
                      </a:r>
                    </a:p>
                    <a:p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endParaRPr lang="en-US" sz="12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Purchase often</a:t>
                      </a:r>
                    </a:p>
                    <a:p>
                      <a:pPr marL="109728" indent="-10972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Little time spent in researching purchase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9728" indent="-10972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Purchase infrequently</a:t>
                      </a:r>
                    </a:p>
                    <a:p>
                      <a:pPr marL="109728" indent="-10972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Some time and effort made to compare alternatives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9728" indent="-10972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Purchase infrequently</a:t>
                      </a:r>
                    </a:p>
                    <a:p>
                      <a:pPr marL="109728" indent="-10972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A lot of time and effort is put into purchase decision process</a:t>
                      </a:r>
                    </a:p>
                  </a:txBody>
                  <a:tcPr marR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A586AB-B199-4238-860F-6E194CDDF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1212" t="9729" r="25758" b="10492"/>
          <a:stretch/>
        </p:blipFill>
        <p:spPr>
          <a:xfrm>
            <a:off x="6998368" y="152400"/>
            <a:ext cx="1483779" cy="17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7280"/>
          </a:xfrm>
        </p:spPr>
        <p:txBody>
          <a:bodyPr/>
          <a:lstStyle/>
          <a:p>
            <a:r>
              <a:rPr lang="en-US" dirty="0"/>
              <a:t>Industrial (Business) Goods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49284"/>
              </p:ext>
            </p:extLst>
          </p:nvPr>
        </p:nvGraphicFramePr>
        <p:xfrm>
          <a:off x="457200" y="1295400"/>
          <a:ext cx="80772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Arial Unicode MS"/>
                          <a:cs typeface="Arial Unicode MS"/>
                        </a:rPr>
                        <a:t>Category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Arial Unicode MS"/>
                          <a:cs typeface="Arial Unicode MS"/>
                        </a:rPr>
                        <a:t>Type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Arial Unicode MS"/>
                          <a:cs typeface="Arial Unicode MS"/>
                        </a:rPr>
                        <a:t>Examples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Arial Unicode MS"/>
                          <a:cs typeface="Arial Unicode MS"/>
                        </a:rPr>
                        <a:t>Capital Items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Installations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Bef>
                          <a:spcPts val="30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Accessory equipment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Buildings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Production line equipment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Computer systems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Computers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Photocopiers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Office furnishings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Arial Unicode MS"/>
                          <a:cs typeface="Arial Unicode MS"/>
                        </a:rPr>
                        <a:t>Parts and Materials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Raw materials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Bef>
                          <a:spcPts val="30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Processed materials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Component parts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Crude oil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Lumber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Farm goods (wheat, milk, fruit)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DuPont Nylon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Glass windows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Tires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Steel frames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Arial Unicode MS"/>
                          <a:cs typeface="Arial Unicode MS"/>
                        </a:rPr>
                        <a:t>Supplies and Services</a:t>
                      </a:r>
                      <a:endParaRPr lang="en-US" sz="160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Office supplies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Consulting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605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Other services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Paper and stationery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Tax or legal counsel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marL="109728" indent="-109728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3510" algn="l"/>
                        </a:tabLst>
                      </a:pPr>
                      <a:r>
                        <a:rPr lang="en-US" sz="1600" spc="100" dirty="0">
                          <a:latin typeface="+mn-lt"/>
                          <a:ea typeface="Arial Unicode MS"/>
                          <a:cs typeface="Arial Unicode MS"/>
                        </a:rPr>
                        <a:t>Office cleaning services</a:t>
                      </a:r>
                      <a:endParaRPr lang="en-US" sz="1600" dirty="0"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BAA85C-871D-4205-8D78-2E4FB55CD03B}"/>
              </a:ext>
            </a:extLst>
          </p:cNvPr>
          <p:cNvSpPr txBox="1">
            <a:spLocks/>
          </p:cNvSpPr>
          <p:nvPr/>
        </p:nvSpPr>
        <p:spPr>
          <a:xfrm>
            <a:off x="457200" y="6553200"/>
            <a:ext cx="8305800" cy="449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None/>
              <a:defRPr sz="1400" b="1">
                <a:solidFill>
                  <a:srgbClr val="C00000"/>
                </a:solidFill>
              </a:defRPr>
            </a:lvl1pPr>
            <a:lvl2pPr marL="742950" indent="-285750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/>
            </a:lvl5pPr>
            <a:lvl6pPr marL="2514600" indent="-228600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Figure 8.6 Categories of Industrial (Business)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762000"/>
          </a:xfrm>
        </p:spPr>
        <p:txBody>
          <a:bodyPr/>
          <a:lstStyle/>
          <a:p>
            <a:r>
              <a:rPr lang="en-US" altLang="en-US" dirty="0"/>
              <a:t>Brand and Branding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468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/>
              <a:t>A name, term, symbol, or design, or some combination of these, that identifies a good or service.</a:t>
            </a:r>
          </a:p>
        </p:txBody>
      </p:sp>
      <p:pic>
        <p:nvPicPr>
          <p:cNvPr id="4" name="Picture 3" descr="Figure 8.7 A Selection of Well-Known Brand Logos&#10;A photo shows logos for Shoppers Drug Mart, Canadian Tire, WestJet, and Tim Hortons Coffee."/>
          <p:cNvPicPr>
            <a:picLocks noChangeAspect="1"/>
          </p:cNvPicPr>
          <p:nvPr/>
        </p:nvPicPr>
        <p:blipFill rotWithShape="1">
          <a:blip r:embed="rId3" cstate="print"/>
          <a:srcRect b="42533"/>
          <a:stretch/>
        </p:blipFill>
        <p:spPr>
          <a:xfrm>
            <a:off x="445168" y="1600200"/>
            <a:ext cx="8412480" cy="1600200"/>
          </a:xfrm>
          <a:prstGeom prst="rect">
            <a:avLst/>
          </a:prstGeom>
        </p:spPr>
      </p:pic>
      <p:pic>
        <p:nvPicPr>
          <p:cNvPr id="5" name="Picture 4" descr="Figure 8.7 A Selection of Well-Known Brand Logos&#10;A photo shows logos for Shoppers Drug Mart, Canadian Tire, WestJet, and Tim Hortons Coffee.">
            <a:extLst>
              <a:ext uri="{FF2B5EF4-FFF2-40B4-BE49-F238E27FC236}">
                <a16:creationId xmlns:a16="http://schemas.microsoft.com/office/drawing/2014/main" id="{F4302847-D969-42C0-B8CB-8F108EF6F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5552" b="12431"/>
          <a:stretch/>
        </p:blipFill>
        <p:spPr>
          <a:xfrm>
            <a:off x="445168" y="5943600"/>
            <a:ext cx="8089232" cy="6990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84C10C-E08A-4B93-813B-1794C21EF1DF}"/>
              </a:ext>
            </a:extLst>
          </p:cNvPr>
          <p:cNvSpPr txBox="1">
            <a:spLocks/>
          </p:cNvSpPr>
          <p:nvPr/>
        </p:nvSpPr>
        <p:spPr>
          <a:xfrm>
            <a:off x="609600" y="4023519"/>
            <a:ext cx="8382000" cy="2468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en-US" sz="2000" dirty="0"/>
              <a:t>Three key areas to develop a brand strategy: </a:t>
            </a:r>
          </a:p>
          <a:p>
            <a:pPr marL="347663" indent="-347663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en-US" altLang="en-US" sz="2000" dirty="0"/>
              <a:t>brand name and designing the brand logo</a:t>
            </a:r>
          </a:p>
          <a:p>
            <a:pPr marL="347663" indent="-347663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en-US" altLang="en-US" sz="2000" dirty="0"/>
              <a:t>packaging and determining what information goes on the label</a:t>
            </a:r>
          </a:p>
          <a:p>
            <a:pPr marL="347663" indent="-347663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en-US" altLang="en-US" sz="2000" dirty="0"/>
              <a:t>the actual product design (if a durable good)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5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8794</TotalTime>
  <Words>1371</Words>
  <Application>Microsoft Office PowerPoint</Application>
  <PresentationFormat>On-screen Show (4:3)</PresentationFormat>
  <Paragraphs>242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Unicode MS</vt:lpstr>
      <vt:lpstr>Calibri</vt:lpstr>
      <vt:lpstr>Times New Roman</vt:lpstr>
      <vt:lpstr>Verdana</vt:lpstr>
      <vt:lpstr>Wingdings</vt:lpstr>
      <vt:lpstr>508 Lecture</vt:lpstr>
      <vt:lpstr>PowerPoint Presentation</vt:lpstr>
      <vt:lpstr>PowerPoint Presentation</vt:lpstr>
      <vt:lpstr>Total Product Concept</vt:lpstr>
      <vt:lpstr>Product Item</vt:lpstr>
      <vt:lpstr>PowerPoint Presentation</vt:lpstr>
      <vt:lpstr>Product Classifications</vt:lpstr>
      <vt:lpstr>Categories of Consumer Goods</vt:lpstr>
      <vt:lpstr>Industrial (Business) Goods</vt:lpstr>
      <vt:lpstr>Brand and Branding Strategies</vt:lpstr>
      <vt:lpstr>Components of a Brand</vt:lpstr>
      <vt:lpstr>Family Brands</vt:lpstr>
      <vt:lpstr>Co-Branding</vt:lpstr>
      <vt:lpstr>Packaging in Action</vt:lpstr>
      <vt:lpstr>Stages of Brand Loyalty</vt:lpstr>
      <vt:lpstr>Learning Objectives</vt:lpstr>
      <vt:lpstr>Product Management</vt:lpstr>
      <vt:lpstr>Organizational Structures for Managing Brands</vt:lpstr>
      <vt:lpstr>New Product  Decisions</vt:lpstr>
      <vt:lpstr>PowerPoint Presentation</vt:lpstr>
      <vt:lpstr>Extending the Product Life Cycle</vt:lpstr>
      <vt:lpstr>The Adoption Process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Marketing, Third Edition</dc:title>
  <dc:subject>Marketing</dc:subject>
  <dc:creator>Keith J. Tuckwell and Marina Jaffey</dc:creator>
  <cp:keywords>Marketing</cp:keywords>
  <cp:lastModifiedBy>Pamela Nelson</cp:lastModifiedBy>
  <cp:revision>1167</cp:revision>
  <cp:lastPrinted>2019-02-26T21:49:36Z</cp:lastPrinted>
  <dcterms:created xsi:type="dcterms:W3CDTF">2014-07-14T20:04:21Z</dcterms:created>
  <dcterms:modified xsi:type="dcterms:W3CDTF">2019-02-26T21:49:48Z</dcterms:modified>
  <cp:category>Marketing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682740</vt:lpwstr>
  </property>
  <property fmtid="{D5CDD505-2E9C-101B-9397-08002B2CF9AE}" pid="3" name="Offisync_UpdateToken">
    <vt:lpwstr>1</vt:lpwstr>
  </property>
  <property fmtid="{D5CDD505-2E9C-101B-9397-08002B2CF9AE}" pid="4" name="Jive_VersionGuid">
    <vt:lpwstr>7b502893-ac4a-4309-967d-6eb652f6b574</vt:lpwstr>
  </property>
  <property fmtid="{D5CDD505-2E9C-101B-9397-08002B2CF9AE}" pid="5" name="Offisync_ProviderInitializationData">
    <vt:lpwstr>https://neo.pearson.com</vt:lpwstr>
  </property>
  <property fmtid="{D5CDD505-2E9C-101B-9397-08002B2CF9AE}" pid="6" name="Offisync_ServerID">
    <vt:lpwstr>7e960520-0e88-4f05-9fa0-24079b61e486</vt:lpwstr>
  </property>
  <property fmtid="{D5CDD505-2E9C-101B-9397-08002B2CF9AE}" pid="7" name="Jive_LatestUserAccountName">
    <vt:lpwstr>sumit.gupta</vt:lpwstr>
  </property>
</Properties>
</file>