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 id="2147483703" r:id="rId3"/>
    <p:sldMasterId id="2147483705" r:id="rId4"/>
    <p:sldMasterId id="2147483707" r:id="rId5"/>
    <p:sldMasterId id="2147483709" r:id="rId6"/>
    <p:sldMasterId id="2147483711" r:id="rId7"/>
    <p:sldMasterId id="2147483713" r:id="rId8"/>
    <p:sldMasterId id="2147483715" r:id="rId9"/>
    <p:sldMasterId id="2147483717" r:id="rId10"/>
  </p:sldMasterIdLst>
  <p:notesMasterIdLst>
    <p:notesMasterId r:id="rId39"/>
  </p:notesMasterIdLst>
  <p:handoutMasterIdLst>
    <p:handoutMasterId r:id="rId40"/>
  </p:handoutMasterIdLst>
  <p:sldIdLst>
    <p:sldId id="280" r:id="rId11"/>
    <p:sldId id="328" r:id="rId12"/>
    <p:sldId id="329" r:id="rId13"/>
    <p:sldId id="285" r:id="rId14"/>
    <p:sldId id="287" r:id="rId15"/>
    <p:sldId id="331" r:id="rId16"/>
    <p:sldId id="292" r:id="rId17"/>
    <p:sldId id="293" r:id="rId18"/>
    <p:sldId id="294" r:id="rId19"/>
    <p:sldId id="326" r:id="rId20"/>
    <p:sldId id="327" r:id="rId21"/>
    <p:sldId id="332" r:id="rId22"/>
    <p:sldId id="333" r:id="rId23"/>
    <p:sldId id="334" r:id="rId24"/>
    <p:sldId id="335" r:id="rId25"/>
    <p:sldId id="336" r:id="rId26"/>
    <p:sldId id="337" r:id="rId27"/>
    <p:sldId id="338" r:id="rId28"/>
    <p:sldId id="339" r:id="rId29"/>
    <p:sldId id="340" r:id="rId30"/>
    <p:sldId id="325" r:id="rId31"/>
    <p:sldId id="301" r:id="rId32"/>
    <p:sldId id="323" r:id="rId33"/>
    <p:sldId id="298" r:id="rId34"/>
    <p:sldId id="295" r:id="rId35"/>
    <p:sldId id="299" r:id="rId36"/>
    <p:sldId id="300"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795A19-B667-4BFB-9A52-AFF2707D2336}">
          <p14:sldIdLst>
            <p14:sldId id="280"/>
            <p14:sldId id="328"/>
            <p14:sldId id="329"/>
            <p14:sldId id="285"/>
            <p14:sldId id="287"/>
            <p14:sldId id="331"/>
            <p14:sldId id="292"/>
            <p14:sldId id="293"/>
            <p14:sldId id="294"/>
            <p14:sldId id="326"/>
            <p14:sldId id="327"/>
            <p14:sldId id="332"/>
            <p14:sldId id="333"/>
            <p14:sldId id="334"/>
            <p14:sldId id="335"/>
            <p14:sldId id="336"/>
            <p14:sldId id="337"/>
            <p14:sldId id="338"/>
            <p14:sldId id="339"/>
            <p14:sldId id="340"/>
            <p14:sldId id="325"/>
            <p14:sldId id="301"/>
            <p14:sldId id="323"/>
            <p14:sldId id="298"/>
            <p14:sldId id="295"/>
            <p14:sldId id="299"/>
            <p14:sldId id="300"/>
            <p14:sldId id="32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73723" autoAdjust="0"/>
  </p:normalViewPr>
  <p:slideViewPr>
    <p:cSldViewPr snapToGrid="0">
      <p:cViewPr varScale="1">
        <p:scale>
          <a:sx n="50" d="100"/>
          <a:sy n="50" d="100"/>
        </p:scale>
        <p:origin x="1794" y="54"/>
      </p:cViewPr>
      <p:guideLst>
        <p:guide orient="horz" pos="2160"/>
        <p:guide pos="2880"/>
      </p:guideLst>
    </p:cSldViewPr>
  </p:slideViewPr>
  <p:notesTextViewPr>
    <p:cViewPr>
      <p:scale>
        <a:sx n="1" d="1"/>
        <a:sy n="1" d="1"/>
      </p:scale>
      <p:origin x="0" y="0"/>
    </p:cViewPr>
  </p:notesTextViewPr>
  <p:sorterViewPr>
    <p:cViewPr>
      <p:scale>
        <a:sx n="150" d="100"/>
        <a:sy n="150" d="100"/>
      </p:scale>
      <p:origin x="0" y="-8610"/>
    </p:cViewPr>
  </p:sorter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a:t>
            </a:fld>
            <a:endParaRPr lang="en-US" dirty="0"/>
          </a:p>
        </p:txBody>
      </p:sp>
    </p:spTree>
    <p:extLst>
      <p:ext uri="{BB962C8B-B14F-4D97-AF65-F5344CB8AC3E}">
        <p14:creationId xmlns:p14="http://schemas.microsoft.com/office/powerpoint/2010/main" val="135089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Textbook</a:t>
            </a:r>
          </a:p>
          <a:p>
            <a:r>
              <a:rPr lang="en-US" dirty="0" smtClean="0"/>
              <a:t>Course</a:t>
            </a:r>
            <a:r>
              <a:rPr lang="en-US" baseline="0" dirty="0" smtClean="0"/>
              <a:t> Syllabus</a:t>
            </a:r>
          </a:p>
          <a:p>
            <a:r>
              <a:rPr lang="en-US" baseline="0" dirty="0" smtClean="0"/>
              <a:t>Link to Pearson </a:t>
            </a:r>
            <a:r>
              <a:rPr lang="en-US" baseline="0" dirty="0" err="1" smtClean="0"/>
              <a:t>MyLab</a:t>
            </a:r>
            <a:r>
              <a:rPr lang="en-US" baseline="0" dirty="0" smtClean="0"/>
              <a:t> – </a:t>
            </a:r>
            <a:r>
              <a:rPr lang="en-US" baseline="0" dirty="0" err="1" smtClean="0"/>
              <a:t>eText</a:t>
            </a:r>
            <a:r>
              <a:rPr lang="en-US" baseline="0" dirty="0" smtClean="0"/>
              <a:t> and online resources</a:t>
            </a:r>
          </a:p>
          <a:p>
            <a:r>
              <a:rPr lang="en-US" b="1" baseline="0" dirty="0" smtClean="0"/>
              <a:t>Communication Expectations</a:t>
            </a:r>
          </a:p>
          <a:p>
            <a:r>
              <a:rPr lang="en-US" b="1" baseline="0" dirty="0" smtClean="0"/>
              <a:t>Student Assistance</a:t>
            </a:r>
          </a:p>
          <a:p>
            <a:endParaRPr lang="en-US" b="1" baseline="0" dirty="0" smtClean="0"/>
          </a:p>
          <a:p>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10</a:t>
            </a:fld>
            <a:endParaRPr lang="en-US" dirty="0"/>
          </a:p>
        </p:txBody>
      </p:sp>
    </p:spTree>
    <p:extLst>
      <p:ext uri="{BB962C8B-B14F-4D97-AF65-F5344CB8AC3E}">
        <p14:creationId xmlns:p14="http://schemas.microsoft.com/office/powerpoint/2010/main" val="238863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a:t>
            </a:r>
            <a:r>
              <a:rPr lang="en-US" dirty="0" err="1" smtClean="0"/>
              <a:t>MyLab</a:t>
            </a:r>
            <a:r>
              <a:rPr lang="en-US" dirty="0" smtClean="0"/>
              <a:t> to</a:t>
            </a:r>
            <a:r>
              <a:rPr lang="en-US" baseline="0" dirty="0" smtClean="0"/>
              <a:t> show course resources</a:t>
            </a:r>
          </a:p>
          <a:p>
            <a:pPr marL="171450" indent="-171450">
              <a:buFontTx/>
              <a:buChar char="-"/>
            </a:pPr>
            <a:r>
              <a:rPr lang="en-US" dirty="0" smtClean="0"/>
              <a:t>E-Textbook </a:t>
            </a:r>
          </a:p>
          <a:p>
            <a:pPr marL="171450" indent="-171450">
              <a:buFontTx/>
              <a:buChar char="-"/>
            </a:pPr>
            <a:r>
              <a:rPr lang="en-US" dirty="0" smtClean="0"/>
              <a:t>Chapter Resources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11</a:t>
            </a:fld>
            <a:endParaRPr lang="en-US" dirty="0"/>
          </a:p>
        </p:txBody>
      </p:sp>
    </p:spTree>
    <p:extLst>
      <p:ext uri="{BB962C8B-B14F-4D97-AF65-F5344CB8AC3E}">
        <p14:creationId xmlns:p14="http://schemas.microsoft.com/office/powerpoint/2010/main" val="83160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e18d1bfe8_0_1: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g3e18d1bfe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90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e18d1bfe8_0_15: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333333"/>
                </a:solidFill>
                <a:highlight>
                  <a:srgbClr val="FFFFFF"/>
                </a:highlight>
                <a:latin typeface="Roboto"/>
                <a:ea typeface="Roboto"/>
                <a:cs typeface="Roboto"/>
                <a:sym typeface="Roboto"/>
              </a:rPr>
              <a:t>Dynamic Study Modules present study questions, delivered in groups of 6-8 questions for short bursts of learning to keep reduce fatigue Even though you might not have studied the material yet, recent scientific findings demonstrate that the process of asking and answering questions first actually triggers the brain to learn faster.</a:t>
            </a:r>
            <a:endParaRPr/>
          </a:p>
        </p:txBody>
      </p:sp>
      <p:sp>
        <p:nvSpPr>
          <p:cNvPr id="745" name="Google Shape;745;g3e18d1bfe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22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7: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15" name="Google Shape;615;p7: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3867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10: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24" name="Google Shape;624;p10: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9467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12: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37" name="Google Shape;637;p12: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5381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4: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45" name="Google Shape;6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043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414940e6d3_0_35: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53" name="Google Shape;653;g414940e6d3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14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8: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62" name="Google Shape;6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04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all terms…</a:t>
            </a:r>
            <a:r>
              <a:rPr lang="en-US" baseline="0" dirty="0" smtClean="0"/>
              <a:t> what does marketing mean to you?</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a:t>
            </a:fld>
            <a:endParaRPr lang="en-US" dirty="0"/>
          </a:p>
        </p:txBody>
      </p:sp>
    </p:spTree>
    <p:extLst>
      <p:ext uri="{BB962C8B-B14F-4D97-AF65-F5344CB8AC3E}">
        <p14:creationId xmlns:p14="http://schemas.microsoft.com/office/powerpoint/2010/main" val="63278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0: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dirty="0">
              <a:solidFill>
                <a:schemeClr val="dk1"/>
              </a:solidFill>
              <a:latin typeface="Arial"/>
              <a:ea typeface="Arial"/>
              <a:cs typeface="Arial"/>
              <a:sym typeface="Arial"/>
            </a:endParaRPr>
          </a:p>
        </p:txBody>
      </p:sp>
      <p:sp>
        <p:nvSpPr>
          <p:cNvPr id="671" name="Google Shape;67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218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not do the pre-work, you will not be prepared for class, you will not be contributing to your groups and you will be letting yourself, your classmates and your </a:t>
            </a:r>
            <a:r>
              <a:rPr lang="en-US" smtClean="0"/>
              <a:t>professor down.</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21</a:t>
            </a:fld>
            <a:endParaRPr lang="en-US" dirty="0"/>
          </a:p>
        </p:txBody>
      </p:sp>
    </p:spTree>
    <p:extLst>
      <p:ext uri="{BB962C8B-B14F-4D97-AF65-F5344CB8AC3E}">
        <p14:creationId xmlns:p14="http://schemas.microsoft.com/office/powerpoint/2010/main" val="187463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 40-45 copies of course syllabus</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22</a:t>
            </a:fld>
            <a:endParaRPr lang="en-US" dirty="0"/>
          </a:p>
        </p:txBody>
      </p:sp>
    </p:spTree>
    <p:extLst>
      <p:ext uri="{BB962C8B-B14F-4D97-AF65-F5344CB8AC3E}">
        <p14:creationId xmlns:p14="http://schemas.microsoft.com/office/powerpoint/2010/main" val="125463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23</a:t>
            </a:fld>
            <a:endParaRPr lang="en-US" dirty="0"/>
          </a:p>
        </p:txBody>
      </p:sp>
    </p:spTree>
    <p:extLst>
      <p:ext uri="{BB962C8B-B14F-4D97-AF65-F5344CB8AC3E}">
        <p14:creationId xmlns:p14="http://schemas.microsoft.com/office/powerpoint/2010/main" val="33957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24</a:t>
            </a:fld>
            <a:endParaRPr lang="en-US" dirty="0"/>
          </a:p>
        </p:txBody>
      </p:sp>
    </p:spTree>
    <p:extLst>
      <p:ext uri="{BB962C8B-B14F-4D97-AF65-F5344CB8AC3E}">
        <p14:creationId xmlns:p14="http://schemas.microsoft.com/office/powerpoint/2010/main" val="60292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1450" indent="-296711" eaLnBrk="0" hangingPunct="0">
              <a:defRPr>
                <a:solidFill>
                  <a:schemeClr val="tx1"/>
                </a:solidFill>
                <a:latin typeface="Arial" charset="0"/>
                <a:cs typeface="Arial" charset="0"/>
              </a:defRPr>
            </a:lvl2pPr>
            <a:lvl3pPr marL="1186847" indent="-237369" eaLnBrk="0" hangingPunct="0">
              <a:defRPr>
                <a:solidFill>
                  <a:schemeClr val="tx1"/>
                </a:solidFill>
                <a:latin typeface="Arial" charset="0"/>
                <a:cs typeface="Arial" charset="0"/>
              </a:defRPr>
            </a:lvl3pPr>
            <a:lvl4pPr marL="1661585" indent="-237369" eaLnBrk="0" hangingPunct="0">
              <a:defRPr>
                <a:solidFill>
                  <a:schemeClr val="tx1"/>
                </a:solidFill>
                <a:latin typeface="Arial" charset="0"/>
                <a:cs typeface="Arial" charset="0"/>
              </a:defRPr>
            </a:lvl4pPr>
            <a:lvl5pPr marL="2136324" indent="-237369" eaLnBrk="0" hangingPunct="0">
              <a:defRPr>
                <a:solidFill>
                  <a:schemeClr val="tx1"/>
                </a:solidFill>
                <a:latin typeface="Arial" charset="0"/>
                <a:cs typeface="Arial" charset="0"/>
              </a:defRPr>
            </a:lvl5pPr>
            <a:lvl6pPr marL="2611062" indent="-237369" eaLnBrk="0" fontAlgn="base" hangingPunct="0">
              <a:spcBef>
                <a:spcPct val="0"/>
              </a:spcBef>
              <a:spcAft>
                <a:spcPct val="0"/>
              </a:spcAft>
              <a:defRPr>
                <a:solidFill>
                  <a:schemeClr val="tx1"/>
                </a:solidFill>
                <a:latin typeface="Arial" charset="0"/>
                <a:cs typeface="Arial" charset="0"/>
              </a:defRPr>
            </a:lvl6pPr>
            <a:lvl7pPr marL="3085801" indent="-237369" eaLnBrk="0" fontAlgn="base" hangingPunct="0">
              <a:spcBef>
                <a:spcPct val="0"/>
              </a:spcBef>
              <a:spcAft>
                <a:spcPct val="0"/>
              </a:spcAft>
              <a:defRPr>
                <a:solidFill>
                  <a:schemeClr val="tx1"/>
                </a:solidFill>
                <a:latin typeface="Arial" charset="0"/>
                <a:cs typeface="Arial" charset="0"/>
              </a:defRPr>
            </a:lvl7pPr>
            <a:lvl8pPr marL="3560540" indent="-237369" eaLnBrk="0" fontAlgn="base" hangingPunct="0">
              <a:spcBef>
                <a:spcPct val="0"/>
              </a:spcBef>
              <a:spcAft>
                <a:spcPct val="0"/>
              </a:spcAft>
              <a:defRPr>
                <a:solidFill>
                  <a:schemeClr val="tx1"/>
                </a:solidFill>
                <a:latin typeface="Arial" charset="0"/>
                <a:cs typeface="Arial" charset="0"/>
              </a:defRPr>
            </a:lvl8pPr>
            <a:lvl9pPr marL="4035279" indent="-237369" eaLnBrk="0" fontAlgn="base" hangingPunct="0">
              <a:spcBef>
                <a:spcPct val="0"/>
              </a:spcBef>
              <a:spcAft>
                <a:spcPct val="0"/>
              </a:spcAft>
              <a:defRPr>
                <a:solidFill>
                  <a:schemeClr val="tx1"/>
                </a:solidFill>
                <a:latin typeface="Arial" charset="0"/>
                <a:cs typeface="Arial" charset="0"/>
              </a:defRPr>
            </a:lvl9pPr>
          </a:lstStyle>
          <a:p>
            <a:pPr eaLnBrk="1" hangingPunct="1"/>
            <a:fld id="{AB951433-A26C-4BB1-A133-EB6D0618565F}" type="slidenum">
              <a:rPr lang="en-CA" smtClean="0"/>
              <a:pPr eaLnBrk="1" hangingPunct="1"/>
              <a:t>25</a:t>
            </a:fld>
            <a:endParaRPr lang="en-CA" smtClean="0"/>
          </a:p>
        </p:txBody>
      </p:sp>
      <p:sp>
        <p:nvSpPr>
          <p:cNvPr id="5222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dirty="0" smtClean="0"/>
              <a:t>*email</a:t>
            </a:r>
            <a:r>
              <a:rPr lang="en-US" baseline="0" dirty="0" smtClean="0"/>
              <a:t> preferred; text if URGENT</a:t>
            </a:r>
          </a:p>
          <a:p>
            <a:r>
              <a:rPr lang="en-US" baseline="0" dirty="0" smtClean="0"/>
              <a:t>Other expectations not listed?</a:t>
            </a:r>
          </a:p>
          <a:p>
            <a:endParaRPr lang="en-US" dirty="0"/>
          </a:p>
        </p:txBody>
      </p:sp>
    </p:spTree>
    <p:extLst>
      <p:ext uri="{BB962C8B-B14F-4D97-AF65-F5344CB8AC3E}">
        <p14:creationId xmlns:p14="http://schemas.microsoft.com/office/powerpoint/2010/main" val="128872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1450" indent="-296711" eaLnBrk="0" hangingPunct="0">
              <a:defRPr>
                <a:solidFill>
                  <a:schemeClr val="tx1"/>
                </a:solidFill>
                <a:latin typeface="Arial" charset="0"/>
                <a:cs typeface="Arial" charset="0"/>
              </a:defRPr>
            </a:lvl2pPr>
            <a:lvl3pPr marL="1186847" indent="-237369" eaLnBrk="0" hangingPunct="0">
              <a:defRPr>
                <a:solidFill>
                  <a:schemeClr val="tx1"/>
                </a:solidFill>
                <a:latin typeface="Arial" charset="0"/>
                <a:cs typeface="Arial" charset="0"/>
              </a:defRPr>
            </a:lvl3pPr>
            <a:lvl4pPr marL="1661585" indent="-237369" eaLnBrk="0" hangingPunct="0">
              <a:defRPr>
                <a:solidFill>
                  <a:schemeClr val="tx1"/>
                </a:solidFill>
                <a:latin typeface="Arial" charset="0"/>
                <a:cs typeface="Arial" charset="0"/>
              </a:defRPr>
            </a:lvl4pPr>
            <a:lvl5pPr marL="2136324" indent="-237369" eaLnBrk="0" hangingPunct="0">
              <a:defRPr>
                <a:solidFill>
                  <a:schemeClr val="tx1"/>
                </a:solidFill>
                <a:latin typeface="Arial" charset="0"/>
                <a:cs typeface="Arial" charset="0"/>
              </a:defRPr>
            </a:lvl5pPr>
            <a:lvl6pPr marL="2611062" indent="-237369" eaLnBrk="0" fontAlgn="base" hangingPunct="0">
              <a:spcBef>
                <a:spcPct val="0"/>
              </a:spcBef>
              <a:spcAft>
                <a:spcPct val="0"/>
              </a:spcAft>
              <a:defRPr>
                <a:solidFill>
                  <a:schemeClr val="tx1"/>
                </a:solidFill>
                <a:latin typeface="Arial" charset="0"/>
                <a:cs typeface="Arial" charset="0"/>
              </a:defRPr>
            </a:lvl6pPr>
            <a:lvl7pPr marL="3085801" indent="-237369" eaLnBrk="0" fontAlgn="base" hangingPunct="0">
              <a:spcBef>
                <a:spcPct val="0"/>
              </a:spcBef>
              <a:spcAft>
                <a:spcPct val="0"/>
              </a:spcAft>
              <a:defRPr>
                <a:solidFill>
                  <a:schemeClr val="tx1"/>
                </a:solidFill>
                <a:latin typeface="Arial" charset="0"/>
                <a:cs typeface="Arial" charset="0"/>
              </a:defRPr>
            </a:lvl7pPr>
            <a:lvl8pPr marL="3560540" indent="-237369" eaLnBrk="0" fontAlgn="base" hangingPunct="0">
              <a:spcBef>
                <a:spcPct val="0"/>
              </a:spcBef>
              <a:spcAft>
                <a:spcPct val="0"/>
              </a:spcAft>
              <a:defRPr>
                <a:solidFill>
                  <a:schemeClr val="tx1"/>
                </a:solidFill>
                <a:latin typeface="Arial" charset="0"/>
                <a:cs typeface="Arial" charset="0"/>
              </a:defRPr>
            </a:lvl8pPr>
            <a:lvl9pPr marL="4035279" indent="-237369" eaLnBrk="0" fontAlgn="base" hangingPunct="0">
              <a:spcBef>
                <a:spcPct val="0"/>
              </a:spcBef>
              <a:spcAft>
                <a:spcPct val="0"/>
              </a:spcAft>
              <a:defRPr>
                <a:solidFill>
                  <a:schemeClr val="tx1"/>
                </a:solidFill>
                <a:latin typeface="Arial" charset="0"/>
                <a:cs typeface="Arial" charset="0"/>
              </a:defRPr>
            </a:lvl9pPr>
          </a:lstStyle>
          <a:p>
            <a:pPr eaLnBrk="1" hangingPunct="1"/>
            <a:fld id="{AB951433-A26C-4BB1-A133-EB6D0618565F}" type="slidenum">
              <a:rPr lang="en-CA" smtClean="0"/>
              <a:pPr eaLnBrk="1" hangingPunct="1"/>
              <a:t>26</a:t>
            </a:fld>
            <a:endParaRPr lang="en-CA" smtClean="0"/>
          </a:p>
        </p:txBody>
      </p:sp>
      <p:sp>
        <p:nvSpPr>
          <p:cNvPr id="5222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b="1" dirty="0" smtClean="0"/>
              <a:t>Moodle – Writing a Report for Me</a:t>
            </a:r>
          </a:p>
          <a:p>
            <a:r>
              <a:rPr lang="en-US" b="1" dirty="0" smtClean="0"/>
              <a:t>Academic Writing Errors (AWE)</a:t>
            </a:r>
          </a:p>
          <a:p>
            <a:r>
              <a:rPr lang="en-US" b="1" dirty="0" smtClean="0"/>
              <a:t>Expectations</a:t>
            </a:r>
            <a:r>
              <a:rPr lang="en-US" b="1" baseline="0" dirty="0" smtClean="0"/>
              <a:t> re. spelling, grammar, professional communications</a:t>
            </a:r>
          </a:p>
          <a:p>
            <a:r>
              <a:rPr lang="en-US" b="1" baseline="0" dirty="0" smtClean="0"/>
              <a:t>HELP: Moodle – Student Assistance; Library Tutors; </a:t>
            </a:r>
            <a:endParaRPr lang="en-US" b="1" dirty="0"/>
          </a:p>
        </p:txBody>
      </p:sp>
    </p:spTree>
    <p:extLst>
      <p:ext uri="{BB962C8B-B14F-4D97-AF65-F5344CB8AC3E}">
        <p14:creationId xmlns:p14="http://schemas.microsoft.com/office/powerpoint/2010/main" val="267092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1450" indent="-296711" eaLnBrk="0" hangingPunct="0">
              <a:defRPr>
                <a:solidFill>
                  <a:schemeClr val="tx1"/>
                </a:solidFill>
                <a:latin typeface="Arial" charset="0"/>
                <a:cs typeface="Arial" charset="0"/>
              </a:defRPr>
            </a:lvl2pPr>
            <a:lvl3pPr marL="1186847" indent="-237369" eaLnBrk="0" hangingPunct="0">
              <a:defRPr>
                <a:solidFill>
                  <a:schemeClr val="tx1"/>
                </a:solidFill>
                <a:latin typeface="Arial" charset="0"/>
                <a:cs typeface="Arial" charset="0"/>
              </a:defRPr>
            </a:lvl3pPr>
            <a:lvl4pPr marL="1661585" indent="-237369" eaLnBrk="0" hangingPunct="0">
              <a:defRPr>
                <a:solidFill>
                  <a:schemeClr val="tx1"/>
                </a:solidFill>
                <a:latin typeface="Arial" charset="0"/>
                <a:cs typeface="Arial" charset="0"/>
              </a:defRPr>
            </a:lvl4pPr>
            <a:lvl5pPr marL="2136324" indent="-237369" eaLnBrk="0" hangingPunct="0">
              <a:defRPr>
                <a:solidFill>
                  <a:schemeClr val="tx1"/>
                </a:solidFill>
                <a:latin typeface="Arial" charset="0"/>
                <a:cs typeface="Arial" charset="0"/>
              </a:defRPr>
            </a:lvl5pPr>
            <a:lvl6pPr marL="2611062" indent="-237369" eaLnBrk="0" fontAlgn="base" hangingPunct="0">
              <a:spcBef>
                <a:spcPct val="0"/>
              </a:spcBef>
              <a:spcAft>
                <a:spcPct val="0"/>
              </a:spcAft>
              <a:defRPr>
                <a:solidFill>
                  <a:schemeClr val="tx1"/>
                </a:solidFill>
                <a:latin typeface="Arial" charset="0"/>
                <a:cs typeface="Arial" charset="0"/>
              </a:defRPr>
            </a:lvl6pPr>
            <a:lvl7pPr marL="3085801" indent="-237369" eaLnBrk="0" fontAlgn="base" hangingPunct="0">
              <a:spcBef>
                <a:spcPct val="0"/>
              </a:spcBef>
              <a:spcAft>
                <a:spcPct val="0"/>
              </a:spcAft>
              <a:defRPr>
                <a:solidFill>
                  <a:schemeClr val="tx1"/>
                </a:solidFill>
                <a:latin typeface="Arial" charset="0"/>
                <a:cs typeface="Arial" charset="0"/>
              </a:defRPr>
            </a:lvl7pPr>
            <a:lvl8pPr marL="3560540" indent="-237369" eaLnBrk="0" fontAlgn="base" hangingPunct="0">
              <a:spcBef>
                <a:spcPct val="0"/>
              </a:spcBef>
              <a:spcAft>
                <a:spcPct val="0"/>
              </a:spcAft>
              <a:defRPr>
                <a:solidFill>
                  <a:schemeClr val="tx1"/>
                </a:solidFill>
                <a:latin typeface="Arial" charset="0"/>
                <a:cs typeface="Arial" charset="0"/>
              </a:defRPr>
            </a:lvl8pPr>
            <a:lvl9pPr marL="4035279" indent="-237369" eaLnBrk="0" fontAlgn="base" hangingPunct="0">
              <a:spcBef>
                <a:spcPct val="0"/>
              </a:spcBef>
              <a:spcAft>
                <a:spcPct val="0"/>
              </a:spcAft>
              <a:defRPr>
                <a:solidFill>
                  <a:schemeClr val="tx1"/>
                </a:solidFill>
                <a:latin typeface="Arial" charset="0"/>
                <a:cs typeface="Arial" charset="0"/>
              </a:defRPr>
            </a:lvl9pPr>
          </a:lstStyle>
          <a:p>
            <a:pPr eaLnBrk="1" hangingPunct="1"/>
            <a:fld id="{AB951433-A26C-4BB1-A133-EB6D0618565F}" type="slidenum">
              <a:rPr lang="en-CA" smtClean="0"/>
              <a:pPr eaLnBrk="1" hangingPunct="1"/>
              <a:t>27</a:t>
            </a:fld>
            <a:endParaRPr lang="en-CA" smtClean="0"/>
          </a:p>
        </p:txBody>
      </p:sp>
      <p:sp>
        <p:nvSpPr>
          <p:cNvPr id="5222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pPr marL="186032" indent="-186032" eaLnBrk="1" hangingPunct="1"/>
            <a:r>
              <a:rPr lang="en-CA" dirty="0" smtClean="0"/>
              <a:t>10 minutes:  groups of THREE brainstorm a list</a:t>
            </a:r>
          </a:p>
          <a:p>
            <a:pPr fontAlgn="auto">
              <a:defRPr/>
            </a:pPr>
            <a:r>
              <a:rPr lang="en-CA" sz="1200" dirty="0" smtClean="0">
                <a:cs typeface="Arial" charset="0"/>
              </a:rPr>
              <a:t> Be on-time</a:t>
            </a:r>
          </a:p>
          <a:p>
            <a:pPr marL="182563" indent="-182563" fontAlgn="auto">
              <a:defRPr/>
            </a:pPr>
            <a:r>
              <a:rPr lang="en-CA" sz="1200" dirty="0" smtClean="0">
                <a:cs typeface="Arial" charset="0"/>
              </a:rPr>
              <a:t> A class room free of distractions – cell phones, conversations, computers, etc.</a:t>
            </a:r>
          </a:p>
          <a:p>
            <a:pPr marL="182563" indent="-182563" fontAlgn="auto">
              <a:defRPr/>
            </a:pPr>
            <a:r>
              <a:rPr lang="en-CA" sz="1200" dirty="0" smtClean="0">
                <a:cs typeface="Arial" charset="0"/>
              </a:rPr>
              <a:t> Respectful and supportive attitude</a:t>
            </a:r>
          </a:p>
          <a:p>
            <a:pPr marL="182563" indent="-182563" fontAlgn="auto">
              <a:defRPr/>
            </a:pPr>
            <a:r>
              <a:rPr lang="en-CA" sz="1200" dirty="0" smtClean="0">
                <a:cs typeface="Arial" charset="0"/>
              </a:rPr>
              <a:t> Willing to communicate issues</a:t>
            </a:r>
          </a:p>
          <a:p>
            <a:pPr marL="182563" indent="-182563" fontAlgn="auto">
              <a:defRPr/>
            </a:pPr>
            <a:r>
              <a:rPr lang="en-CA" sz="1200" dirty="0" smtClean="0">
                <a:cs typeface="Arial" charset="0"/>
              </a:rPr>
              <a:t> Other?</a:t>
            </a:r>
          </a:p>
          <a:p>
            <a:endParaRPr lang="en-US" dirty="0"/>
          </a:p>
        </p:txBody>
      </p:sp>
    </p:spTree>
    <p:extLst>
      <p:ext uri="{BB962C8B-B14F-4D97-AF65-F5344CB8AC3E}">
        <p14:creationId xmlns:p14="http://schemas.microsoft.com/office/powerpoint/2010/main" val="2224534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28</a:t>
            </a:fld>
            <a:endParaRPr lang="en-US" dirty="0"/>
          </a:p>
        </p:txBody>
      </p:sp>
    </p:spTree>
    <p:extLst>
      <p:ext uri="{BB962C8B-B14F-4D97-AF65-F5344CB8AC3E}">
        <p14:creationId xmlns:p14="http://schemas.microsoft.com/office/powerpoint/2010/main" val="342212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https://www.youtube.com/watch?v=WYP9AGtLvRg  (6:31 minutes)</a:t>
            </a:r>
          </a:p>
          <a:p>
            <a:r>
              <a:rPr lang="en-US" dirty="0" smtClean="0"/>
              <a:t>Find Your Greatness commercial – what was the message? Who is the market? What are they selling?</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3</a:t>
            </a:fld>
            <a:endParaRPr lang="en-US" dirty="0"/>
          </a:p>
        </p:txBody>
      </p:sp>
    </p:spTree>
    <p:extLst>
      <p:ext uri="{BB962C8B-B14F-4D97-AF65-F5344CB8AC3E}">
        <p14:creationId xmlns:p14="http://schemas.microsoft.com/office/powerpoint/2010/main" val="377412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Spending the next 13 weeks together…</a:t>
            </a:r>
          </a:p>
          <a:p>
            <a:r>
              <a:rPr lang="en-US" dirty="0" smtClean="0"/>
              <a:t>5 minutes</a:t>
            </a:r>
          </a:p>
          <a:p>
            <a:endParaRPr lang="en-US" dirty="0"/>
          </a:p>
        </p:txBody>
      </p:sp>
      <p:sp>
        <p:nvSpPr>
          <p:cNvPr id="4" name="Slide Number Placeholder 3"/>
          <p:cNvSpPr>
            <a:spLocks noGrp="1"/>
          </p:cNvSpPr>
          <p:nvPr>
            <p:ph type="sldNum" sz="quarter" idx="10"/>
          </p:nvPr>
        </p:nvSpPr>
        <p:spPr/>
        <p:txBody>
          <a:bodyPr/>
          <a:lstStyle/>
          <a:p>
            <a:pPr>
              <a:defRPr/>
            </a:pPr>
            <a:fld id="{95917F1F-F94D-4D31-96E1-47C117A00641}" type="slidenum">
              <a:rPr lang="en-CA" smtClean="0"/>
              <a:pPr>
                <a:defRPr/>
              </a:pPr>
              <a:t>4</a:t>
            </a:fld>
            <a:endParaRPr lang="en-CA"/>
          </a:p>
        </p:txBody>
      </p:sp>
    </p:spTree>
    <p:extLst>
      <p:ext uri="{BB962C8B-B14F-4D97-AF65-F5344CB8AC3E}">
        <p14:creationId xmlns:p14="http://schemas.microsoft.com/office/powerpoint/2010/main" val="237091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 students share group similarities</a:t>
            </a:r>
          </a:p>
          <a:p>
            <a:endParaRPr lang="en-US" dirty="0" smtClean="0"/>
          </a:p>
          <a:p>
            <a:r>
              <a:rPr lang="en-US" dirty="0" smtClean="0"/>
              <a:t>Pam</a:t>
            </a:r>
            <a:r>
              <a:rPr lang="en-US" baseline="0" dirty="0" smtClean="0"/>
              <a:t> – records on whiteboard</a:t>
            </a:r>
          </a:p>
          <a:p>
            <a:endParaRPr lang="en-US" dirty="0"/>
          </a:p>
        </p:txBody>
      </p:sp>
      <p:sp>
        <p:nvSpPr>
          <p:cNvPr id="4" name="Slide Number Placeholder 3"/>
          <p:cNvSpPr>
            <a:spLocks noGrp="1"/>
          </p:cNvSpPr>
          <p:nvPr>
            <p:ph type="sldNum" sz="quarter" idx="10"/>
          </p:nvPr>
        </p:nvSpPr>
        <p:spPr/>
        <p:txBody>
          <a:bodyPr/>
          <a:lstStyle/>
          <a:p>
            <a:pPr>
              <a:defRPr/>
            </a:pPr>
            <a:fld id="{95917F1F-F94D-4D31-96E1-47C117A00641}" type="slidenum">
              <a:rPr lang="en-CA" smtClean="0"/>
              <a:pPr>
                <a:defRPr/>
              </a:pPr>
              <a:t>5</a:t>
            </a:fld>
            <a:endParaRPr lang="en-CA"/>
          </a:p>
        </p:txBody>
      </p:sp>
    </p:spTree>
    <p:extLst>
      <p:ext uri="{BB962C8B-B14F-4D97-AF65-F5344CB8AC3E}">
        <p14:creationId xmlns:p14="http://schemas.microsoft.com/office/powerpoint/2010/main" val="45984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7C1DB27A-436E-4F78-A27F-46E7891626C3}" type="slidenum">
              <a:rPr lang="en-US" smtClean="0"/>
              <a:pPr/>
              <a:t>6</a:t>
            </a:fld>
            <a:endParaRPr lang="en-US" dirty="0"/>
          </a:p>
        </p:txBody>
      </p:sp>
    </p:spTree>
    <p:extLst>
      <p:ext uri="{BB962C8B-B14F-4D97-AF65-F5344CB8AC3E}">
        <p14:creationId xmlns:p14="http://schemas.microsoft.com/office/powerpoint/2010/main" val="285303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7</a:t>
            </a:fld>
            <a:endParaRPr lang="en-US" dirty="0"/>
          </a:p>
        </p:txBody>
      </p:sp>
    </p:spTree>
    <p:extLst>
      <p:ext uri="{BB962C8B-B14F-4D97-AF65-F5344CB8AC3E}">
        <p14:creationId xmlns:p14="http://schemas.microsoft.com/office/powerpoint/2010/main" val="57816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Syllabus contains very important information;</a:t>
            </a:r>
            <a:r>
              <a:rPr lang="en-US" baseline="0" dirty="0" smtClean="0"/>
              <a:t> you can find it on Moodle</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8</a:t>
            </a:fld>
            <a:endParaRPr lang="en-US" dirty="0"/>
          </a:p>
        </p:txBody>
      </p:sp>
    </p:spTree>
    <p:extLst>
      <p:ext uri="{BB962C8B-B14F-4D97-AF65-F5344CB8AC3E}">
        <p14:creationId xmlns:p14="http://schemas.microsoft.com/office/powerpoint/2010/main" val="150769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Readiness = pre-read chapter, use </a:t>
            </a:r>
            <a:r>
              <a:rPr lang="en-US" baseline="0" dirty="0" err="1" smtClean="0"/>
              <a:t>MyLab</a:t>
            </a:r>
            <a:r>
              <a:rPr lang="en-US" baseline="0" dirty="0" smtClean="0"/>
              <a:t> resources to test learning, complete Moodle quizzes</a:t>
            </a:r>
          </a:p>
          <a:p>
            <a:r>
              <a:rPr lang="en-US" baseline="0" dirty="0" smtClean="0"/>
              <a:t>Term Project – Individual marks, work in pairs – Jan 24 – Project Preparation and Pairings class (mandatory!)</a:t>
            </a:r>
          </a:p>
          <a:p>
            <a:r>
              <a:rPr lang="en-US" baseline="0" dirty="0" smtClean="0"/>
              <a:t>Exams – 6 in-class; Pricing exam mark plus top 4 of remaining 5</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9</a:t>
            </a:fld>
            <a:endParaRPr lang="en-US" dirty="0"/>
          </a:p>
        </p:txBody>
      </p:sp>
    </p:spTree>
    <p:extLst>
      <p:ext uri="{BB962C8B-B14F-4D97-AF65-F5344CB8AC3E}">
        <p14:creationId xmlns:p14="http://schemas.microsoft.com/office/powerpoint/2010/main" val="287809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3" name="Rounded Rectangle 12"/>
          <p:cNvSpPr/>
          <p:nvPr/>
        </p:nvSpPr>
        <p:spPr>
          <a:xfrm>
            <a:off x="47270" y="8289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bwMode="grayWhite">
          <a:xfrm>
            <a:off x="65313" y="987251"/>
            <a:ext cx="8995329"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62933" y="894711"/>
            <a:ext cx="8997710"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a:off x="62933" y="2485316"/>
            <a:ext cx="8997710"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374904" y="1015291"/>
            <a:ext cx="82296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05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1_White">
    <p:spTree>
      <p:nvGrpSpPr>
        <p:cNvPr id="1" name=""/>
        <p:cNvGrpSpPr/>
        <p:nvPr/>
      </p:nvGrpSpPr>
      <p:grpSpPr>
        <a:xfrm>
          <a:off x="0" y="0"/>
          <a:ext cx="0" cy="0"/>
          <a:chOff x="0" y="0"/>
          <a:chExt cx="0" cy="0"/>
        </a:xfrm>
      </p:grpSpPr>
      <p:sp>
        <p:nvSpPr>
          <p:cNvPr id="4" name="Rectangle 3"/>
          <p:cNvSpPr/>
          <p:nvPr/>
        </p:nvSpPr>
        <p:spPr>
          <a:xfrm>
            <a:off x="-15456" y="-18081"/>
            <a:ext cx="9144000" cy="1034726"/>
          </a:xfrm>
          <a:prstGeom prst="rect">
            <a:avLst/>
          </a:prstGeom>
          <a:solidFill>
            <a:srgbClr val="3864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Liberation Sans"/>
              <a:cs typeface="Liberation Sans"/>
            </a:endParaRPr>
          </a:p>
        </p:txBody>
      </p:sp>
      <p:sp>
        <p:nvSpPr>
          <p:cNvPr id="3" name="Content Placeholder 2"/>
          <p:cNvSpPr>
            <a:spLocks noGrp="1"/>
          </p:cNvSpPr>
          <p:nvPr>
            <p:ph idx="1"/>
          </p:nvPr>
        </p:nvSpPr>
        <p:spPr>
          <a:xfrm>
            <a:off x="442073" y="1412776"/>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dirty="0"/>
          </a:p>
        </p:txBody>
      </p:sp>
      <p:sp>
        <p:nvSpPr>
          <p:cNvPr id="5" name="Text Placeholder 4"/>
          <p:cNvSpPr>
            <a:spLocks noGrp="1"/>
          </p:cNvSpPr>
          <p:nvPr>
            <p:ph type="body" sz="quarter" idx="10"/>
          </p:nvPr>
        </p:nvSpPr>
        <p:spPr>
          <a:xfrm>
            <a:off x="441325" y="152400"/>
            <a:ext cx="8229600" cy="685800"/>
          </a:xfrm>
        </p:spPr>
        <p:txBody>
          <a:bodyPr/>
          <a:lstStyle/>
          <a:p>
            <a:pPr lvl="0"/>
            <a:r>
              <a:rPr lang="en-US" dirty="0" smtClean="0"/>
              <a:t>Edit Master text styles</a:t>
            </a:r>
          </a:p>
        </p:txBody>
      </p:sp>
    </p:spTree>
    <p:extLst>
      <p:ext uri="{BB962C8B-B14F-4D97-AF65-F5344CB8AC3E}">
        <p14:creationId xmlns:p14="http://schemas.microsoft.com/office/powerpoint/2010/main" val="249350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arning Objectives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1244" y="1393640"/>
            <a:ext cx="8559228" cy="4824536"/>
          </a:xfrm>
        </p:spPr>
        <p:txBody>
          <a:bodyPr/>
          <a:lstStyle>
            <a:lvl1pPr>
              <a:defRPr sz="2800"/>
            </a:lvl1pPr>
            <a:lvl2pPr marL="342900" marR="0" indent="-342900" algn="l" defTabSz="914400" rtl="0" eaLnBrk="1" fontAlgn="auto" latinLnBrk="0" hangingPunct="1">
              <a:lnSpc>
                <a:spcPct val="100000"/>
              </a:lnSpc>
              <a:spcBef>
                <a:spcPts val="0"/>
              </a:spcBef>
              <a:spcAft>
                <a:spcPts val="0"/>
              </a:spcAft>
              <a:buClrTx/>
              <a:buSzTx/>
              <a:buFontTx/>
              <a:buNone/>
              <a:tabLst/>
              <a:defRPr baseline="0"/>
            </a:lvl2pPr>
          </a:lstStyle>
          <a:p>
            <a:pPr lvl="0"/>
            <a:r>
              <a:rPr lang="en-CA" smtClean="0"/>
              <a:t>Click to edit Master text styles</a:t>
            </a:r>
          </a:p>
        </p:txBody>
      </p:sp>
      <p:sp>
        <p:nvSpPr>
          <p:cNvPr id="9" name="Title 8"/>
          <p:cNvSpPr>
            <a:spLocks noGrp="1"/>
          </p:cNvSpPr>
          <p:nvPr>
            <p:ph type="title"/>
          </p:nvPr>
        </p:nvSpPr>
        <p:spPr>
          <a:xfrm>
            <a:off x="-1" y="0"/>
            <a:ext cx="9144000" cy="975935"/>
          </a:xfrm>
          <a:solidFill>
            <a:srgbClr val="38649C"/>
          </a:solidFill>
        </p:spPr>
        <p:txBody>
          <a:bodyPr>
            <a:noAutofit/>
          </a:bodyPr>
          <a:lstStyle>
            <a:lvl1pPr algn="ctr">
              <a:defRPr sz="3200" b="0">
                <a:solidFill>
                  <a:schemeClr val="bg1"/>
                </a:solidFill>
                <a:latin typeface="Liberation Sans"/>
                <a:cs typeface="Liberation Sans"/>
              </a:defRPr>
            </a:lvl1pPr>
          </a:lstStyle>
          <a:p>
            <a:r>
              <a:rPr lang="en-CA" smtClean="0"/>
              <a:t>Click to edit Master title style</a:t>
            </a:r>
            <a:endParaRPr lang="en-CA" dirty="0"/>
          </a:p>
        </p:txBody>
      </p:sp>
    </p:spTree>
    <p:extLst>
      <p:ext uri="{BB962C8B-B14F-4D97-AF65-F5344CB8AC3E}">
        <p14:creationId xmlns:p14="http://schemas.microsoft.com/office/powerpoint/2010/main" val="72675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540000" y="418050"/>
            <a:ext cx="36813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lt2"/>
              </a:buClr>
              <a:buSzPts val="3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6" name="Google Shape;266;p48"/>
          <p:cNvSpPr txBox="1">
            <a:spLocks noGrp="1"/>
          </p:cNvSpPr>
          <p:nvPr>
            <p:ph type="body" idx="1"/>
          </p:nvPr>
        </p:nvSpPr>
        <p:spPr>
          <a:xfrm>
            <a:off x="539999" y="1695449"/>
            <a:ext cx="36813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48"/>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8" name="Google Shape;268;p48"/>
          <p:cNvPicPr preferRelativeResize="0"/>
          <p:nvPr/>
        </p:nvPicPr>
        <p:blipFill rotWithShape="1">
          <a:blip r:embed="rId2">
            <a:alphaModFix/>
          </a:blip>
          <a:srcRect/>
          <a:stretch/>
        </p:blipFill>
        <p:spPr>
          <a:xfrm>
            <a:off x="500410" y="6376789"/>
            <a:ext cx="918000" cy="279915"/>
          </a:xfrm>
          <a:prstGeom prst="rect">
            <a:avLst/>
          </a:prstGeom>
          <a:noFill/>
          <a:ln>
            <a:noFill/>
          </a:ln>
        </p:spPr>
      </p:pic>
    </p:spTree>
    <p:extLst>
      <p:ext uri="{BB962C8B-B14F-4D97-AF65-F5344CB8AC3E}">
        <p14:creationId xmlns:p14="http://schemas.microsoft.com/office/powerpoint/2010/main" val="252690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540000" y="418050"/>
            <a:ext cx="36813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lt2"/>
              </a:buClr>
              <a:buSzPts val="3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6" name="Google Shape;266;p48"/>
          <p:cNvSpPr txBox="1">
            <a:spLocks noGrp="1"/>
          </p:cNvSpPr>
          <p:nvPr>
            <p:ph type="body" idx="1"/>
          </p:nvPr>
        </p:nvSpPr>
        <p:spPr>
          <a:xfrm>
            <a:off x="539999" y="1695449"/>
            <a:ext cx="36813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48"/>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8" name="Google Shape;268;p48"/>
          <p:cNvPicPr preferRelativeResize="0"/>
          <p:nvPr/>
        </p:nvPicPr>
        <p:blipFill rotWithShape="1">
          <a:blip r:embed="rId2">
            <a:alphaModFix/>
          </a:blip>
          <a:srcRect/>
          <a:stretch/>
        </p:blipFill>
        <p:spPr>
          <a:xfrm>
            <a:off x="500410" y="6376789"/>
            <a:ext cx="918000" cy="279915"/>
          </a:xfrm>
          <a:prstGeom prst="rect">
            <a:avLst/>
          </a:prstGeom>
          <a:noFill/>
          <a:ln>
            <a:noFill/>
          </a:ln>
        </p:spPr>
      </p:pic>
    </p:spTree>
    <p:extLst>
      <p:ext uri="{BB962C8B-B14F-4D97-AF65-F5344CB8AC3E}">
        <p14:creationId xmlns:p14="http://schemas.microsoft.com/office/powerpoint/2010/main" val="11724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159931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22"/>
        <p:cNvGrpSpPr/>
        <p:nvPr/>
      </p:nvGrpSpPr>
      <p:grpSpPr>
        <a:xfrm>
          <a:off x="0" y="0"/>
          <a:ext cx="0" cy="0"/>
          <a:chOff x="0" y="0"/>
          <a:chExt cx="0" cy="0"/>
        </a:xfrm>
      </p:grpSpPr>
      <p:sp>
        <p:nvSpPr>
          <p:cNvPr id="23" name="Google Shape;23;p4"/>
          <p:cNvSpPr/>
          <p:nvPr/>
        </p:nvSpPr>
        <p:spPr>
          <a:xfrm>
            <a:off x="32823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 name="Google Shape;24;p4"/>
          <p:cNvSpPr/>
          <p:nvPr/>
        </p:nvSpPr>
        <p:spPr>
          <a:xfrm>
            <a:off x="6025508" y="2377300"/>
            <a:ext cx="2584799"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25;p4"/>
          <p:cNvSpPr/>
          <p:nvPr/>
        </p:nvSpPr>
        <p:spPr>
          <a:xfrm>
            <a:off x="5391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 name="Google Shape;26;p4"/>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7" name="Google Shape;27;p4"/>
          <p:cNvSpPr txBox="1">
            <a:spLocks noGrp="1"/>
          </p:cNvSpPr>
          <p:nvPr>
            <p:ph type="body" idx="1"/>
          </p:nvPr>
        </p:nvSpPr>
        <p:spPr>
          <a:xfrm>
            <a:off x="6762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5391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0" name="Google Shape;30;p4"/>
          <p:cNvPicPr preferRelativeResize="0"/>
          <p:nvPr/>
        </p:nvPicPr>
        <p:blipFill rotWithShape="1">
          <a:blip r:embed="rId2">
            <a:alphaModFix/>
          </a:blip>
          <a:srcRect/>
          <a:stretch/>
        </p:blipFill>
        <p:spPr>
          <a:xfrm>
            <a:off x="1505711" y="2660141"/>
            <a:ext cx="551700" cy="1082699"/>
          </a:xfrm>
          <a:prstGeom prst="rect">
            <a:avLst/>
          </a:prstGeom>
          <a:noFill/>
          <a:ln>
            <a:noFill/>
          </a:ln>
        </p:spPr>
      </p:pic>
      <p:pic>
        <p:nvPicPr>
          <p:cNvPr id="31" name="Google Shape;31;p4"/>
          <p:cNvPicPr preferRelativeResize="0"/>
          <p:nvPr/>
        </p:nvPicPr>
        <p:blipFill rotWithShape="1">
          <a:blip r:embed="rId3">
            <a:alphaModFix/>
          </a:blip>
          <a:srcRect/>
          <a:stretch/>
        </p:blipFill>
        <p:spPr>
          <a:xfrm>
            <a:off x="4217935" y="2657741"/>
            <a:ext cx="552900" cy="1085099"/>
          </a:xfrm>
          <a:prstGeom prst="rect">
            <a:avLst/>
          </a:prstGeom>
          <a:noFill/>
          <a:ln>
            <a:noFill/>
          </a:ln>
        </p:spPr>
      </p:pic>
      <p:pic>
        <p:nvPicPr>
          <p:cNvPr id="32" name="Google Shape;32;p4"/>
          <p:cNvPicPr preferRelativeResize="0"/>
          <p:nvPr/>
        </p:nvPicPr>
        <p:blipFill rotWithShape="1">
          <a:blip r:embed="rId4">
            <a:alphaModFix/>
          </a:blip>
          <a:srcRect/>
          <a:stretch/>
        </p:blipFill>
        <p:spPr>
          <a:xfrm>
            <a:off x="6968260" y="2645816"/>
            <a:ext cx="552900" cy="1085099"/>
          </a:xfrm>
          <a:prstGeom prst="rect">
            <a:avLst/>
          </a:prstGeom>
          <a:noFill/>
          <a:ln>
            <a:noFill/>
          </a:ln>
        </p:spPr>
      </p:pic>
      <p:sp>
        <p:nvSpPr>
          <p:cNvPr id="33" name="Google Shape;33;p4"/>
          <p:cNvSpPr txBox="1">
            <a:spLocks noGrp="1"/>
          </p:cNvSpPr>
          <p:nvPr>
            <p:ph type="body" idx="4"/>
          </p:nvPr>
        </p:nvSpPr>
        <p:spPr>
          <a:xfrm>
            <a:off x="34194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5"/>
          </p:nvPr>
        </p:nvSpPr>
        <p:spPr>
          <a:xfrm>
            <a:off x="32823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body" idx="6"/>
          </p:nvPr>
        </p:nvSpPr>
        <p:spPr>
          <a:xfrm>
            <a:off x="61626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7"/>
          </p:nvPr>
        </p:nvSpPr>
        <p:spPr>
          <a:xfrm>
            <a:off x="6025508" y="4067175"/>
            <a:ext cx="2584799"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394301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1330572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341175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242206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80091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FA3"/>
              </a:buClr>
              <a:buSzPts val="1400"/>
              <a:buFont typeface="Arial"/>
              <a:buNone/>
              <a:tabLst/>
              <a:defRPr/>
            </a:pPr>
            <a:endParaRPr kumimoji="0" sz="1800" b="0" i="0" u="none" strike="noStrike" kern="0" cap="none" spc="0" normalizeH="0" baseline="0" noProof="0">
              <a:ln>
                <a:noFill/>
              </a:ln>
              <a:solidFill>
                <a:srgbClr val="007FA3"/>
              </a:solidFill>
              <a:effectLst/>
              <a:uLnTx/>
              <a:uFillTx/>
              <a:latin typeface="Arial"/>
              <a:cs typeface="Arial"/>
              <a:sym typeface="Arial"/>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t>‹#›</a:t>
            </a:fld>
            <a:endParaRPr kumimoji="0" sz="800" b="1" i="0" u="none" strike="noStrike" kern="0" cap="none" spc="0" normalizeH="0" baseline="0" noProof="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131342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a:xfrm flipV="1">
            <a:off x="69413" y="2376830"/>
            <a:ext cx="9013515"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Edit Master text styles</a:t>
            </a:r>
          </a:p>
        </p:txBody>
      </p:sp>
      <p:sp>
        <p:nvSpPr>
          <p:cNvPr id="6" name="Slide Number Placeholder 5"/>
          <p:cNvSpPr>
            <a:spLocks noGrp="1"/>
          </p:cNvSpPr>
          <p:nvPr>
            <p:ph type="sldNum" sz="quarter" idx="12"/>
          </p:nvPr>
        </p:nvSpPr>
        <p:spPr>
          <a:xfrm>
            <a:off x="146304" y="6208776"/>
            <a:ext cx="4572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Edit Master text styles</a:t>
            </a: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Edit Master text styles</a:t>
            </a:r>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68307" y="4683555"/>
            <a:ext cx="900684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349BF3EA-1A78-4F07-BDC0-C8A1BD461199}" type="datetimeFigureOut">
              <a:rPr lang="en-US" smtClean="0"/>
              <a:t>1/8/2019</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7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2050240087"/>
      </p:ext>
    </p:extLst>
  </p:cSld>
  <p:clrMap bg1="lt1" tx1="dk1" bg2="dk2" tx2="lt2" accent1="accent1" accent2="accent2" accent3="accent3" accent4="accent4" accent5="accent5" accent6="accent6" hlink="hlink" folHlink="folHlink"/>
  <p:sldLayoutIdLst>
    <p:sldLayoutId id="214748371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541337" y="417599"/>
            <a:ext cx="5983200" cy="9063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1"/>
              </a:buClr>
              <a:buSzPts val="3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Google Shape;213;p36"/>
          <p:cNvSpPr txBox="1">
            <a:spLocks noGrp="1"/>
          </p:cNvSpPr>
          <p:nvPr>
            <p:ph type="body" idx="1"/>
          </p:nvPr>
        </p:nvSpPr>
        <p:spPr>
          <a:xfrm>
            <a:off x="534899" y="1704975"/>
            <a:ext cx="6001200" cy="4285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4" name="Google Shape;214;p36"/>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15" name="Google Shape;215;p36"/>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6" name="Google Shape;216;p36"/>
          <p:cNvPicPr preferRelativeResize="0"/>
          <p:nvPr/>
        </p:nvPicPr>
        <p:blipFill rotWithShape="1">
          <a:blip r:embed="rId3">
            <a:alphaModFix/>
          </a:blip>
          <a:srcRect/>
          <a:stretch/>
        </p:blipFill>
        <p:spPr>
          <a:xfrm>
            <a:off x="500410" y="6376789"/>
            <a:ext cx="918000" cy="279915"/>
          </a:xfrm>
          <a:prstGeom prst="rect">
            <a:avLst/>
          </a:prstGeom>
          <a:noFill/>
          <a:ln>
            <a:noFill/>
          </a:ln>
        </p:spPr>
      </p:pic>
    </p:spTree>
    <p:extLst>
      <p:ext uri="{BB962C8B-B14F-4D97-AF65-F5344CB8AC3E}">
        <p14:creationId xmlns:p14="http://schemas.microsoft.com/office/powerpoint/2010/main" val="1640541993"/>
      </p:ext>
    </p:extLst>
  </p:cSld>
  <p:clrMap bg1="lt1" tx1="dk1" bg2="dk2" tx2="lt2" accent1="accent1" accent2="accent2" accent3="accent3" accent4="accent4" accent5="accent5" accent6="accent6" hlink="hlink" folHlink="folHlink"/>
  <p:sldLayoutIdLst>
    <p:sldLayoutId id="214748370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541337" y="417599"/>
            <a:ext cx="5983200" cy="9063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1"/>
              </a:buClr>
              <a:buSzPts val="3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Google Shape;213;p36"/>
          <p:cNvSpPr txBox="1">
            <a:spLocks noGrp="1"/>
          </p:cNvSpPr>
          <p:nvPr>
            <p:ph type="body" idx="1"/>
          </p:nvPr>
        </p:nvSpPr>
        <p:spPr>
          <a:xfrm>
            <a:off x="534899" y="1704975"/>
            <a:ext cx="6001200" cy="4285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4" name="Google Shape;214;p36"/>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15" name="Google Shape;215;p36"/>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6" name="Google Shape;216;p36"/>
          <p:cNvPicPr preferRelativeResize="0"/>
          <p:nvPr/>
        </p:nvPicPr>
        <p:blipFill rotWithShape="1">
          <a:blip r:embed="rId3">
            <a:alphaModFix/>
          </a:blip>
          <a:srcRect/>
          <a:stretch/>
        </p:blipFill>
        <p:spPr>
          <a:xfrm>
            <a:off x="500410" y="6376789"/>
            <a:ext cx="918000" cy="279915"/>
          </a:xfrm>
          <a:prstGeom prst="rect">
            <a:avLst/>
          </a:prstGeom>
          <a:noFill/>
          <a:ln>
            <a:noFill/>
          </a:ln>
        </p:spPr>
      </p:pic>
    </p:spTree>
    <p:extLst>
      <p:ext uri="{BB962C8B-B14F-4D97-AF65-F5344CB8AC3E}">
        <p14:creationId xmlns:p14="http://schemas.microsoft.com/office/powerpoint/2010/main" val="2819827622"/>
      </p:ext>
    </p:extLst>
  </p:cSld>
  <p:clrMap bg1="lt1" tx1="dk1" bg2="dk2" tx2="lt2" accent1="accent1" accent2="accent2" accent3="accent3" accent4="accent4" accent5="accent5" accent6="accent6" hlink="hlink" folHlink="folHlink"/>
  <p:sldLayoutIdLst>
    <p:sldLayoutId id="214748370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2113183581"/>
      </p:ext>
    </p:extLst>
  </p:cSld>
  <p:clrMap bg1="lt1" tx1="dk1" bg2="dk2" tx2="lt2" accent1="accent1" accent2="accent2" accent3="accent3" accent4="accent4" accent5="accent5" accent6="accent6" hlink="hlink" folHlink="folHlink"/>
  <p:sldLayoutIdLst>
    <p:sldLayoutId id="214748370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3540081835"/>
      </p:ext>
    </p:extLst>
  </p:cSld>
  <p:clrMap bg1="lt1" tx1="dk1" bg2="dk2" tx2="lt2" accent1="accent1" accent2="accent2" accent3="accent3" accent4="accent4" accent5="accent5" accent6="accent6" hlink="hlink" folHlink="folHlink"/>
  <p:sldLayoutIdLst>
    <p:sldLayoutId id="214748370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1472025962"/>
      </p:ext>
    </p:extLst>
  </p:cSld>
  <p:clrMap bg1="lt1" tx1="dk1" bg2="dk2" tx2="lt2" accent1="accent1" accent2="accent2" accent3="accent3" accent4="accent4" accent5="accent5" accent6="accent6" hlink="hlink" folHlink="folHlink"/>
  <p:sldLayoutIdLst>
    <p:sldLayoutId id="214748371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2863378664"/>
      </p:ext>
    </p:extLst>
  </p:cSld>
  <p:clrMap bg1="lt1" tx1="dk1" bg2="dk2" tx2="lt2" accent1="accent1" accent2="accent2" accent3="accent3" accent4="accent4" accent5="accent5" accent6="accent6" hlink="hlink" folHlink="folHlink"/>
  <p:sldLayoutIdLst>
    <p:sldLayoutId id="214748371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3646851506"/>
      </p:ext>
    </p:extLst>
  </p:cSld>
  <p:clrMap bg1="lt1" tx1="dk1" bg2="dk2" tx2="lt2" accent1="accent1" accent2="accent2" accent3="accent3" accent4="accent4" accent5="accent5" accent6="accent6" hlink="hlink" folHlink="folHlink"/>
  <p:sldLayoutIdLst>
    <p:sldLayoutId id="214748371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
            <a:alphaModFix/>
          </a:blip>
          <a:srcRect/>
          <a:stretch/>
        </p:blipFill>
        <p:spPr>
          <a:xfrm>
            <a:off x="500410" y="6376789"/>
            <a:ext cx="918000" cy="279900"/>
          </a:xfrm>
          <a:prstGeom prst="rect">
            <a:avLst/>
          </a:prstGeom>
          <a:noFill/>
          <a:ln>
            <a:noFill/>
          </a:ln>
        </p:spPr>
      </p:pic>
    </p:spTree>
    <p:extLst>
      <p:ext uri="{BB962C8B-B14F-4D97-AF65-F5344CB8AC3E}">
        <p14:creationId xmlns:p14="http://schemas.microsoft.com/office/powerpoint/2010/main" val="3413328438"/>
      </p:ext>
    </p:extLst>
  </p:cSld>
  <p:clrMap bg1="lt1" tx1="dk1" bg2="dk2" tx2="lt2" accent1="accent1" accent2="accent2" accent3="accent3" accent4="accent4" accent5="accent5" accent6="accent6" hlink="hlink" folHlink="folHlink"/>
  <p:sldLayoutIdLst>
    <p:sldLayoutId id="214748371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itunes.apple.com/ca/app/pearson-etext/id1016538879?platform=iphone&amp;preserveScrollPosition=true&amp;platform=iphone#platform/iphone&amp;platform=iphone" TargetMode="External"/><Relationship Id="rId5" Type="http://schemas.openxmlformats.org/officeDocument/2006/relationships/image" Target="../media/image19.png"/><Relationship Id="rId4" Type="http://schemas.openxmlformats.org/officeDocument/2006/relationships/hyperlink" Target="https://play.google.com/store/apps/details?id=com.pearsoned.etext2he&amp;hl=e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lay.google.com/store/apps/details?id=com.knowledgefactor.pearson&amp;hl=en"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hyperlink" Target="https://itunes.apple.com/ca/app/mylab-mastering-dynamic-study-modules/id650869220?mt=8" TargetMode="External"/><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48064" y="1015291"/>
            <a:ext cx="4256439" cy="1470025"/>
          </a:xfrm>
        </p:spPr>
        <p:txBody>
          <a:bodyPr/>
          <a:lstStyle/>
          <a:p>
            <a:r>
              <a:rPr lang="en-US" dirty="0" smtClean="0"/>
              <a:t>Welcome to Marketing BUAD 116-008</a:t>
            </a:r>
            <a:endParaRPr lang="en-US" dirty="0"/>
          </a:p>
        </p:txBody>
      </p:sp>
      <p:sp>
        <p:nvSpPr>
          <p:cNvPr id="6" name="Content Placeholder 1"/>
          <p:cNvSpPr txBox="1">
            <a:spLocks/>
          </p:cNvSpPr>
          <p:nvPr/>
        </p:nvSpPr>
        <p:spPr>
          <a:xfrm>
            <a:off x="4348064" y="2871628"/>
            <a:ext cx="4575297" cy="3111411"/>
          </a:xfrm>
          <a:prstGeom prst="rect">
            <a:avLst/>
          </a:prstGeom>
        </p:spPr>
        <p:txBody>
          <a:bodyPr>
            <a:normAutofit fontScale="92500" lnSpcReduction="10000"/>
          </a:bodyPr>
          <a:lstStyle>
            <a:lvl1pPr marL="0" indent="0" algn="ctr" rtl="0" eaLnBrk="1" latinLnBrk="0" hangingPunct="1">
              <a:spcBef>
                <a:spcPts val="435"/>
              </a:spcBef>
              <a:buClr>
                <a:schemeClr val="accent1">
                  <a:lumMod val="75000"/>
                </a:schemeClr>
              </a:buClr>
              <a:buSzPct val="85000"/>
              <a:buFont typeface="Wingdings 2"/>
              <a:buNone/>
              <a:defRPr kumimoji="0" sz="1950" kern="1200">
                <a:solidFill>
                  <a:schemeClr val="tx2"/>
                </a:solidFill>
                <a:latin typeface="+mn-lt"/>
                <a:ea typeface="+mn-ea"/>
                <a:cs typeface="+mn-cs"/>
              </a:defRPr>
            </a:lvl1pPr>
            <a:lvl2pPr marL="342900" indent="0" algn="ctr" rtl="0" eaLnBrk="1" latinLnBrk="0" hangingPunct="1">
              <a:spcBef>
                <a:spcPts val="278"/>
              </a:spcBef>
              <a:buClr>
                <a:schemeClr val="accent2">
                  <a:lumMod val="75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ts val="278"/>
              </a:spcBef>
              <a:buClr>
                <a:schemeClr val="accent1">
                  <a:lumMod val="60000"/>
                  <a:lumOff val="40000"/>
                </a:schemeClr>
              </a:buClr>
              <a:buSzPct val="85000"/>
              <a:buFont typeface="Wingdings 2"/>
              <a:buNone/>
              <a:defRPr kumimoji="0" sz="1500" kern="1200">
                <a:solidFill>
                  <a:schemeClr val="tx1"/>
                </a:solidFill>
                <a:latin typeface="+mn-lt"/>
                <a:ea typeface="+mn-ea"/>
                <a:cs typeface="+mn-cs"/>
              </a:defRPr>
            </a:lvl3pPr>
            <a:lvl4pPr marL="1028700" indent="0" algn="ctr" rtl="0" eaLnBrk="1" latinLnBrk="0" hangingPunct="1">
              <a:spcBef>
                <a:spcPts val="278"/>
              </a:spcBef>
              <a:buClr>
                <a:schemeClr val="accent3"/>
              </a:buClr>
              <a:buSzPct val="80000"/>
              <a:buFont typeface="Wingdings 2"/>
              <a:buNone/>
              <a:defRPr kumimoji="0" sz="1500" kern="1200">
                <a:solidFill>
                  <a:schemeClr val="tx1"/>
                </a:solidFill>
                <a:latin typeface="+mn-lt"/>
                <a:ea typeface="+mn-ea"/>
                <a:cs typeface="+mn-cs"/>
              </a:defRPr>
            </a:lvl4pPr>
            <a:lvl5pPr marL="1371600" indent="0" algn="ctr" rtl="0" eaLnBrk="1" latinLnBrk="0" hangingPunct="1">
              <a:spcBef>
                <a:spcPts val="278"/>
              </a:spcBef>
              <a:buClr>
                <a:schemeClr val="accent3">
                  <a:lumMod val="75000"/>
                </a:schemeClr>
              </a:buClr>
              <a:buFontTx/>
              <a:buNone/>
              <a:defRPr kumimoji="0" sz="1500" kern="1200">
                <a:solidFill>
                  <a:schemeClr val="tx1"/>
                </a:solidFill>
                <a:latin typeface="+mn-lt"/>
                <a:ea typeface="+mn-ea"/>
                <a:cs typeface="+mn-cs"/>
              </a:defRPr>
            </a:lvl5pPr>
            <a:lvl6pPr marL="1714500" indent="0" algn="ctr" rtl="0" eaLnBrk="1" latinLnBrk="0" hangingPunct="1">
              <a:spcBef>
                <a:spcPts val="278"/>
              </a:spcBef>
              <a:buClr>
                <a:schemeClr val="accent3"/>
              </a:buClr>
              <a:buNone/>
              <a:defRPr kumimoji="0" sz="1350" kern="1200" baseline="0">
                <a:solidFill>
                  <a:schemeClr val="tx1"/>
                </a:solidFill>
                <a:latin typeface="+mn-lt"/>
                <a:ea typeface="+mn-ea"/>
                <a:cs typeface="+mn-cs"/>
              </a:defRPr>
            </a:lvl6pPr>
            <a:lvl7pPr marL="2057400" indent="0" algn="ctr" rtl="0" eaLnBrk="1" latinLnBrk="0" hangingPunct="1">
              <a:spcBef>
                <a:spcPts val="278"/>
              </a:spcBef>
              <a:buClr>
                <a:schemeClr val="accent2"/>
              </a:buClr>
              <a:buNone/>
              <a:defRPr kumimoji="0" sz="1350" kern="1200">
                <a:solidFill>
                  <a:schemeClr val="tx1"/>
                </a:solidFill>
                <a:latin typeface="+mn-lt"/>
                <a:ea typeface="+mn-ea"/>
                <a:cs typeface="+mn-cs"/>
              </a:defRPr>
            </a:lvl7pPr>
            <a:lvl8pPr marL="2400300" indent="0" algn="ctr" rtl="0" eaLnBrk="1" latinLnBrk="0" hangingPunct="1">
              <a:spcBef>
                <a:spcPts val="278"/>
              </a:spcBef>
              <a:buClr>
                <a:schemeClr val="accent1">
                  <a:lumMod val="75000"/>
                </a:schemeClr>
              </a:buClr>
              <a:buNone/>
              <a:defRPr kumimoji="0" sz="1350" kern="1200">
                <a:solidFill>
                  <a:schemeClr val="tx1"/>
                </a:solidFill>
                <a:latin typeface="+mn-lt"/>
                <a:ea typeface="+mn-ea"/>
                <a:cs typeface="+mn-cs"/>
              </a:defRPr>
            </a:lvl8pPr>
            <a:lvl9pPr marL="2743200" indent="0" algn="ctr" rtl="0" eaLnBrk="1" latinLnBrk="0" hangingPunct="1">
              <a:spcBef>
                <a:spcPts val="278"/>
              </a:spcBef>
              <a:buClr>
                <a:schemeClr val="accent3">
                  <a:lumMod val="50000"/>
                </a:schemeClr>
              </a:buClr>
              <a:buFont typeface="Arial" panose="020B0604020202020204" pitchFamily="34" charset="0"/>
              <a:buNone/>
              <a:defRPr kumimoji="0" sz="1350" kern="1200">
                <a:solidFill>
                  <a:schemeClr val="tx1"/>
                </a:solidFill>
                <a:latin typeface="+mn-lt"/>
                <a:ea typeface="+mn-ea"/>
                <a:cs typeface="+mn-cs"/>
              </a:defRPr>
            </a:lvl9pPr>
          </a:lstStyle>
          <a:p>
            <a:pPr algn="l"/>
            <a:r>
              <a:rPr lang="en-US" dirty="0" smtClean="0"/>
              <a:t>AGENDA</a:t>
            </a:r>
          </a:p>
          <a:p>
            <a:pPr marL="342900" indent="-342900" algn="l">
              <a:buFont typeface="Arial" panose="020B0604020202020204" pitchFamily="34" charset="0"/>
              <a:buChar char="•"/>
            </a:pPr>
            <a:r>
              <a:rPr lang="en-US" sz="2600" dirty="0" smtClean="0"/>
              <a:t>Introductions</a:t>
            </a:r>
          </a:p>
          <a:p>
            <a:pPr marL="342900" indent="-342900" algn="l">
              <a:buFont typeface="Arial" panose="020B0604020202020204" pitchFamily="34" charset="0"/>
              <a:buChar char="•"/>
            </a:pPr>
            <a:r>
              <a:rPr lang="en-US" sz="2600" dirty="0" smtClean="0"/>
              <a:t>Course Syllabus</a:t>
            </a:r>
          </a:p>
          <a:p>
            <a:pPr marL="685800" lvl="1" indent="-342900" algn="l">
              <a:buFont typeface="Arial" panose="020B0604020202020204" pitchFamily="34" charset="0"/>
              <a:buChar char="•"/>
            </a:pPr>
            <a:r>
              <a:rPr lang="en-US" sz="2450" dirty="0" smtClean="0"/>
              <a:t>Assignments and Evaluation</a:t>
            </a:r>
          </a:p>
          <a:p>
            <a:pPr marL="685800" lvl="1" indent="-342900" algn="l">
              <a:buFont typeface="Arial" panose="020B0604020202020204" pitchFamily="34" charset="0"/>
              <a:buChar char="•"/>
            </a:pPr>
            <a:r>
              <a:rPr lang="en-US" sz="2450" dirty="0" smtClean="0"/>
              <a:t>Moodle and </a:t>
            </a:r>
            <a:r>
              <a:rPr lang="en-US" sz="2450" dirty="0" err="1" smtClean="0"/>
              <a:t>MyLab</a:t>
            </a:r>
            <a:endParaRPr lang="en-US" sz="2450" dirty="0" smtClean="0"/>
          </a:p>
          <a:p>
            <a:pPr marL="685800" lvl="1" indent="-342900" algn="l">
              <a:buFont typeface="Arial" panose="020B0604020202020204" pitchFamily="34" charset="0"/>
              <a:buChar char="•"/>
            </a:pPr>
            <a:r>
              <a:rPr lang="en-US" sz="2450" dirty="0"/>
              <a:t>Schedule and </a:t>
            </a:r>
            <a:r>
              <a:rPr lang="en-US" sz="2450" dirty="0" smtClean="0"/>
              <a:t>structure</a:t>
            </a:r>
          </a:p>
          <a:p>
            <a:pPr marL="342900" indent="-342900" algn="l">
              <a:buFont typeface="Arial" panose="020B0604020202020204" pitchFamily="34" charset="0"/>
              <a:buChar char="•"/>
            </a:pPr>
            <a:r>
              <a:rPr lang="en-US" sz="2600" dirty="0" smtClean="0"/>
              <a:t>Class Expectations</a:t>
            </a:r>
          </a:p>
          <a:p>
            <a:pPr marL="342900" indent="-342900" algn="l">
              <a:buFont typeface="Arial" panose="020B0604020202020204" pitchFamily="34" charset="0"/>
              <a:buChar char="•"/>
            </a:pPr>
            <a:r>
              <a:rPr lang="en-US" sz="2600" dirty="0" smtClean="0"/>
              <a:t>Next Class</a:t>
            </a:r>
          </a:p>
        </p:txBody>
      </p:sp>
      <p:pic>
        <p:nvPicPr>
          <p:cNvPr id="5"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280166" y="1465105"/>
            <a:ext cx="3749040" cy="4941915"/>
          </a:xfrm>
          <a:prstGeom prst="rect">
            <a:avLst/>
          </a:prstGeom>
          <a:noFill/>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Autofit/>
          </a:bodyPr>
          <a:lstStyle/>
          <a:p>
            <a:pPr marL="0" indent="0">
              <a:buNone/>
            </a:pPr>
            <a:r>
              <a:rPr lang="en-US" sz="4400" dirty="0" smtClean="0">
                <a:solidFill>
                  <a:schemeClr val="bg1"/>
                </a:solidFill>
              </a:rPr>
              <a:t>Moodle and </a:t>
            </a:r>
            <a:r>
              <a:rPr lang="en-US" sz="4400" dirty="0" err="1" smtClean="0">
                <a:solidFill>
                  <a:schemeClr val="bg1"/>
                </a:solidFill>
              </a:rPr>
              <a:t>MyLab</a:t>
            </a:r>
            <a:endParaRPr lang="en-US" sz="4400" dirty="0">
              <a:solidFill>
                <a:schemeClr val="bg1"/>
              </a:solidFill>
            </a:endParaRPr>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458" y="1146175"/>
            <a:ext cx="8774154" cy="5216525"/>
          </a:xfrm>
        </p:spPr>
      </p:pic>
      <p:sp>
        <p:nvSpPr>
          <p:cNvPr id="5" name="Left Arrow 4"/>
          <p:cNvSpPr/>
          <p:nvPr/>
        </p:nvSpPr>
        <p:spPr>
          <a:xfrm>
            <a:off x="4556125" y="4343400"/>
            <a:ext cx="2095500" cy="361950"/>
          </a:xfrm>
          <a:prstGeom prst="leftArrow">
            <a:avLst/>
          </a:prstGeom>
          <a:solidFill>
            <a:srgbClr val="FFFF00"/>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Left Arrow 6"/>
          <p:cNvSpPr/>
          <p:nvPr/>
        </p:nvSpPr>
        <p:spPr>
          <a:xfrm>
            <a:off x="5603875" y="4700587"/>
            <a:ext cx="2095500" cy="361950"/>
          </a:xfrm>
          <a:prstGeom prst="leftArrow">
            <a:avLst/>
          </a:prstGeom>
          <a:solidFill>
            <a:srgbClr val="FFFF00"/>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Left Arrow 7"/>
          <p:cNvSpPr/>
          <p:nvPr/>
        </p:nvSpPr>
        <p:spPr>
          <a:xfrm>
            <a:off x="5108575" y="5895975"/>
            <a:ext cx="2095500" cy="361950"/>
          </a:xfrm>
          <a:prstGeom prst="leftArrow">
            <a:avLst/>
          </a:prstGeom>
          <a:solidFill>
            <a:srgbClr val="FFFF00"/>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809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Autofit/>
          </a:bodyPr>
          <a:lstStyle/>
          <a:p>
            <a:pPr marL="0" indent="0">
              <a:buNone/>
            </a:pPr>
            <a:r>
              <a:rPr lang="en-US" sz="4400" dirty="0" smtClean="0">
                <a:solidFill>
                  <a:schemeClr val="bg1"/>
                </a:solidFill>
              </a:rPr>
              <a:t>Moodle and </a:t>
            </a:r>
            <a:r>
              <a:rPr lang="en-US" sz="4400" dirty="0" err="1" smtClean="0">
                <a:solidFill>
                  <a:schemeClr val="bg1"/>
                </a:solidFill>
              </a:rPr>
              <a:t>MyLab</a:t>
            </a:r>
            <a:endParaRPr lang="en-US" sz="4400" dirty="0">
              <a:solidFill>
                <a:schemeClr val="bg1"/>
              </a:solidFill>
            </a:endParaRPr>
          </a:p>
        </p:txBody>
      </p:sp>
      <p:pic>
        <p:nvPicPr>
          <p:cNvPr id="3" name="Content Placeholder 2" descr="Screen Clippi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2220"/>
          <a:stretch/>
        </p:blipFill>
        <p:spPr>
          <a:xfrm>
            <a:off x="195749" y="1343608"/>
            <a:ext cx="8705655" cy="4907902"/>
          </a:xfrm>
        </p:spPr>
      </p:pic>
      <p:sp>
        <p:nvSpPr>
          <p:cNvPr id="6" name="Left Arrow 5"/>
          <p:cNvSpPr/>
          <p:nvPr/>
        </p:nvSpPr>
        <p:spPr>
          <a:xfrm>
            <a:off x="1570653" y="4163009"/>
            <a:ext cx="668695" cy="334346"/>
          </a:xfrm>
          <a:prstGeom prst="lef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descr="Screen Clipping"/>
          <p:cNvPicPr>
            <a:picLocks noChangeAspect="1"/>
          </p:cNvPicPr>
          <p:nvPr/>
        </p:nvPicPr>
        <p:blipFill rotWithShape="1">
          <a:blip r:embed="rId4">
            <a:extLst>
              <a:ext uri="{28A0092B-C50C-407E-A947-70E740481C1C}">
                <a14:useLocalDpi xmlns:a14="http://schemas.microsoft.com/office/drawing/2010/main" val="0"/>
              </a:ext>
            </a:extLst>
          </a:blip>
          <a:srcRect r="28756"/>
          <a:stretch/>
        </p:blipFill>
        <p:spPr>
          <a:xfrm>
            <a:off x="125672" y="1212979"/>
            <a:ext cx="8780301" cy="5169159"/>
          </a:xfrm>
          <a:prstGeom prst="rect">
            <a:avLst/>
          </a:prstGeom>
        </p:spPr>
      </p:pic>
    </p:spTree>
    <p:extLst>
      <p:ext uri="{BB962C8B-B14F-4D97-AF65-F5344CB8AC3E}">
        <p14:creationId xmlns:p14="http://schemas.microsoft.com/office/powerpoint/2010/main" val="146975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6"/>
          <p:cNvSpPr txBox="1">
            <a:spLocks noGrp="1"/>
          </p:cNvSpPr>
          <p:nvPr>
            <p:ph type="title"/>
          </p:nvPr>
        </p:nvSpPr>
        <p:spPr>
          <a:xfrm>
            <a:off x="362351" y="418050"/>
            <a:ext cx="3858900" cy="11448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lt2"/>
              </a:buClr>
              <a:buSzPts val="3400"/>
              <a:buFont typeface="Times New Roman"/>
              <a:buNone/>
            </a:pPr>
            <a:r>
              <a:rPr lang="en-GB"/>
              <a:t>Pearson eText App</a:t>
            </a:r>
            <a:endParaRPr sz="3400" b="1" i="0" u="none" strike="noStrike" cap="none">
              <a:solidFill>
                <a:schemeClr val="lt2"/>
              </a:solidFill>
              <a:latin typeface="Times New Roman"/>
              <a:ea typeface="Times New Roman"/>
              <a:cs typeface="Times New Roman"/>
              <a:sym typeface="Times New Roman"/>
            </a:endParaRPr>
          </a:p>
        </p:txBody>
      </p:sp>
      <p:sp>
        <p:nvSpPr>
          <p:cNvPr id="733" name="Google Shape;733;p116"/>
          <p:cNvSpPr txBox="1">
            <a:spLocks noGrp="1"/>
          </p:cNvSpPr>
          <p:nvPr>
            <p:ph type="body" idx="1"/>
          </p:nvPr>
        </p:nvSpPr>
        <p:spPr>
          <a:xfrm>
            <a:off x="310750" y="1413625"/>
            <a:ext cx="3858900" cy="3513300"/>
          </a:xfrm>
          <a:prstGeom prst="rect">
            <a:avLst/>
          </a:prstGeom>
          <a:noFill/>
          <a:ln>
            <a:noFill/>
          </a:ln>
        </p:spPr>
        <p:txBody>
          <a:bodyPr spcFirstLastPara="1" wrap="square" lIns="0" tIns="0" rIns="0" bIns="0" anchor="t" anchorCtr="0">
            <a:noAutofit/>
          </a:bodyPr>
          <a:lstStyle/>
          <a:p>
            <a:pPr marL="0" marR="0" lvl="0" indent="0" algn="ctr" rtl="0">
              <a:lnSpc>
                <a:spcPct val="118750"/>
              </a:lnSpc>
              <a:spcBef>
                <a:spcPts val="0"/>
              </a:spcBef>
              <a:spcAft>
                <a:spcPts val="0"/>
              </a:spcAft>
              <a:buClr>
                <a:schemeClr val="dk1"/>
              </a:buClr>
              <a:buSzPts val="1600"/>
              <a:buFont typeface="Arial"/>
              <a:buNone/>
            </a:pPr>
            <a:r>
              <a:rPr lang="en-GB" b="1"/>
              <a:t>Study anytime, anywhere!</a:t>
            </a:r>
            <a:endParaRPr b="1"/>
          </a:p>
          <a:p>
            <a:pPr marL="0" marR="0" lvl="0" indent="0" algn="l" rtl="0">
              <a:lnSpc>
                <a:spcPct val="118750"/>
              </a:lnSpc>
              <a:spcBef>
                <a:spcPts val="0"/>
              </a:spcBef>
              <a:spcAft>
                <a:spcPts val="0"/>
              </a:spcAft>
              <a:buClr>
                <a:schemeClr val="dk1"/>
              </a:buClr>
              <a:buSzPts val="1600"/>
              <a:buFont typeface="Arial"/>
              <a:buNone/>
            </a:pPr>
            <a:endParaRPr/>
          </a:p>
          <a:p>
            <a:pPr marL="457200" marR="0" lvl="0" indent="-330200" algn="l" rtl="0">
              <a:lnSpc>
                <a:spcPct val="118750"/>
              </a:lnSpc>
              <a:spcBef>
                <a:spcPts val="0"/>
              </a:spcBef>
              <a:spcAft>
                <a:spcPts val="0"/>
              </a:spcAft>
              <a:buSzPts val="1600"/>
              <a:buChar char="❏"/>
            </a:pPr>
            <a:r>
              <a:rPr lang="en-GB"/>
              <a:t>Read your text anywhere you go</a:t>
            </a:r>
            <a:endParaRPr/>
          </a:p>
          <a:p>
            <a:pPr marL="457200" marR="0" lvl="0" indent="-330200" algn="l" rtl="0">
              <a:lnSpc>
                <a:spcPct val="118750"/>
              </a:lnSpc>
              <a:spcBef>
                <a:spcPts val="0"/>
              </a:spcBef>
              <a:spcAft>
                <a:spcPts val="0"/>
              </a:spcAft>
              <a:buSzPts val="1600"/>
              <a:buChar char="❏"/>
            </a:pPr>
            <a:r>
              <a:rPr lang="en-GB"/>
              <a:t>Offline access</a:t>
            </a:r>
            <a:endParaRPr/>
          </a:p>
          <a:p>
            <a:pPr marL="457200" marR="0" lvl="0" indent="-330200" algn="l" rtl="0">
              <a:lnSpc>
                <a:spcPct val="118750"/>
              </a:lnSpc>
              <a:spcBef>
                <a:spcPts val="0"/>
              </a:spcBef>
              <a:spcAft>
                <a:spcPts val="0"/>
              </a:spcAft>
              <a:buSzPts val="1600"/>
              <a:buChar char="❏"/>
            </a:pPr>
            <a:r>
              <a:rPr lang="en-GB"/>
              <a:t>Store bookmarks and notes</a:t>
            </a:r>
            <a:endParaRPr/>
          </a:p>
          <a:p>
            <a:pPr marL="457200" marR="0" lvl="0" indent="-330200" algn="l" rtl="0">
              <a:lnSpc>
                <a:spcPct val="118750"/>
              </a:lnSpc>
              <a:spcBef>
                <a:spcPts val="0"/>
              </a:spcBef>
              <a:spcAft>
                <a:spcPts val="0"/>
              </a:spcAft>
              <a:buSzPts val="1600"/>
              <a:buChar char="❏"/>
            </a:pPr>
            <a:r>
              <a:rPr lang="en-GB"/>
              <a:t>Highlight key passages</a:t>
            </a:r>
            <a:endParaRPr/>
          </a:p>
          <a:p>
            <a:pPr marL="0" marR="0" lvl="0" indent="0" algn="l"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a:t>Access all your Pearson eTexts in one place, including your MyLab and Mastering courses!</a:t>
            </a:r>
            <a:endParaRPr/>
          </a:p>
          <a:p>
            <a:pPr marL="0" marR="0" lvl="0" indent="0" algn="ctr"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b="1"/>
              <a:t>Download eText for FREE</a:t>
            </a:r>
            <a:endParaRPr b="1"/>
          </a:p>
        </p:txBody>
      </p:sp>
      <p:sp>
        <p:nvSpPr>
          <p:cNvPr id="734" name="Google Shape;734;p116"/>
          <p:cNvSpPr>
            <a:spLocks noGrp="1"/>
          </p:cNvSpPr>
          <p:nvPr>
            <p:ph type="pic" idx="2"/>
          </p:nvPr>
        </p:nvSpPr>
        <p:spPr>
          <a:xfrm>
            <a:off x="4581525" y="0"/>
            <a:ext cx="4562400" cy="6858000"/>
          </a:xfrm>
          <a:prstGeom prst="rect">
            <a:avLst/>
          </a:prstGeom>
          <a:solidFill>
            <a:srgbClr val="FFFFFF"/>
          </a:solidFill>
          <a:ln>
            <a:noFill/>
          </a:ln>
        </p:spPr>
        <p:txBody>
          <a:bodyPr spcFirstLastPara="1" wrap="square" lIns="0" tIns="2592000" rIns="0" bIns="0" anchor="t" anchorCtr="0">
            <a:noAutofit/>
          </a:bodyPr>
          <a:lstStyle/>
          <a:p>
            <a:pPr marL="0" lvl="0" indent="0" algn="l" rtl="0">
              <a:spcBef>
                <a:spcPts val="0"/>
              </a:spcBef>
              <a:spcAft>
                <a:spcPts val="0"/>
              </a:spcAft>
              <a:buNone/>
            </a:pPr>
            <a:endParaRPr>
              <a:solidFill>
                <a:srgbClr val="FFFFFF"/>
              </a:solidFill>
            </a:endParaRPr>
          </a:p>
        </p:txBody>
      </p:sp>
      <p:cxnSp>
        <p:nvCxnSpPr>
          <p:cNvPr id="735" name="Google Shape;735;p116"/>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736" name="Google Shape;736;p116"/>
          <p:cNvSpPr txBox="1"/>
          <p:nvPr/>
        </p:nvSpPr>
        <p:spPr>
          <a:xfrm>
            <a:off x="8497765" y="6489578"/>
            <a:ext cx="433200" cy="125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sp>
        <p:nvSpPr>
          <p:cNvPr id="737" name="Google Shape;737;p116"/>
          <p:cNvSpPr txBox="1"/>
          <p:nvPr/>
        </p:nvSpPr>
        <p:spPr>
          <a:xfrm>
            <a:off x="6293644" y="6494370"/>
            <a:ext cx="2136000" cy="116700"/>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3057"/>
              </a:buClr>
              <a:buSzPts val="700"/>
              <a:buFont typeface="Arial"/>
              <a:buNone/>
              <a:tabLst/>
              <a:defRPr/>
            </a:pPr>
            <a:r>
              <a:rPr kumimoji="0" lang="en-GB" sz="700" b="1" i="0" u="none" strike="noStrike" kern="0" cap="none" spc="0" normalizeH="0" baseline="0" noProof="0">
                <a:ln>
                  <a:noFill/>
                </a:ln>
                <a:solidFill>
                  <a:srgbClr val="003057"/>
                </a:solidFill>
                <a:effectLst/>
                <a:uLnTx/>
                <a:uFillTx/>
                <a:latin typeface="Arial"/>
                <a:ea typeface="Arial"/>
                <a:cs typeface="Arial"/>
                <a:sym typeface="Arial"/>
              </a:rPr>
              <a:t>Presentation Title Arial Bold 7 pt</a:t>
            </a:r>
            <a:endParaRPr kumimoji="0" sz="700" b="1" i="0" u="none" strike="noStrike" kern="0" cap="none" spc="0" normalizeH="0" baseline="0" noProof="0">
              <a:ln>
                <a:noFill/>
              </a:ln>
              <a:solidFill>
                <a:srgbClr val="003057"/>
              </a:solidFill>
              <a:effectLst/>
              <a:uLnTx/>
              <a:uFillTx/>
              <a:latin typeface="Arial"/>
              <a:ea typeface="Arial"/>
              <a:cs typeface="Arial"/>
              <a:sym typeface="Arial"/>
            </a:endParaRPr>
          </a:p>
        </p:txBody>
      </p:sp>
      <p:pic>
        <p:nvPicPr>
          <p:cNvPr id="738" name="Google Shape;738;p116"/>
          <p:cNvPicPr preferRelativeResize="0"/>
          <p:nvPr/>
        </p:nvPicPr>
        <p:blipFill rotWithShape="1">
          <a:blip r:embed="rId3">
            <a:alphaModFix/>
          </a:blip>
          <a:srcRect l="34954" t="5385" r="34010" b="5296"/>
          <a:stretch/>
        </p:blipFill>
        <p:spPr>
          <a:xfrm>
            <a:off x="5011625" y="40250"/>
            <a:ext cx="3743302" cy="6733377"/>
          </a:xfrm>
          <a:prstGeom prst="rect">
            <a:avLst/>
          </a:prstGeom>
          <a:noFill/>
          <a:ln>
            <a:noFill/>
          </a:ln>
        </p:spPr>
      </p:pic>
      <p:sp>
        <p:nvSpPr>
          <p:cNvPr id="739" name="Google Shape;739;p116"/>
          <p:cNvSpPr txBox="1"/>
          <p:nvPr/>
        </p:nvSpPr>
        <p:spPr>
          <a:xfrm>
            <a:off x="6653931" y="161925"/>
            <a:ext cx="2274600" cy="2307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28571"/>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40" name="Google Shape;740;p116">
            <a:hlinkClick r:id="rId4"/>
          </p:cNvPr>
          <p:cNvPicPr preferRelativeResize="0"/>
          <p:nvPr/>
        </p:nvPicPr>
        <p:blipFill>
          <a:blip r:embed="rId5">
            <a:alphaModFix/>
          </a:blip>
          <a:stretch>
            <a:fillRect/>
          </a:stretch>
        </p:blipFill>
        <p:spPr>
          <a:xfrm>
            <a:off x="2136900" y="4926915"/>
            <a:ext cx="2135975" cy="826611"/>
          </a:xfrm>
          <a:prstGeom prst="rect">
            <a:avLst/>
          </a:prstGeom>
          <a:noFill/>
          <a:ln>
            <a:noFill/>
          </a:ln>
        </p:spPr>
      </p:pic>
      <p:pic>
        <p:nvPicPr>
          <p:cNvPr id="741" name="Google Shape;741;p116">
            <a:hlinkClick r:id="rId6"/>
          </p:cNvPr>
          <p:cNvPicPr preferRelativeResize="0"/>
          <p:nvPr/>
        </p:nvPicPr>
        <p:blipFill>
          <a:blip r:embed="rId7">
            <a:alphaModFix/>
          </a:blip>
          <a:stretch>
            <a:fillRect/>
          </a:stretch>
        </p:blipFill>
        <p:spPr>
          <a:xfrm>
            <a:off x="310725" y="5063575"/>
            <a:ext cx="1675575" cy="555821"/>
          </a:xfrm>
          <a:prstGeom prst="rect">
            <a:avLst/>
          </a:prstGeom>
          <a:noFill/>
          <a:ln>
            <a:noFill/>
          </a:ln>
        </p:spPr>
      </p:pic>
      <p:sp>
        <p:nvSpPr>
          <p:cNvPr id="742" name="Google Shape;742;p116"/>
          <p:cNvSpPr txBox="1"/>
          <p:nvPr/>
        </p:nvSpPr>
        <p:spPr>
          <a:xfrm>
            <a:off x="386925" y="5603650"/>
            <a:ext cx="1514400" cy="36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Arial"/>
                <a:cs typeface="Arial"/>
                <a:sym typeface="Arial"/>
              </a:rPr>
              <a:t>iPhone and iPad</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289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7"/>
          <p:cNvSpPr txBox="1">
            <a:spLocks noGrp="1"/>
          </p:cNvSpPr>
          <p:nvPr>
            <p:ph type="title"/>
          </p:nvPr>
        </p:nvSpPr>
        <p:spPr>
          <a:xfrm>
            <a:off x="362350" y="418050"/>
            <a:ext cx="3910500" cy="11448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lt2"/>
              </a:buClr>
              <a:buSzPts val="3400"/>
              <a:buFont typeface="Times New Roman"/>
              <a:buNone/>
            </a:pPr>
            <a:r>
              <a:rPr lang="en-GB"/>
              <a:t>MyLab/Mastering Study Modules App</a:t>
            </a:r>
            <a:endParaRPr sz="3400" b="1" i="0" u="none" strike="noStrike" cap="none">
              <a:solidFill>
                <a:schemeClr val="lt2"/>
              </a:solidFill>
              <a:latin typeface="Times New Roman"/>
              <a:ea typeface="Times New Roman"/>
              <a:cs typeface="Times New Roman"/>
              <a:sym typeface="Times New Roman"/>
            </a:endParaRPr>
          </a:p>
        </p:txBody>
      </p:sp>
      <p:sp>
        <p:nvSpPr>
          <p:cNvPr id="748" name="Google Shape;748;p117"/>
          <p:cNvSpPr txBox="1">
            <a:spLocks noGrp="1"/>
          </p:cNvSpPr>
          <p:nvPr>
            <p:ph type="body" idx="1"/>
          </p:nvPr>
        </p:nvSpPr>
        <p:spPr>
          <a:xfrm>
            <a:off x="310750" y="1718425"/>
            <a:ext cx="3858900" cy="3513300"/>
          </a:xfrm>
          <a:prstGeom prst="rect">
            <a:avLst/>
          </a:prstGeom>
          <a:noFill/>
          <a:ln>
            <a:noFill/>
          </a:ln>
        </p:spPr>
        <p:txBody>
          <a:bodyPr spcFirstLastPara="1" wrap="square" lIns="0" tIns="0" rIns="0" bIns="0" anchor="t" anchorCtr="0">
            <a:noAutofit/>
          </a:bodyPr>
          <a:lstStyle/>
          <a:p>
            <a:pPr marL="0" marR="0" lvl="0" indent="0" algn="ctr" rtl="0">
              <a:lnSpc>
                <a:spcPct val="118750"/>
              </a:lnSpc>
              <a:spcBef>
                <a:spcPts val="0"/>
              </a:spcBef>
              <a:spcAft>
                <a:spcPts val="0"/>
              </a:spcAft>
              <a:buClr>
                <a:schemeClr val="dk1"/>
              </a:buClr>
              <a:buSzPts val="1600"/>
              <a:buFont typeface="Arial"/>
              <a:buNone/>
            </a:pPr>
            <a:r>
              <a:rPr lang="en-GB" b="1"/>
              <a:t>Study anytime, anywhere!</a:t>
            </a:r>
            <a:endParaRPr b="1"/>
          </a:p>
          <a:p>
            <a:pPr marL="0" marR="0" lvl="0" indent="0" algn="l" rtl="0">
              <a:lnSpc>
                <a:spcPct val="118750"/>
              </a:lnSpc>
              <a:spcBef>
                <a:spcPts val="0"/>
              </a:spcBef>
              <a:spcAft>
                <a:spcPts val="0"/>
              </a:spcAft>
              <a:buClr>
                <a:schemeClr val="dk1"/>
              </a:buClr>
              <a:buSzPts val="1600"/>
              <a:buFont typeface="Arial"/>
              <a:buNone/>
            </a:pPr>
            <a:endParaRPr/>
          </a:p>
          <a:p>
            <a:pPr marL="457200" marR="0" lvl="0" indent="-330200" algn="l" rtl="0">
              <a:lnSpc>
                <a:spcPct val="118750"/>
              </a:lnSpc>
              <a:spcBef>
                <a:spcPts val="0"/>
              </a:spcBef>
              <a:spcAft>
                <a:spcPts val="0"/>
              </a:spcAft>
              <a:buSzPts val="1600"/>
              <a:buChar char="❏"/>
            </a:pPr>
            <a:r>
              <a:rPr lang="en-GB"/>
              <a:t>Questions delivered in groups of 6-8</a:t>
            </a:r>
            <a:endParaRPr/>
          </a:p>
          <a:p>
            <a:pPr marL="457200" marR="0" lvl="0" indent="-330200" algn="l" rtl="0">
              <a:lnSpc>
                <a:spcPct val="118750"/>
              </a:lnSpc>
              <a:spcBef>
                <a:spcPts val="0"/>
              </a:spcBef>
              <a:spcAft>
                <a:spcPts val="0"/>
              </a:spcAft>
              <a:buSzPts val="1600"/>
              <a:buChar char="❏"/>
            </a:pPr>
            <a:r>
              <a:rPr lang="en-GB"/>
              <a:t>Indicate how confident you are</a:t>
            </a:r>
            <a:endParaRPr/>
          </a:p>
          <a:p>
            <a:pPr marL="457200" marR="0" lvl="0" indent="-330200" algn="l" rtl="0">
              <a:lnSpc>
                <a:spcPct val="118750"/>
              </a:lnSpc>
              <a:spcBef>
                <a:spcPts val="0"/>
              </a:spcBef>
              <a:spcAft>
                <a:spcPts val="0"/>
              </a:spcAft>
              <a:buSzPts val="1600"/>
              <a:buChar char="❏"/>
            </a:pPr>
            <a:r>
              <a:rPr lang="en-GB"/>
              <a:t>Learn faster by asking and answering questions</a:t>
            </a:r>
            <a:endParaRPr/>
          </a:p>
          <a:p>
            <a:pPr marL="457200" marR="0" lvl="0" indent="-330200" algn="l" rtl="0">
              <a:lnSpc>
                <a:spcPct val="118750"/>
              </a:lnSpc>
              <a:spcBef>
                <a:spcPts val="0"/>
              </a:spcBef>
              <a:spcAft>
                <a:spcPts val="0"/>
              </a:spcAft>
              <a:buSzPts val="1600"/>
              <a:buChar char="❏"/>
            </a:pPr>
            <a:r>
              <a:rPr lang="en-GB"/>
              <a:t>Highlights areas for review</a:t>
            </a:r>
            <a:endParaRPr/>
          </a:p>
          <a:p>
            <a:pPr marL="457200" marR="0" lvl="0" indent="-330200" algn="l" rtl="0">
              <a:lnSpc>
                <a:spcPct val="118750"/>
              </a:lnSpc>
              <a:spcBef>
                <a:spcPts val="0"/>
              </a:spcBef>
              <a:spcAft>
                <a:spcPts val="0"/>
              </a:spcAft>
              <a:buSzPts val="1600"/>
              <a:buChar char="❏"/>
            </a:pPr>
            <a:r>
              <a:rPr lang="en-GB"/>
              <a:t>Learn at your own pace with personalized learning</a:t>
            </a:r>
            <a:endParaRPr/>
          </a:p>
          <a:p>
            <a:pPr marL="0" marR="0" lvl="0" indent="0" algn="l"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b="1"/>
              <a:t>Download for FREE</a:t>
            </a:r>
            <a:endParaRPr b="1"/>
          </a:p>
        </p:txBody>
      </p:sp>
      <p:sp>
        <p:nvSpPr>
          <p:cNvPr id="749" name="Google Shape;749;p117"/>
          <p:cNvSpPr>
            <a:spLocks noGrp="1"/>
          </p:cNvSpPr>
          <p:nvPr>
            <p:ph type="pic" idx="2"/>
          </p:nvPr>
        </p:nvSpPr>
        <p:spPr>
          <a:xfrm>
            <a:off x="4581525" y="0"/>
            <a:ext cx="4562400" cy="6858000"/>
          </a:xfrm>
          <a:prstGeom prst="rect">
            <a:avLst/>
          </a:prstGeom>
          <a:solidFill>
            <a:srgbClr val="FFFFFF"/>
          </a:solidFill>
          <a:ln>
            <a:noFill/>
          </a:ln>
        </p:spPr>
        <p:txBody>
          <a:bodyPr spcFirstLastPara="1" wrap="square" lIns="0" tIns="2592000" rIns="0" bIns="0" anchor="t" anchorCtr="0">
            <a:noAutofit/>
          </a:bodyPr>
          <a:lstStyle/>
          <a:p>
            <a:pPr marL="0" lvl="0" indent="0" algn="l" rtl="0">
              <a:spcBef>
                <a:spcPts val="0"/>
              </a:spcBef>
              <a:spcAft>
                <a:spcPts val="0"/>
              </a:spcAft>
              <a:buNone/>
            </a:pPr>
            <a:endParaRPr>
              <a:solidFill>
                <a:srgbClr val="FFFFFF"/>
              </a:solidFill>
            </a:endParaRPr>
          </a:p>
        </p:txBody>
      </p:sp>
      <p:sp>
        <p:nvSpPr>
          <p:cNvPr id="750" name="Google Shape;750;p117"/>
          <p:cNvSpPr txBox="1"/>
          <p:nvPr/>
        </p:nvSpPr>
        <p:spPr>
          <a:xfrm>
            <a:off x="6653931" y="161925"/>
            <a:ext cx="2274600" cy="2307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28571"/>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51" name="Google Shape;751;p117">
            <a:hlinkClick r:id="rId3"/>
          </p:cNvPr>
          <p:cNvPicPr preferRelativeResize="0"/>
          <p:nvPr/>
        </p:nvPicPr>
        <p:blipFill>
          <a:blip r:embed="rId4">
            <a:alphaModFix/>
          </a:blip>
          <a:stretch>
            <a:fillRect/>
          </a:stretch>
        </p:blipFill>
        <p:spPr>
          <a:xfrm>
            <a:off x="2136900" y="4926915"/>
            <a:ext cx="2135975" cy="826611"/>
          </a:xfrm>
          <a:prstGeom prst="rect">
            <a:avLst/>
          </a:prstGeom>
          <a:noFill/>
          <a:ln>
            <a:noFill/>
          </a:ln>
        </p:spPr>
      </p:pic>
      <p:pic>
        <p:nvPicPr>
          <p:cNvPr id="752" name="Google Shape;752;p117">
            <a:hlinkClick r:id="rId5"/>
          </p:cNvPr>
          <p:cNvPicPr preferRelativeResize="0"/>
          <p:nvPr/>
        </p:nvPicPr>
        <p:blipFill>
          <a:blip r:embed="rId6">
            <a:alphaModFix/>
          </a:blip>
          <a:stretch>
            <a:fillRect/>
          </a:stretch>
        </p:blipFill>
        <p:spPr>
          <a:xfrm>
            <a:off x="310725" y="5063575"/>
            <a:ext cx="1675575" cy="555821"/>
          </a:xfrm>
          <a:prstGeom prst="rect">
            <a:avLst/>
          </a:prstGeom>
          <a:noFill/>
          <a:ln>
            <a:noFill/>
          </a:ln>
        </p:spPr>
      </p:pic>
      <p:sp>
        <p:nvSpPr>
          <p:cNvPr id="753" name="Google Shape;753;p117"/>
          <p:cNvSpPr txBox="1"/>
          <p:nvPr/>
        </p:nvSpPr>
        <p:spPr>
          <a:xfrm>
            <a:off x="386925" y="5603650"/>
            <a:ext cx="1514400" cy="36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Arial"/>
                <a:cs typeface="Arial"/>
                <a:sym typeface="Arial"/>
              </a:rPr>
              <a:t>iPhone and iPad</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pic>
        <p:nvPicPr>
          <p:cNvPr id="754" name="Google Shape;754;p117"/>
          <p:cNvPicPr preferRelativeResize="0"/>
          <p:nvPr/>
        </p:nvPicPr>
        <p:blipFill>
          <a:blip r:embed="rId7">
            <a:alphaModFix/>
          </a:blip>
          <a:stretch>
            <a:fillRect/>
          </a:stretch>
        </p:blipFill>
        <p:spPr>
          <a:xfrm>
            <a:off x="6260900" y="324625"/>
            <a:ext cx="1203725" cy="1203725"/>
          </a:xfrm>
          <a:prstGeom prst="rect">
            <a:avLst/>
          </a:prstGeom>
          <a:noFill/>
          <a:ln>
            <a:noFill/>
          </a:ln>
        </p:spPr>
      </p:pic>
      <p:grpSp>
        <p:nvGrpSpPr>
          <p:cNvPr id="755" name="Google Shape;755;p117"/>
          <p:cNvGrpSpPr/>
          <p:nvPr/>
        </p:nvGrpSpPr>
        <p:grpSpPr>
          <a:xfrm>
            <a:off x="5263320" y="1756456"/>
            <a:ext cx="3198889" cy="5106800"/>
            <a:chOff x="5485975" y="1449575"/>
            <a:chExt cx="2872050" cy="4585024"/>
          </a:xfrm>
        </p:grpSpPr>
        <p:pic>
          <p:nvPicPr>
            <p:cNvPr id="756" name="Google Shape;756;p117"/>
            <p:cNvPicPr preferRelativeResize="0"/>
            <p:nvPr/>
          </p:nvPicPr>
          <p:blipFill rotWithShape="1">
            <a:blip r:embed="rId8">
              <a:alphaModFix/>
            </a:blip>
            <a:srcRect l="18874" r="17532" b="16562"/>
            <a:stretch/>
          </p:blipFill>
          <p:spPr>
            <a:xfrm>
              <a:off x="5485975" y="1449575"/>
              <a:ext cx="2872050" cy="4585024"/>
            </a:xfrm>
            <a:prstGeom prst="rect">
              <a:avLst/>
            </a:prstGeom>
            <a:noFill/>
            <a:ln>
              <a:noFill/>
            </a:ln>
          </p:spPr>
        </p:pic>
        <p:pic>
          <p:nvPicPr>
            <p:cNvPr id="757" name="Google Shape;757;p117"/>
            <p:cNvPicPr preferRelativeResize="0"/>
            <p:nvPr/>
          </p:nvPicPr>
          <p:blipFill rotWithShape="1">
            <a:blip r:embed="rId9">
              <a:alphaModFix/>
            </a:blip>
            <a:srcRect t="4652"/>
            <a:stretch/>
          </p:blipFill>
          <p:spPr>
            <a:xfrm>
              <a:off x="5625775" y="2055125"/>
              <a:ext cx="2517325" cy="3979474"/>
            </a:xfrm>
            <a:prstGeom prst="rect">
              <a:avLst/>
            </a:prstGeom>
            <a:noFill/>
            <a:ln w="9525" cap="flat" cmpd="sng">
              <a:solidFill>
                <a:srgbClr val="000000"/>
              </a:solidFill>
              <a:prstDash val="solid"/>
              <a:round/>
              <a:headEnd type="none" w="sm" len="sm"/>
              <a:tailEnd type="none" w="sm" len="sm"/>
            </a:ln>
          </p:spPr>
        </p:pic>
      </p:grpSp>
    </p:spTree>
    <p:extLst>
      <p:ext uri="{BB962C8B-B14F-4D97-AF65-F5344CB8AC3E}">
        <p14:creationId xmlns:p14="http://schemas.microsoft.com/office/powerpoint/2010/main" val="4119127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6"/>
        <p:cNvGrpSpPr/>
        <p:nvPr/>
      </p:nvGrpSpPr>
      <p:grpSpPr>
        <a:xfrm>
          <a:off x="0" y="0"/>
          <a:ext cx="0" cy="0"/>
          <a:chOff x="0" y="0"/>
          <a:chExt cx="0" cy="0"/>
        </a:xfrm>
      </p:grpSpPr>
      <p:sp>
        <p:nvSpPr>
          <p:cNvPr id="617" name="Google Shape;617;p105"/>
          <p:cNvSpPr txBox="1">
            <a:spLocks noGrp="1"/>
          </p:cNvSpPr>
          <p:nvPr>
            <p:ph type="title"/>
          </p:nvPr>
        </p:nvSpPr>
        <p:spPr>
          <a:xfrm>
            <a:off x="677475" y="518850"/>
            <a:ext cx="79932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1: </a:t>
            </a:r>
            <a:r>
              <a:rPr lang="en-GB" sz="2700" b="1" i="0" u="none" strike="noStrike" cap="none">
                <a:solidFill>
                  <a:schemeClr val="dk1"/>
                </a:solidFill>
                <a:latin typeface="Times New Roman"/>
                <a:ea typeface="Times New Roman"/>
                <a:cs typeface="Times New Roman"/>
                <a:sym typeface="Times New Roman"/>
              </a:rPr>
              <a:t>Go to </a:t>
            </a:r>
            <a:r>
              <a:rPr lang="en-GB" sz="2700"/>
              <a:t>www.pearsonmylabandmastering.com</a:t>
            </a:r>
            <a:endParaRPr/>
          </a:p>
        </p:txBody>
      </p:sp>
      <p:sp>
        <p:nvSpPr>
          <p:cNvPr id="618" name="Google Shape;618;p105"/>
          <p:cNvSpPr txBox="1">
            <a:spLocks noGrp="1"/>
          </p:cNvSpPr>
          <p:nvPr>
            <p:ph type="body" idx="1"/>
          </p:nvPr>
        </p:nvSpPr>
        <p:spPr>
          <a:xfrm>
            <a:off x="1097500" y="1040675"/>
            <a:ext cx="7025400" cy="8607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b="0" i="0" u="none" strike="noStrike" cap="none">
                <a:solidFill>
                  <a:schemeClr val="dk2"/>
                </a:solidFill>
                <a:latin typeface="Arial"/>
                <a:ea typeface="Arial"/>
                <a:cs typeface="Arial"/>
                <a:sym typeface="Arial"/>
              </a:rPr>
              <a:t>(We recommend you use Chrome or Firefox)</a:t>
            </a:r>
            <a:endParaRPr/>
          </a:p>
          <a:p>
            <a:pPr marL="257175" marR="0" lvl="0" indent="-244475" algn="l" rtl="0">
              <a:lnSpc>
                <a:spcPct val="133333"/>
              </a:lnSpc>
              <a:spcBef>
                <a:spcPts val="450"/>
              </a:spcBef>
              <a:spcAft>
                <a:spcPts val="0"/>
              </a:spcAft>
              <a:buClr>
                <a:schemeClr val="dk2"/>
              </a:buClr>
              <a:buSzPts val="1600"/>
              <a:buFont typeface="Times New Roman"/>
              <a:buAutoNum type="arabicPeriod"/>
            </a:pPr>
            <a:r>
              <a:rPr lang="en-GB" sz="1600" b="0" i="0" u="none" strike="noStrike" cap="none">
                <a:solidFill>
                  <a:schemeClr val="dk2"/>
                </a:solidFill>
                <a:latin typeface="Arial"/>
                <a:ea typeface="Arial"/>
                <a:cs typeface="Arial"/>
                <a:sym typeface="Arial"/>
              </a:rPr>
              <a:t>Select Register-Student</a:t>
            </a:r>
            <a:endParaRPr/>
          </a:p>
        </p:txBody>
      </p:sp>
      <p:pic>
        <p:nvPicPr>
          <p:cNvPr id="619" name="Google Shape;619;p105" descr="Screen Shot 2017-07-21 at 10.04.35 AM.png"/>
          <p:cNvPicPr preferRelativeResize="0"/>
          <p:nvPr/>
        </p:nvPicPr>
        <p:blipFill rotWithShape="1">
          <a:blip r:embed="rId3">
            <a:alphaModFix/>
          </a:blip>
          <a:srcRect/>
          <a:stretch/>
        </p:blipFill>
        <p:spPr>
          <a:xfrm>
            <a:off x="1097500" y="1901375"/>
            <a:ext cx="7382400" cy="4014600"/>
          </a:xfrm>
          <a:prstGeom prst="rect">
            <a:avLst/>
          </a:prstGeom>
          <a:noFill/>
          <a:ln>
            <a:noFill/>
          </a:ln>
        </p:spPr>
      </p:pic>
      <p:sp>
        <p:nvSpPr>
          <p:cNvPr id="620" name="Google Shape;620;p105"/>
          <p:cNvSpPr/>
          <p:nvPr/>
        </p:nvSpPr>
        <p:spPr>
          <a:xfrm>
            <a:off x="7011300" y="4302250"/>
            <a:ext cx="1210200" cy="45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65840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25"/>
        <p:cNvGrpSpPr/>
        <p:nvPr/>
      </p:nvGrpSpPr>
      <p:grpSpPr>
        <a:xfrm>
          <a:off x="0" y="0"/>
          <a:ext cx="0" cy="0"/>
          <a:chOff x="0" y="0"/>
          <a:chExt cx="0" cy="0"/>
        </a:xfrm>
      </p:grpSpPr>
      <p:sp>
        <p:nvSpPr>
          <p:cNvPr id="626" name="Google Shape;626;p106"/>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7" name="Google Shape;627;p106"/>
          <p:cNvSpPr txBox="1">
            <a:spLocks noGrp="1"/>
          </p:cNvSpPr>
          <p:nvPr>
            <p:ph type="body" idx="1"/>
          </p:nvPr>
        </p:nvSpPr>
        <p:spPr>
          <a:xfrm>
            <a:off x="634400" y="3654224"/>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Email Address</a:t>
            </a:r>
            <a:endParaRPr/>
          </a:p>
        </p:txBody>
      </p:sp>
      <p:sp>
        <p:nvSpPr>
          <p:cNvPr id="628" name="Google Shape;628;p106"/>
          <p:cNvSpPr txBox="1">
            <a:spLocks noGrp="1"/>
          </p:cNvSpPr>
          <p:nvPr>
            <p:ph type="body" idx="4"/>
          </p:nvPr>
        </p:nvSpPr>
        <p:spPr>
          <a:xfrm>
            <a:off x="3283325" y="3663198"/>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Course ID</a:t>
            </a:r>
            <a:endParaRPr/>
          </a:p>
        </p:txBody>
      </p:sp>
      <p:sp>
        <p:nvSpPr>
          <p:cNvPr id="629" name="Google Shape;629;p106"/>
          <p:cNvSpPr txBox="1">
            <a:spLocks noGrp="1"/>
          </p:cNvSpPr>
          <p:nvPr>
            <p:ph type="body" idx="6"/>
          </p:nvPr>
        </p:nvSpPr>
        <p:spPr>
          <a:xfrm>
            <a:off x="6147400" y="3654223"/>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Access Code</a:t>
            </a:r>
            <a:endParaRPr/>
          </a:p>
        </p:txBody>
      </p:sp>
      <p:sp>
        <p:nvSpPr>
          <p:cNvPr id="630" name="Google Shape;630;p106"/>
          <p:cNvSpPr txBox="1"/>
          <p:nvPr/>
        </p:nvSpPr>
        <p:spPr>
          <a:xfrm>
            <a:off x="739700" y="4094325"/>
            <a:ext cx="2151600" cy="193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Make sure it’s one you check often —your school email will probably be the best bet.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106"/>
          <p:cNvSpPr txBox="1"/>
          <p:nvPr/>
        </p:nvSpPr>
        <p:spPr>
          <a:xfrm>
            <a:off x="3630287" y="4094325"/>
            <a:ext cx="2003700" cy="1465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Your instructor will provide this.</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600" b="1" i="0" u="none" strike="noStrike" kern="0" cap="none" spc="0" normalizeH="0" baseline="0" noProof="0" dirty="0">
                <a:ln>
                  <a:noFill/>
                </a:ln>
                <a:solidFill>
                  <a:srgbClr val="000000"/>
                </a:solidFill>
                <a:effectLst/>
                <a:uLnTx/>
                <a:uFillTx/>
                <a:latin typeface="Arial"/>
                <a:cs typeface="Arial"/>
                <a:sym typeface="Arial"/>
              </a:rPr>
              <a:t>Your Course ID is: </a:t>
            </a:r>
            <a:r>
              <a:rPr kumimoji="0" lang="en-GB" sz="1600" b="1" i="0" u="none" strike="noStrike" kern="0" cap="none" spc="0" normalizeH="0" baseline="0" noProof="0" dirty="0">
                <a:ln>
                  <a:noFill/>
                </a:ln>
                <a:solidFill>
                  <a:srgbClr val="FF0000"/>
                </a:solidFill>
                <a:effectLst/>
                <a:uLnTx/>
                <a:uFillTx/>
                <a:latin typeface="Arial"/>
                <a:cs typeface="Arial"/>
                <a:sym typeface="Arial"/>
              </a:rPr>
              <a:t>jaffey61604</a:t>
            </a:r>
            <a:endParaRPr kumimoji="0" sz="1600" b="1" i="0" u="none" strike="noStrike" kern="0" cap="none" spc="0" normalizeH="0" baseline="0" noProof="0" dirty="0">
              <a:ln>
                <a:noFill/>
              </a:ln>
              <a:solidFill>
                <a:srgbClr val="FF0000"/>
              </a:solidFill>
              <a:effectLst/>
              <a:uLnTx/>
              <a:uFillTx/>
              <a:latin typeface="Arial"/>
              <a:cs typeface="Arial"/>
              <a:sym typeface="Arial"/>
            </a:endParaRPr>
          </a:p>
        </p:txBody>
      </p:sp>
      <p:sp>
        <p:nvSpPr>
          <p:cNvPr id="632" name="Google Shape;632;p106"/>
          <p:cNvSpPr txBox="1"/>
          <p:nvPr/>
        </p:nvSpPr>
        <p:spPr>
          <a:xfrm>
            <a:off x="6267675" y="4174725"/>
            <a:ext cx="2362200" cy="1775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Either enter the code you purchased from the bookstore (packaged or alone), or have your credit card or PayPal account ready.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106"/>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2: </a:t>
            </a:r>
            <a:r>
              <a:rPr lang="en-GB" sz="2700" b="1" i="0" u="none" strike="noStrike" cap="none">
                <a:solidFill>
                  <a:schemeClr val="dk1"/>
                </a:solidFill>
                <a:latin typeface="Times New Roman"/>
                <a:ea typeface="Times New Roman"/>
                <a:cs typeface="Times New Roman"/>
                <a:sym typeface="Times New Roman"/>
              </a:rPr>
              <a:t>Confirm you have...</a:t>
            </a:r>
            <a:endParaRPr/>
          </a:p>
        </p:txBody>
      </p:sp>
    </p:spTree>
    <p:extLst>
      <p:ext uri="{BB962C8B-B14F-4D97-AF65-F5344CB8AC3E}">
        <p14:creationId xmlns:p14="http://schemas.microsoft.com/office/powerpoint/2010/main" val="173435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8"/>
        <p:cNvGrpSpPr/>
        <p:nvPr/>
      </p:nvGrpSpPr>
      <p:grpSpPr>
        <a:xfrm>
          <a:off x="0" y="0"/>
          <a:ext cx="0" cy="0"/>
          <a:chOff x="0" y="0"/>
          <a:chExt cx="0" cy="0"/>
        </a:xfrm>
      </p:grpSpPr>
      <p:sp>
        <p:nvSpPr>
          <p:cNvPr id="639" name="Google Shape;639;p107"/>
          <p:cNvSpPr txBox="1">
            <a:spLocks noGrp="1"/>
          </p:cNvSpPr>
          <p:nvPr>
            <p:ph type="title"/>
          </p:nvPr>
        </p:nvSpPr>
        <p:spPr>
          <a:xfrm>
            <a:off x="1510145" y="1304187"/>
            <a:ext cx="5930100" cy="945899"/>
          </a:xfrm>
          <a:prstGeom prst="rect">
            <a:avLst/>
          </a:prstGeom>
          <a:noFill/>
          <a:ln>
            <a:noFill/>
          </a:ln>
        </p:spPr>
        <p:txBody>
          <a:bodyPr spcFirstLastPara="1" wrap="square" lIns="0" tIns="0" rIns="0" bIns="0" anchor="b" anchorCtr="0">
            <a:noAutofit/>
          </a:bodyPr>
          <a:lstStyle/>
          <a:p>
            <a:pPr lvl="0" algn="ctr">
              <a:lnSpc>
                <a:spcPct val="148148"/>
              </a:lnSpc>
              <a:buClr>
                <a:srgbClr val="003057"/>
              </a:buClr>
            </a:pPr>
            <a:r>
              <a:rPr lang="en-GB" sz="1800" dirty="0">
                <a:solidFill>
                  <a:srgbClr val="000000"/>
                </a:solidFill>
                <a:latin typeface="Arial"/>
                <a:ea typeface="Arial"/>
                <a:cs typeface="Arial"/>
                <a:sym typeface="Arial"/>
              </a:rPr>
              <a:t>Your Course ID is: </a:t>
            </a:r>
            <a:r>
              <a:rPr lang="en-GB" sz="1800" dirty="0">
                <a:solidFill>
                  <a:srgbClr val="FF0000"/>
                </a:solidFill>
                <a:latin typeface="Arial"/>
                <a:ea typeface="Arial"/>
                <a:cs typeface="Arial"/>
                <a:sym typeface="Arial"/>
              </a:rPr>
              <a:t>jaffey61604</a:t>
            </a:r>
            <a:endParaRPr dirty="0">
              <a:solidFill>
                <a:srgbClr val="FF0000"/>
              </a:solidFill>
            </a:endParaRPr>
          </a:p>
        </p:txBody>
      </p:sp>
      <p:sp>
        <p:nvSpPr>
          <p:cNvPr id="640" name="Google Shape;640;p10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41" name="Google Shape;641;p107"/>
          <p:cNvPicPr preferRelativeResize="0"/>
          <p:nvPr/>
        </p:nvPicPr>
        <p:blipFill rotWithShape="1">
          <a:blip r:embed="rId3">
            <a:alphaModFix/>
          </a:blip>
          <a:srcRect t="4778" b="15571"/>
          <a:stretch/>
        </p:blipFill>
        <p:spPr>
          <a:xfrm>
            <a:off x="693900" y="2408525"/>
            <a:ext cx="7756200" cy="3207300"/>
          </a:xfrm>
          <a:prstGeom prst="rect">
            <a:avLst/>
          </a:prstGeom>
          <a:noFill/>
          <a:ln w="9525" cap="flat" cmpd="sng">
            <a:solidFill>
              <a:srgbClr val="7F7F7F"/>
            </a:solidFill>
            <a:prstDash val="solid"/>
            <a:round/>
            <a:headEnd type="none" w="sm" len="sm"/>
            <a:tailEnd type="none" w="sm" len="sm"/>
          </a:ln>
        </p:spPr>
      </p:pic>
      <p:sp>
        <p:nvSpPr>
          <p:cNvPr id="642" name="Google Shape;642;p107"/>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dirty="0">
                <a:solidFill>
                  <a:srgbClr val="003057"/>
                </a:solidFill>
                <a:latin typeface="Times New Roman"/>
                <a:ea typeface="Times New Roman"/>
                <a:cs typeface="Times New Roman"/>
                <a:sym typeface="Times New Roman"/>
              </a:rPr>
              <a:t>Step 3: </a:t>
            </a:r>
            <a:r>
              <a:rPr lang="en-GB" sz="2700" b="1" i="0" u="none" strike="noStrike" cap="none" dirty="0">
                <a:solidFill>
                  <a:schemeClr val="dk1"/>
                </a:solidFill>
                <a:latin typeface="Times New Roman"/>
                <a:ea typeface="Times New Roman"/>
                <a:cs typeface="Times New Roman"/>
                <a:sym typeface="Times New Roman"/>
              </a:rPr>
              <a:t>Enter your Course ID</a:t>
            </a:r>
            <a:endParaRPr dirty="0"/>
          </a:p>
        </p:txBody>
      </p:sp>
    </p:spTree>
    <p:extLst>
      <p:ext uri="{BB962C8B-B14F-4D97-AF65-F5344CB8AC3E}">
        <p14:creationId xmlns:p14="http://schemas.microsoft.com/office/powerpoint/2010/main" val="385278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6"/>
        <p:cNvGrpSpPr/>
        <p:nvPr/>
      </p:nvGrpSpPr>
      <p:grpSpPr>
        <a:xfrm>
          <a:off x="0" y="0"/>
          <a:ext cx="0" cy="0"/>
          <a:chOff x="0" y="0"/>
          <a:chExt cx="0" cy="0"/>
        </a:xfrm>
      </p:grpSpPr>
      <p:sp>
        <p:nvSpPr>
          <p:cNvPr id="647" name="Google Shape;647;p108"/>
          <p:cNvSpPr txBox="1">
            <a:spLocks noGrp="1"/>
          </p:cNvSpPr>
          <p:nvPr>
            <p:ph type="title"/>
          </p:nvPr>
        </p:nvSpPr>
        <p:spPr>
          <a:xfrm>
            <a:off x="713945" y="392075"/>
            <a:ext cx="4987800" cy="440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400" b="1" i="0" u="none" strike="noStrike" cap="none">
                <a:solidFill>
                  <a:srgbClr val="003057"/>
                </a:solidFill>
                <a:latin typeface="Times New Roman"/>
                <a:ea typeface="Times New Roman"/>
                <a:cs typeface="Times New Roman"/>
                <a:sym typeface="Times New Roman"/>
              </a:rPr>
              <a:t>Step 4: </a:t>
            </a:r>
            <a:r>
              <a:rPr lang="en-GB" sz="2400" b="1" i="0" u="none" strike="noStrike" cap="none">
                <a:solidFill>
                  <a:schemeClr val="dk1"/>
                </a:solidFill>
                <a:latin typeface="Times New Roman"/>
                <a:ea typeface="Times New Roman"/>
                <a:cs typeface="Times New Roman"/>
                <a:sym typeface="Times New Roman"/>
              </a:rPr>
              <a:t>Sign in or create an account</a:t>
            </a:r>
            <a:endParaRPr/>
          </a:p>
        </p:txBody>
      </p:sp>
      <p:sp>
        <p:nvSpPr>
          <p:cNvPr id="648" name="Google Shape;648;p108"/>
          <p:cNvSpPr txBox="1">
            <a:spLocks noGrp="1"/>
          </p:cNvSpPr>
          <p:nvPr>
            <p:ph type="body" idx="1"/>
          </p:nvPr>
        </p:nvSpPr>
        <p:spPr>
          <a:xfrm>
            <a:off x="436350" y="1009972"/>
            <a:ext cx="8214000" cy="25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450"/>
              </a:spcBef>
              <a:spcAft>
                <a:spcPts val="0"/>
              </a:spcAft>
              <a:buNone/>
            </a:pPr>
            <a:r>
              <a:rPr lang="en-GB" sz="1600" b="0" i="0" u="none" strike="noStrike" cap="none">
                <a:solidFill>
                  <a:srgbClr val="003057"/>
                </a:solidFill>
                <a:latin typeface="Arial"/>
                <a:ea typeface="Arial"/>
                <a:cs typeface="Arial"/>
                <a:sym typeface="Arial"/>
              </a:rPr>
              <a:t>On the next page, you will be asked to </a:t>
            </a:r>
            <a:r>
              <a:rPr lang="en-GB" sz="1600" b="1" i="0" u="none" strike="noStrike" cap="none">
                <a:solidFill>
                  <a:srgbClr val="003057"/>
                </a:solidFill>
                <a:latin typeface="Arial"/>
                <a:ea typeface="Arial"/>
                <a:cs typeface="Arial"/>
                <a:sym typeface="Arial"/>
              </a:rPr>
              <a:t>create</a:t>
            </a:r>
            <a:r>
              <a:rPr lang="en-GB" sz="1600" b="0" i="0" u="none" strike="noStrike" cap="none">
                <a:solidFill>
                  <a:srgbClr val="003057"/>
                </a:solidFill>
                <a:latin typeface="Arial"/>
                <a:ea typeface="Arial"/>
                <a:cs typeface="Arial"/>
                <a:sym typeface="Arial"/>
              </a:rPr>
              <a:t> a Pearson account or sign into an </a:t>
            </a:r>
            <a:r>
              <a:rPr lang="en-GB" sz="1600" b="1" i="0" u="none" strike="noStrike" cap="none">
                <a:solidFill>
                  <a:srgbClr val="003057"/>
                </a:solidFill>
                <a:latin typeface="Arial"/>
                <a:ea typeface="Arial"/>
                <a:cs typeface="Arial"/>
                <a:sym typeface="Arial"/>
              </a:rPr>
              <a:t>existing</a:t>
            </a:r>
            <a:r>
              <a:rPr lang="en-GB" sz="1600" b="0" i="0" u="none" strike="noStrike" cap="none">
                <a:solidFill>
                  <a:srgbClr val="003057"/>
                </a:solidFill>
                <a:latin typeface="Arial"/>
                <a:ea typeface="Arial"/>
                <a:cs typeface="Arial"/>
                <a:sym typeface="Arial"/>
              </a:rPr>
              <a:t> Pearson account.</a:t>
            </a:r>
            <a:endParaRPr/>
          </a:p>
          <a:p>
            <a:pPr marL="600075" marR="0" lvl="1" indent="-257175" algn="l" rtl="0">
              <a:lnSpc>
                <a:spcPct val="100000"/>
              </a:lnSpc>
              <a:spcBef>
                <a:spcPts val="1450"/>
              </a:spcBef>
              <a:spcAft>
                <a:spcPts val="0"/>
              </a:spcAft>
              <a:buClr>
                <a:schemeClr val="lt2"/>
              </a:buClr>
              <a:buSzPts val="1600"/>
              <a:buFont typeface="Source Sans Pro"/>
              <a:buChar char="→"/>
            </a:pPr>
            <a:r>
              <a:rPr lang="en-GB" sz="1600" b="0" i="0" u="none" strike="noStrike" cap="none">
                <a:solidFill>
                  <a:srgbClr val="003057"/>
                </a:solidFill>
                <a:latin typeface="Arial"/>
                <a:ea typeface="Arial"/>
                <a:cs typeface="Arial"/>
                <a:sym typeface="Arial"/>
              </a:rPr>
              <a:t>If you already have a Pearson Account (if you have used a Pearson product in one of your other courses), sign in with your Pearson account.</a:t>
            </a:r>
            <a:endParaRPr/>
          </a:p>
          <a:p>
            <a:pPr marL="600075" marR="0" lvl="1" indent="-257175" algn="l" rtl="0">
              <a:lnSpc>
                <a:spcPct val="100000"/>
              </a:lnSpc>
              <a:spcBef>
                <a:spcPts val="450"/>
              </a:spcBef>
              <a:spcAft>
                <a:spcPts val="0"/>
              </a:spcAft>
              <a:buClr>
                <a:schemeClr val="lt2"/>
              </a:buClr>
              <a:buSzPts val="1600"/>
              <a:buFont typeface="Source Sans Pro"/>
              <a:buChar char="→"/>
            </a:pPr>
            <a:r>
              <a:rPr lang="en-GB" sz="1600" b="0" i="0" u="none" strike="noStrike" cap="none">
                <a:solidFill>
                  <a:srgbClr val="003057"/>
                </a:solidFill>
                <a:latin typeface="Arial"/>
                <a:ea typeface="Arial"/>
                <a:cs typeface="Arial"/>
                <a:sym typeface="Arial"/>
              </a:rPr>
              <a:t>If this is your first time registering for a Pearson product, click </a:t>
            </a:r>
            <a:r>
              <a:rPr lang="en-GB" sz="1600" b="1" i="0" u="none" strike="noStrike" cap="none">
                <a:solidFill>
                  <a:srgbClr val="003057"/>
                </a:solidFill>
                <a:latin typeface="Arial"/>
                <a:ea typeface="Arial"/>
                <a:cs typeface="Arial"/>
                <a:sym typeface="Arial"/>
              </a:rPr>
              <a:t>Create</a:t>
            </a:r>
            <a:r>
              <a:rPr lang="en-GB" sz="1600" b="0" i="0" u="none" strike="noStrike" cap="none">
                <a:solidFill>
                  <a:srgbClr val="003057"/>
                </a:solidFill>
                <a:latin typeface="Arial"/>
                <a:ea typeface="Arial"/>
                <a:cs typeface="Arial"/>
                <a:sym typeface="Arial"/>
              </a:rPr>
              <a:t> and fill out the necessary information.</a:t>
            </a:r>
            <a:endParaRPr/>
          </a:p>
          <a:p>
            <a:pPr marL="0" marR="0" lvl="0" indent="0" algn="l" rtl="0">
              <a:lnSpc>
                <a:spcPct val="100000"/>
              </a:lnSpc>
              <a:spcBef>
                <a:spcPts val="450"/>
              </a:spcBef>
              <a:spcAft>
                <a:spcPts val="0"/>
              </a:spcAft>
              <a:buClr>
                <a:schemeClr val="dk2"/>
              </a:buClr>
              <a:buFont typeface="Arial"/>
              <a:buNone/>
            </a:pPr>
            <a:endParaRPr sz="1600" b="0" i="0" u="none" strike="noStrike" cap="none">
              <a:solidFill>
                <a:schemeClr val="dk2"/>
              </a:solidFill>
              <a:latin typeface="Arial"/>
              <a:ea typeface="Arial"/>
              <a:cs typeface="Arial"/>
              <a:sym typeface="Arial"/>
            </a:endParaRPr>
          </a:p>
        </p:txBody>
      </p:sp>
      <p:sp>
        <p:nvSpPr>
          <p:cNvPr id="649" name="Google Shape;649;p108"/>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50" name="Google Shape;650;p108"/>
          <p:cNvPicPr preferRelativeResize="0"/>
          <p:nvPr/>
        </p:nvPicPr>
        <p:blipFill rotWithShape="1">
          <a:blip r:embed="rId3">
            <a:alphaModFix/>
          </a:blip>
          <a:srcRect/>
          <a:stretch/>
        </p:blipFill>
        <p:spPr>
          <a:xfrm>
            <a:off x="1758374" y="3341299"/>
            <a:ext cx="5686800" cy="2952900"/>
          </a:xfrm>
          <a:prstGeom prst="rect">
            <a:avLst/>
          </a:prstGeom>
          <a:noFill/>
          <a:ln w="9525"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1602266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4"/>
        <p:cNvGrpSpPr/>
        <p:nvPr/>
      </p:nvGrpSpPr>
      <p:grpSpPr>
        <a:xfrm>
          <a:off x="0" y="0"/>
          <a:ext cx="0" cy="0"/>
          <a:chOff x="0" y="0"/>
          <a:chExt cx="0" cy="0"/>
        </a:xfrm>
      </p:grpSpPr>
      <p:pic>
        <p:nvPicPr>
          <p:cNvPr id="655" name="Google Shape;655;p109"/>
          <p:cNvPicPr preferRelativeResize="0"/>
          <p:nvPr/>
        </p:nvPicPr>
        <p:blipFill rotWithShape="1">
          <a:blip r:embed="rId3">
            <a:alphaModFix/>
          </a:blip>
          <a:srcRect t="28377"/>
          <a:stretch/>
        </p:blipFill>
        <p:spPr>
          <a:xfrm>
            <a:off x="4239790" y="2035106"/>
            <a:ext cx="4468800" cy="3047400"/>
          </a:xfrm>
          <a:prstGeom prst="rect">
            <a:avLst/>
          </a:prstGeom>
          <a:noFill/>
          <a:ln w="9525" cap="flat" cmpd="sng">
            <a:solidFill>
              <a:srgbClr val="7F7F7F"/>
            </a:solidFill>
            <a:prstDash val="solid"/>
            <a:round/>
            <a:headEnd type="none" w="sm" len="sm"/>
            <a:tailEnd type="none" w="sm" len="sm"/>
          </a:ln>
        </p:spPr>
      </p:pic>
      <p:sp>
        <p:nvSpPr>
          <p:cNvPr id="656" name="Google Shape;656;p109"/>
          <p:cNvSpPr txBox="1">
            <a:spLocks noGrp="1"/>
          </p:cNvSpPr>
          <p:nvPr>
            <p:ph type="body" idx="1"/>
          </p:nvPr>
        </p:nvSpPr>
        <p:spPr>
          <a:xfrm>
            <a:off x="677475" y="1719275"/>
            <a:ext cx="3087900" cy="30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Font typeface="Arial"/>
              <a:buNone/>
            </a:pPr>
            <a:r>
              <a:rPr lang="en-GB" sz="1800" b="1" i="1" u="none" strike="noStrike" cap="none">
                <a:solidFill>
                  <a:schemeClr val="dk2"/>
                </a:solidFill>
                <a:latin typeface="Arial"/>
                <a:ea typeface="Arial"/>
                <a:cs typeface="Arial"/>
                <a:sym typeface="Arial"/>
              </a:rPr>
              <a:t>Option One:</a:t>
            </a:r>
            <a:endParaRPr/>
          </a:p>
          <a:p>
            <a:pPr marL="0" marR="0" lvl="0" indent="0" algn="l" rtl="0">
              <a:lnSpc>
                <a:spcPct val="100000"/>
              </a:lnSpc>
              <a:spcBef>
                <a:spcPts val="0"/>
              </a:spcBef>
              <a:spcAft>
                <a:spcPts val="0"/>
              </a:spcAft>
              <a:buClr>
                <a:schemeClr val="dk2"/>
              </a:buClr>
              <a:buFont typeface="Arial"/>
              <a:buNone/>
            </a:pPr>
            <a:r>
              <a:rPr lang="en-GB" sz="1800" b="0" i="1" u="none" strike="noStrike" cap="none">
                <a:solidFill>
                  <a:schemeClr val="dk2"/>
                </a:solidFill>
                <a:latin typeface="Arial"/>
                <a:ea typeface="Arial"/>
                <a:cs typeface="Arial"/>
                <a:sym typeface="Arial"/>
              </a:rPr>
              <a:t>“Use an Access Code”</a:t>
            </a:r>
            <a:endParaRPr/>
          </a:p>
          <a:p>
            <a:pPr marL="0" marR="0" lvl="0" indent="0" algn="l" rtl="0">
              <a:lnSpc>
                <a:spcPct val="100000"/>
              </a:lnSpc>
              <a:spcBef>
                <a:spcPts val="0"/>
              </a:spcBef>
              <a:spcAft>
                <a:spcPts val="0"/>
              </a:spcAft>
              <a:buClr>
                <a:schemeClr val="dk2"/>
              </a:buClr>
              <a:buFont typeface="Arial"/>
              <a:buNone/>
            </a:pPr>
            <a:endParaRPr sz="1800" b="0" i="1" u="none" strike="noStrike" cap="none">
              <a:solidFill>
                <a:schemeClr val="dk2"/>
              </a:solidFill>
              <a:latin typeface="Arial"/>
              <a:ea typeface="Arial"/>
              <a:cs typeface="Arial"/>
              <a:sym typeface="Arial"/>
            </a:endParaRPr>
          </a:p>
          <a:p>
            <a:pPr marL="0" marR="0" lvl="0" indent="0" algn="l" rtl="0">
              <a:lnSpc>
                <a:spcPct val="100000"/>
              </a:lnSpc>
              <a:spcBef>
                <a:spcPts val="45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Choose this option if you </a:t>
            </a:r>
            <a:r>
              <a:rPr lang="en-GB" sz="1800" b="1" i="0" u="none" strike="noStrike" cap="none">
                <a:solidFill>
                  <a:schemeClr val="dk2"/>
                </a:solidFill>
                <a:latin typeface="Arial"/>
                <a:ea typeface="Arial"/>
                <a:cs typeface="Arial"/>
                <a:sym typeface="Arial"/>
              </a:rPr>
              <a:t>purchased your access code at the book store, </a:t>
            </a:r>
            <a:r>
              <a:rPr lang="en-GB" sz="1800" b="0" i="0" u="none" strike="noStrike" cap="none">
                <a:solidFill>
                  <a:schemeClr val="dk2"/>
                </a:solidFill>
                <a:latin typeface="Arial"/>
                <a:ea typeface="Arial"/>
                <a:cs typeface="Arial"/>
                <a:sym typeface="Arial"/>
              </a:rPr>
              <a:t>either on its own or packaged up with a print textbook or loose leaf text.</a:t>
            </a:r>
            <a:endParaRPr/>
          </a:p>
        </p:txBody>
      </p:sp>
      <p:sp>
        <p:nvSpPr>
          <p:cNvPr id="657" name="Google Shape;657;p109"/>
          <p:cNvSpPr/>
          <p:nvPr/>
        </p:nvSpPr>
        <p:spPr>
          <a:xfrm>
            <a:off x="3458853" y="3002656"/>
            <a:ext cx="620100" cy="213900"/>
          </a:xfrm>
          <a:prstGeom prst="rightArrow">
            <a:avLst>
              <a:gd name="adj1" fmla="val 50000"/>
              <a:gd name="adj2" fmla="val 50000"/>
            </a:avLst>
          </a:prstGeom>
          <a:solidFill>
            <a:srgbClr val="00478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58" name="Google Shape;658;p109"/>
          <p:cNvSpPr/>
          <p:nvPr/>
        </p:nvSpPr>
        <p:spPr>
          <a:xfrm>
            <a:off x="4150725" y="2676625"/>
            <a:ext cx="1371600" cy="865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9" name="Google Shape;659;p109"/>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5: </a:t>
            </a:r>
            <a:r>
              <a:rPr lang="en-GB" sz="2700" b="1" i="0" u="none" strike="noStrike" cap="none">
                <a:solidFill>
                  <a:schemeClr val="dk1"/>
                </a:solidFill>
                <a:latin typeface="Times New Roman"/>
                <a:ea typeface="Times New Roman"/>
                <a:cs typeface="Times New Roman"/>
                <a:sym typeface="Times New Roman"/>
              </a:rPr>
              <a:t>Select your access option</a:t>
            </a:r>
            <a:endParaRPr/>
          </a:p>
        </p:txBody>
      </p:sp>
    </p:spTree>
    <p:extLst>
      <p:ext uri="{BB962C8B-B14F-4D97-AF65-F5344CB8AC3E}">
        <p14:creationId xmlns:p14="http://schemas.microsoft.com/office/powerpoint/2010/main" val="1279562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3"/>
        <p:cNvGrpSpPr/>
        <p:nvPr/>
      </p:nvGrpSpPr>
      <p:grpSpPr>
        <a:xfrm>
          <a:off x="0" y="0"/>
          <a:ext cx="0" cy="0"/>
          <a:chOff x="0" y="0"/>
          <a:chExt cx="0" cy="0"/>
        </a:xfrm>
      </p:grpSpPr>
      <p:pic>
        <p:nvPicPr>
          <p:cNvPr id="664" name="Google Shape;664;p110"/>
          <p:cNvPicPr preferRelativeResize="0"/>
          <p:nvPr/>
        </p:nvPicPr>
        <p:blipFill rotWithShape="1">
          <a:blip r:embed="rId3">
            <a:alphaModFix/>
          </a:blip>
          <a:srcRect t="27478"/>
          <a:stretch/>
        </p:blipFill>
        <p:spPr>
          <a:xfrm>
            <a:off x="174400" y="2180351"/>
            <a:ext cx="4270200" cy="2862000"/>
          </a:xfrm>
          <a:prstGeom prst="rect">
            <a:avLst/>
          </a:prstGeom>
          <a:noFill/>
          <a:ln w="9525" cap="flat" cmpd="sng">
            <a:solidFill>
              <a:srgbClr val="7F7F7F"/>
            </a:solidFill>
            <a:prstDash val="solid"/>
            <a:round/>
            <a:headEnd type="none" w="sm" len="sm"/>
            <a:tailEnd type="none" w="sm" len="sm"/>
          </a:ln>
        </p:spPr>
      </p:pic>
      <p:sp>
        <p:nvSpPr>
          <p:cNvPr id="665" name="Google Shape;665;p110"/>
          <p:cNvSpPr txBox="1"/>
          <p:nvPr/>
        </p:nvSpPr>
        <p:spPr>
          <a:xfrm>
            <a:off x="4647400" y="1130125"/>
            <a:ext cx="4478700" cy="4927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1" i="1" u="none" strike="noStrike" kern="0" cap="none" spc="0" normalizeH="0" baseline="0" noProof="0">
                <a:ln>
                  <a:noFill/>
                </a:ln>
                <a:solidFill>
                  <a:srgbClr val="003057"/>
                </a:solidFill>
                <a:effectLst/>
                <a:uLnTx/>
                <a:uFillTx/>
                <a:latin typeface="Arial"/>
                <a:ea typeface="Arial"/>
                <a:cs typeface="Arial"/>
                <a:sym typeface="Arial"/>
              </a:rPr>
              <a:t>Option Two: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0" i="1" u="none" strike="noStrike" kern="0" cap="none" spc="0" normalizeH="0" baseline="0" noProof="0">
                <a:ln>
                  <a:noFill/>
                </a:ln>
                <a:solidFill>
                  <a:srgbClr val="003057"/>
                </a:solidFill>
                <a:effectLst/>
                <a:uLnTx/>
                <a:uFillTx/>
                <a:latin typeface="Arial"/>
                <a:ea typeface="Arial"/>
                <a:cs typeface="Arial"/>
                <a:sym typeface="Arial"/>
              </a:rPr>
              <a:t>“Use a Credit Card or PayPal”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305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Choose this option if you have </a:t>
            </a:r>
            <a:r>
              <a:rPr kumimoji="0" lang="en-GB" sz="1800" b="1" i="0" u="none" strike="noStrike" kern="0" cap="none" spc="0" normalizeH="0" baseline="0" noProof="0">
                <a:ln>
                  <a:noFill/>
                </a:ln>
                <a:solidFill>
                  <a:srgbClr val="003057"/>
                </a:solidFill>
                <a:effectLst/>
                <a:uLnTx/>
                <a:uFillTx/>
                <a:latin typeface="Arial"/>
                <a:ea typeface="Arial"/>
                <a:cs typeface="Arial"/>
                <a:sym typeface="Arial"/>
              </a:rPr>
              <a:t>not yet purchased your access cod</a:t>
            </a: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e. This will give you immediate access to the product.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305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Your options may include: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00000"/>
              </a:lnSpc>
              <a:spcBef>
                <a:spcPts val="0"/>
              </a:spcBef>
              <a:spcAft>
                <a:spcPts val="0"/>
              </a:spcAft>
              <a:buClr>
                <a:srgbClr val="003057"/>
              </a:buClr>
              <a:buSzPts val="1800"/>
              <a:buFont typeface="Arial"/>
              <a:buChar char="➔"/>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M</a:t>
            </a:r>
            <a:r>
              <a:rPr kumimoji="0" lang="en-GB" sz="1800" b="0" i="0" u="none" strike="noStrike" kern="0" cap="none" spc="0" normalizeH="0" baseline="0" noProof="0">
                <a:ln>
                  <a:noFill/>
                </a:ln>
                <a:solidFill>
                  <a:srgbClr val="003057"/>
                </a:solidFill>
                <a:effectLst/>
                <a:uLnTx/>
                <a:uFillTx/>
                <a:latin typeface="Arial"/>
                <a:cs typeface="Arial"/>
                <a:sym typeface="Arial"/>
              </a:rPr>
              <a:t>yLab</a:t>
            </a: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 + eText </a:t>
            </a:r>
            <a:r>
              <a:rPr kumimoji="0" lang="en-GB" sz="1800" b="0" i="0" u="none" strike="noStrike" kern="0" cap="none" spc="0" normalizeH="0" baseline="0" noProof="0">
                <a:ln>
                  <a:noFill/>
                </a:ln>
                <a:solidFill>
                  <a:srgbClr val="FF0000"/>
                </a:solidFill>
                <a:effectLst/>
                <a:uLnTx/>
                <a:uFillTx/>
                <a:latin typeface="Arial"/>
                <a:ea typeface="Arial"/>
                <a:cs typeface="Arial"/>
                <a:sym typeface="Arial"/>
              </a:rPr>
              <a:t>**BEST VALUE!**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00000"/>
              </a:lnSpc>
              <a:spcBef>
                <a:spcPts val="0"/>
              </a:spcBef>
              <a:spcAft>
                <a:spcPts val="0"/>
              </a:spcAft>
              <a:buClr>
                <a:srgbClr val="003057"/>
              </a:buClr>
              <a:buSzPts val="1800"/>
              <a:buFont typeface="Arial"/>
              <a:buChar char="➔"/>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M</a:t>
            </a:r>
            <a:r>
              <a:rPr kumimoji="0" lang="en-GB" sz="1800" b="0" i="0" u="none" strike="noStrike" kern="0" cap="none" spc="0" normalizeH="0" baseline="0" noProof="0">
                <a:ln>
                  <a:noFill/>
                </a:ln>
                <a:solidFill>
                  <a:srgbClr val="003057"/>
                </a:solidFill>
                <a:effectLst/>
                <a:uLnTx/>
                <a:uFillTx/>
                <a:latin typeface="Arial"/>
                <a:cs typeface="Arial"/>
                <a:sym typeface="Arial"/>
              </a:rPr>
              <a:t>yLab</a:t>
            </a: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 + loose leaf print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00000"/>
              </a:lnSpc>
              <a:spcBef>
                <a:spcPts val="0"/>
              </a:spcBef>
              <a:spcAft>
                <a:spcPts val="0"/>
              </a:spcAft>
              <a:buClr>
                <a:srgbClr val="003057"/>
              </a:buClr>
              <a:buSzPts val="1800"/>
              <a:buFont typeface="Arial"/>
              <a:buChar char="➔"/>
              <a:tabLst/>
              <a:defRPr/>
            </a:pPr>
            <a:r>
              <a:rPr kumimoji="0" lang="en-GB" sz="1800" b="0" i="0" u="none" strike="noStrike" kern="0" cap="none" spc="0" normalizeH="0" baseline="0" noProof="0">
                <a:ln>
                  <a:noFill/>
                </a:ln>
                <a:solidFill>
                  <a:srgbClr val="003057"/>
                </a:solidFill>
                <a:effectLst/>
                <a:uLnTx/>
                <a:uFillTx/>
                <a:latin typeface="Arial"/>
                <a:cs typeface="Arial"/>
                <a:sym typeface="Arial"/>
              </a:rPr>
              <a:t>MyLab</a:t>
            </a: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 alone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3057"/>
              </a:buClr>
              <a:buSzTx/>
              <a:buFont typeface="Arial"/>
              <a:buNone/>
              <a:tabLst/>
              <a:defRPr/>
            </a:pP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*Note: if you purchase M</a:t>
            </a:r>
            <a:r>
              <a:rPr kumimoji="0" lang="en-GB" sz="1800" b="0" i="0" u="none" strike="noStrike" kern="0" cap="none" spc="0" normalizeH="0" baseline="0" noProof="0">
                <a:ln>
                  <a:noFill/>
                </a:ln>
                <a:solidFill>
                  <a:srgbClr val="003057"/>
                </a:solidFill>
                <a:effectLst/>
                <a:uLnTx/>
                <a:uFillTx/>
                <a:latin typeface="Arial"/>
                <a:cs typeface="Arial"/>
                <a:sym typeface="Arial"/>
              </a:rPr>
              <a:t>yLab</a:t>
            </a:r>
            <a:r>
              <a:rPr kumimoji="0" lang="en-GB" sz="1800" b="0" i="0" u="none" strike="noStrike" kern="0" cap="none" spc="0" normalizeH="0" baseline="0" noProof="0">
                <a:ln>
                  <a:noFill/>
                </a:ln>
                <a:solidFill>
                  <a:srgbClr val="003057"/>
                </a:solidFill>
                <a:effectLst/>
                <a:uLnTx/>
                <a:uFillTx/>
                <a:latin typeface="Arial"/>
                <a:ea typeface="Arial"/>
                <a:cs typeface="Arial"/>
                <a:sym typeface="Arial"/>
              </a:rPr>
              <a:t> alone, you can later “upgrade” your package to include the eText or loose leaf.</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10"/>
          <p:cNvSpPr/>
          <p:nvPr/>
        </p:nvSpPr>
        <p:spPr>
          <a:xfrm rot="-2073568">
            <a:off x="3539911" y="1927619"/>
            <a:ext cx="1129638" cy="273108"/>
          </a:xfrm>
          <a:prstGeom prst="leftArrow">
            <a:avLst>
              <a:gd name="adj1" fmla="val 50000"/>
              <a:gd name="adj2" fmla="val 50000"/>
            </a:avLst>
          </a:prstGeom>
          <a:solidFill>
            <a:srgbClr val="00478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67" name="Google Shape;667;p110"/>
          <p:cNvSpPr/>
          <p:nvPr/>
        </p:nvSpPr>
        <p:spPr>
          <a:xfrm>
            <a:off x="1857925" y="2496975"/>
            <a:ext cx="1888500" cy="1689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8" name="Google Shape;668;p110"/>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5: </a:t>
            </a:r>
            <a:r>
              <a:rPr lang="en-GB" sz="2700" b="1" i="0" u="none" strike="noStrike" cap="none">
                <a:solidFill>
                  <a:schemeClr val="dk1"/>
                </a:solidFill>
                <a:latin typeface="Times New Roman"/>
                <a:ea typeface="Times New Roman"/>
                <a:cs typeface="Times New Roman"/>
                <a:sym typeface="Times New Roman"/>
              </a:rPr>
              <a:t>Select your access option</a:t>
            </a:r>
            <a:endParaRPr/>
          </a:p>
        </p:txBody>
      </p:sp>
    </p:spTree>
    <p:extLst>
      <p:ext uri="{BB962C8B-B14F-4D97-AF65-F5344CB8AC3E}">
        <p14:creationId xmlns:p14="http://schemas.microsoft.com/office/powerpoint/2010/main" val="21561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Marketing Mean to You?</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65052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72"/>
        <p:cNvGrpSpPr/>
        <p:nvPr/>
      </p:nvGrpSpPr>
      <p:grpSpPr>
        <a:xfrm>
          <a:off x="0" y="0"/>
          <a:ext cx="0" cy="0"/>
          <a:chOff x="0" y="0"/>
          <a:chExt cx="0" cy="0"/>
        </a:xfrm>
      </p:grpSpPr>
      <p:sp>
        <p:nvSpPr>
          <p:cNvPr id="673" name="Google Shape;673;p111"/>
          <p:cNvSpPr txBox="1">
            <a:spLocks noGrp="1"/>
          </p:cNvSpPr>
          <p:nvPr>
            <p:ph type="body" idx="1"/>
          </p:nvPr>
        </p:nvSpPr>
        <p:spPr>
          <a:xfrm>
            <a:off x="446450" y="1602100"/>
            <a:ext cx="3458700" cy="44259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b="0" i="0" u="none" strike="noStrike" cap="none">
                <a:solidFill>
                  <a:schemeClr val="dk2"/>
                </a:solidFill>
                <a:latin typeface="Arial"/>
                <a:ea typeface="Arial"/>
                <a:cs typeface="Arial"/>
                <a:sym typeface="Arial"/>
              </a:rPr>
              <a:t>When you see the “You’re done!” screen, you have successfully completed registration. Print the confirmation screen for your records (you will also receive an email).</a:t>
            </a:r>
            <a:endParaRPr/>
          </a:p>
          <a:p>
            <a:pPr marL="0" marR="0" lvl="0" indent="0" algn="l" rtl="0">
              <a:lnSpc>
                <a:spcPct val="133333"/>
              </a:lnSpc>
              <a:spcBef>
                <a:spcPts val="0"/>
              </a:spcBef>
              <a:spcAft>
                <a:spcPts val="0"/>
              </a:spcAft>
              <a:buClr>
                <a:schemeClr val="dk2"/>
              </a:buClr>
              <a:buFont typeface="Arial"/>
              <a:buNone/>
            </a:pPr>
            <a:endParaRPr sz="1400"/>
          </a:p>
          <a:p>
            <a:pPr marL="0" marR="0" lvl="0" indent="0" algn="l" rtl="0">
              <a:lnSpc>
                <a:spcPct val="133333"/>
              </a:lnSpc>
              <a:spcBef>
                <a:spcPts val="0"/>
              </a:spcBef>
              <a:spcAft>
                <a:spcPts val="0"/>
              </a:spcAft>
              <a:buClr>
                <a:schemeClr val="dk2"/>
              </a:buClr>
              <a:buFont typeface="Arial"/>
              <a:buNone/>
            </a:pPr>
            <a:r>
              <a:rPr lang="en-GB" sz="1800"/>
              <a:t>Click Go to My Courses and select your course to begin</a:t>
            </a:r>
            <a:r>
              <a:rPr lang="en-GB" sz="1800" b="0" i="0" u="none" strike="noStrike" cap="none">
                <a:solidFill>
                  <a:schemeClr val="dk2"/>
                </a:solidFill>
                <a:latin typeface="Arial"/>
                <a:ea typeface="Arial"/>
                <a:cs typeface="Arial"/>
                <a:sym typeface="Arial"/>
              </a:rPr>
              <a:t>.</a:t>
            </a:r>
            <a:endParaRPr/>
          </a:p>
        </p:txBody>
      </p:sp>
      <p:sp>
        <p:nvSpPr>
          <p:cNvPr id="674" name="Google Shape;674;p11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5" name="Google Shape;675;p111"/>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6: </a:t>
            </a:r>
            <a:r>
              <a:rPr lang="en-GB" sz="2700" b="1" i="0" u="none" strike="noStrike" cap="none">
                <a:solidFill>
                  <a:schemeClr val="dk1"/>
                </a:solidFill>
                <a:latin typeface="Times New Roman"/>
                <a:ea typeface="Times New Roman"/>
                <a:cs typeface="Times New Roman"/>
                <a:sym typeface="Times New Roman"/>
              </a:rPr>
              <a:t>You’re done!</a:t>
            </a:r>
            <a:endParaRPr/>
          </a:p>
        </p:txBody>
      </p:sp>
      <p:grpSp>
        <p:nvGrpSpPr>
          <p:cNvPr id="676" name="Google Shape;676;p111"/>
          <p:cNvGrpSpPr/>
          <p:nvPr/>
        </p:nvGrpSpPr>
        <p:grpSpPr>
          <a:xfrm>
            <a:off x="4393335" y="1602090"/>
            <a:ext cx="4385700" cy="4425900"/>
            <a:chOff x="4393335" y="1602090"/>
            <a:chExt cx="4385700" cy="4425900"/>
          </a:xfrm>
        </p:grpSpPr>
        <p:pic>
          <p:nvPicPr>
            <p:cNvPr id="677" name="Google Shape;677;p111"/>
            <p:cNvPicPr preferRelativeResize="0"/>
            <p:nvPr/>
          </p:nvPicPr>
          <p:blipFill rotWithShape="1">
            <a:blip r:embed="rId3">
              <a:alphaModFix/>
            </a:blip>
            <a:srcRect/>
            <a:stretch/>
          </p:blipFill>
          <p:spPr>
            <a:xfrm>
              <a:off x="4393335" y="1602090"/>
              <a:ext cx="4385700" cy="4425900"/>
            </a:xfrm>
            <a:prstGeom prst="rect">
              <a:avLst/>
            </a:prstGeom>
            <a:noFill/>
            <a:ln w="9525" cap="flat" cmpd="sng">
              <a:solidFill>
                <a:srgbClr val="7F7F7F"/>
              </a:solidFill>
              <a:prstDash val="solid"/>
              <a:round/>
              <a:headEnd type="none" w="sm" len="sm"/>
              <a:tailEnd type="none" w="sm" len="sm"/>
            </a:ln>
          </p:spPr>
        </p:pic>
        <p:sp>
          <p:nvSpPr>
            <p:cNvPr id="678" name="Google Shape;678;p111"/>
            <p:cNvSpPr/>
            <p:nvPr/>
          </p:nvSpPr>
          <p:spPr>
            <a:xfrm>
              <a:off x="5349500" y="50072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11"/>
            <p:cNvSpPr/>
            <p:nvPr/>
          </p:nvSpPr>
          <p:spPr>
            <a:xfrm>
              <a:off x="5273300" y="51596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11"/>
            <p:cNvSpPr/>
            <p:nvPr/>
          </p:nvSpPr>
          <p:spPr>
            <a:xfrm>
              <a:off x="5120900" y="53120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65" y="4761753"/>
            <a:ext cx="8474420" cy="998021"/>
          </a:xfrm>
          <a:prstGeom prst="rect">
            <a:avLst/>
          </a:prstGeom>
        </p:spPr>
      </p:pic>
    </p:spTree>
    <p:extLst>
      <p:ext uri="{BB962C8B-B14F-4D97-AF65-F5344CB8AC3E}">
        <p14:creationId xmlns:p14="http://schemas.microsoft.com/office/powerpoint/2010/main" val="7056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pPr marL="0" indent="0">
              <a:buNone/>
            </a:pPr>
            <a:r>
              <a:rPr lang="en-US" sz="4400" dirty="0" smtClean="0">
                <a:solidFill>
                  <a:schemeClr val="bg1"/>
                </a:solidFill>
              </a:rPr>
              <a:t>How to be successful in 116</a:t>
            </a:r>
            <a:endParaRPr lang="en-US" sz="4400" dirty="0">
              <a:solidFill>
                <a:schemeClr val="bg1"/>
              </a:solidFill>
            </a:endParaRPr>
          </a:p>
        </p:txBody>
      </p:sp>
      <p:sp>
        <p:nvSpPr>
          <p:cNvPr id="4" name="Content Placeholder 2"/>
          <p:cNvSpPr txBox="1">
            <a:spLocks/>
          </p:cNvSpPr>
          <p:nvPr/>
        </p:nvSpPr>
        <p:spPr>
          <a:xfrm>
            <a:off x="441325" y="1447800"/>
            <a:ext cx="8245475" cy="4897016"/>
          </a:xfrm>
          <a:prstGeom prst="rect">
            <a:avLst/>
          </a:prstGeom>
        </p:spPr>
        <p:txBody>
          <a:bodyPr>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pPr marL="0" indent="0">
              <a:buNone/>
            </a:pPr>
            <a:r>
              <a:rPr lang="en-US" sz="2400" dirty="0"/>
              <a:t>BEFORE the class</a:t>
            </a:r>
          </a:p>
          <a:p>
            <a:r>
              <a:rPr lang="en-US" sz="2400" dirty="0" smtClean="0"/>
              <a:t>Pre-Read your Textbook</a:t>
            </a:r>
          </a:p>
          <a:p>
            <a:r>
              <a:rPr lang="en-US" sz="2400" dirty="0" smtClean="0"/>
              <a:t>Use </a:t>
            </a:r>
            <a:r>
              <a:rPr lang="en-US" sz="2400" dirty="0" err="1" smtClean="0"/>
              <a:t>MyLab</a:t>
            </a:r>
            <a:r>
              <a:rPr lang="en-US" sz="2400" dirty="0" smtClean="0"/>
              <a:t> resources</a:t>
            </a:r>
          </a:p>
          <a:p>
            <a:r>
              <a:rPr lang="en-US" sz="2400" dirty="0" smtClean="0"/>
              <a:t>Do the quizzes</a:t>
            </a:r>
          </a:p>
          <a:p>
            <a:endParaRPr lang="en-US" sz="2400" dirty="0" smtClean="0"/>
          </a:p>
          <a:p>
            <a:pPr marL="0" indent="0">
              <a:buNone/>
            </a:pPr>
            <a:r>
              <a:rPr lang="en-US" sz="2400" dirty="0" smtClean="0"/>
              <a:t>IN CLASS</a:t>
            </a:r>
          </a:p>
          <a:p>
            <a:r>
              <a:rPr lang="en-US" sz="2400" dirty="0" smtClean="0"/>
              <a:t>Participate: exercises, discussion, presentations</a:t>
            </a:r>
          </a:p>
          <a:p>
            <a:r>
              <a:rPr lang="en-US" sz="2400" dirty="0" smtClean="0"/>
              <a:t>Bring your devices (go online)</a:t>
            </a:r>
          </a:p>
          <a:p>
            <a:r>
              <a:rPr lang="en-US" sz="2400" dirty="0" smtClean="0"/>
              <a:t>Work with your peers (in and out of class)</a:t>
            </a:r>
          </a:p>
        </p:txBody>
      </p:sp>
      <p:sp>
        <p:nvSpPr>
          <p:cNvPr id="2" name="Rectangle 1"/>
          <p:cNvSpPr/>
          <p:nvPr/>
        </p:nvSpPr>
        <p:spPr>
          <a:xfrm>
            <a:off x="3696510" y="1341763"/>
            <a:ext cx="5311302" cy="2554545"/>
          </a:xfrm>
          <a:prstGeom prst="rect">
            <a:avLst/>
          </a:prstGeom>
          <a:noFill/>
        </p:spPr>
        <p:txBody>
          <a:bodyPr wrap="squar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You are expected to complete the </a:t>
            </a:r>
            <a:r>
              <a:rPr lang="en-US" sz="4000" b="0" cap="none" spc="0" dirty="0" err="1" smtClean="0">
                <a:ln w="0"/>
                <a:solidFill>
                  <a:schemeClr val="accent1"/>
                </a:solidFill>
                <a:effectLst>
                  <a:outerShdw blurRad="38100" dist="25400" dir="5400000" algn="ctr" rotWithShape="0">
                    <a:srgbClr val="6E747A">
                      <a:alpha val="43000"/>
                    </a:srgbClr>
                  </a:outerShdw>
                </a:effectLst>
              </a:rPr>
              <a:t>MyLab</a:t>
            </a:r>
            <a:r>
              <a:rPr lang="en-US" sz="4000" b="0" cap="none" spc="0" dirty="0" smtClean="0">
                <a:ln w="0"/>
                <a:solidFill>
                  <a:schemeClr val="accent1"/>
                </a:solidFill>
                <a:effectLst>
                  <a:outerShdw blurRad="38100" dist="25400" dir="5400000" algn="ctr" rotWithShape="0">
                    <a:srgbClr val="6E747A">
                      <a:alpha val="43000"/>
                    </a:srgbClr>
                  </a:outerShdw>
                </a:effectLst>
              </a:rPr>
              <a:t> Chapter study aids PRIOR to class.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3832698" y="5127414"/>
            <a:ext cx="5311302" cy="1323439"/>
          </a:xfrm>
          <a:prstGeom prst="rect">
            <a:avLst/>
          </a:prstGeom>
          <a:noFill/>
        </p:spPr>
        <p:txBody>
          <a:bodyPr wrap="squar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The in-class work builds off the </a:t>
            </a:r>
            <a:r>
              <a:rPr lang="en-US" sz="4000" b="0" cap="none" spc="0" dirty="0" err="1" smtClean="0">
                <a:ln w="0"/>
                <a:solidFill>
                  <a:schemeClr val="accent1"/>
                </a:solidFill>
                <a:effectLst>
                  <a:outerShdw blurRad="38100" dist="25400" dir="5400000" algn="ctr" rotWithShape="0">
                    <a:srgbClr val="6E747A">
                      <a:alpha val="43000"/>
                    </a:srgbClr>
                  </a:outerShdw>
                </a:effectLst>
              </a:rPr>
              <a:t>MyLab</a:t>
            </a:r>
            <a:r>
              <a:rPr lang="en-US" sz="4000" b="0" cap="none" spc="0" dirty="0" smtClean="0">
                <a:ln w="0"/>
                <a:solidFill>
                  <a:schemeClr val="accent1"/>
                </a:solidFill>
                <a:effectLst>
                  <a:outerShdw blurRad="38100" dist="25400" dir="5400000" algn="ctr" rotWithShape="0">
                    <a:srgbClr val="6E747A">
                      <a:alpha val="43000"/>
                    </a:srgbClr>
                  </a:outerShdw>
                </a:effectLst>
              </a:rPr>
              <a:t> study.</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3666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 and Structure</a:t>
            </a:r>
            <a:endParaRPr lang="en-US" dirty="0"/>
          </a:p>
        </p:txBody>
      </p:sp>
      <p:sp>
        <p:nvSpPr>
          <p:cNvPr id="6" name="Content Placeholder 2"/>
          <p:cNvSpPr>
            <a:spLocks noGrp="1"/>
          </p:cNvSpPr>
          <p:nvPr>
            <p:ph idx="1"/>
          </p:nvPr>
        </p:nvSpPr>
        <p:spPr>
          <a:xfrm>
            <a:off x="914400" y="1629067"/>
            <a:ext cx="7501812" cy="3581400"/>
          </a:xfrm>
        </p:spPr>
        <p:txBody>
          <a:bodyPr>
            <a:normAutofit/>
          </a:bodyPr>
          <a:lstStyle/>
          <a:p>
            <a:r>
              <a:rPr lang="en-US" sz="2800" dirty="0" smtClean="0"/>
              <a:t>Tuesdays and Thursdays, 12:30 – 1:50</a:t>
            </a:r>
          </a:p>
          <a:p>
            <a:r>
              <a:rPr lang="en-US" sz="2800" dirty="0"/>
              <a:t>Classroom </a:t>
            </a:r>
            <a:r>
              <a:rPr lang="en-US" sz="2800" dirty="0" smtClean="0"/>
              <a:t>H115</a:t>
            </a:r>
          </a:p>
          <a:p>
            <a:r>
              <a:rPr lang="en-US" sz="2800" dirty="0" smtClean="0"/>
              <a:t>Office </a:t>
            </a:r>
            <a:r>
              <a:rPr lang="en-US" sz="2800" dirty="0"/>
              <a:t>Hours or </a:t>
            </a:r>
            <a:r>
              <a:rPr lang="en-US" sz="2800" u="sng" dirty="0" smtClean="0"/>
              <a:t>by appointment</a:t>
            </a:r>
            <a:endParaRPr lang="en-US" sz="2800" u="sng" dirty="0"/>
          </a:p>
          <a:p>
            <a:pPr lvl="1"/>
            <a:r>
              <a:rPr lang="en-US" sz="2800" dirty="0" err="1" smtClean="0"/>
              <a:t>Tu</a:t>
            </a:r>
            <a:r>
              <a:rPr lang="en-US" sz="2800" dirty="0" smtClean="0"/>
              <a:t>/</a:t>
            </a:r>
            <a:r>
              <a:rPr lang="en-US" sz="2800" dirty="0" err="1" smtClean="0"/>
              <a:t>Th</a:t>
            </a:r>
            <a:r>
              <a:rPr lang="en-US" sz="2800" dirty="0" smtClean="0"/>
              <a:t> ~2:00 p.m. to 5:00 p.m. in C274</a:t>
            </a:r>
          </a:p>
          <a:p>
            <a:pPr lvl="1"/>
            <a:r>
              <a:rPr lang="en-US" sz="2800" dirty="0" smtClean="0"/>
              <a:t>Wed ~12:30 p.m. to 3:00 p.m. in C274</a:t>
            </a:r>
          </a:p>
          <a:p>
            <a:pPr lvl="1"/>
            <a:r>
              <a:rPr lang="en-US" sz="2800" i="1" dirty="0" smtClean="0"/>
              <a:t>Subject to change – published on Moodle</a:t>
            </a:r>
          </a:p>
          <a:p>
            <a:pPr marL="530352" lvl="1" indent="0">
              <a:buNone/>
            </a:pPr>
            <a:endParaRPr lang="en-US" sz="2800" dirty="0"/>
          </a:p>
          <a:p>
            <a:endParaRPr lang="en-US" sz="2800" dirty="0" smtClean="0"/>
          </a:p>
          <a:p>
            <a:endParaRPr lang="en-US" sz="2800" dirty="0"/>
          </a:p>
        </p:txBody>
      </p:sp>
    </p:spTree>
    <p:extLst>
      <p:ext uri="{BB962C8B-B14F-4D97-AF65-F5344CB8AC3E}">
        <p14:creationId xmlns:p14="http://schemas.microsoft.com/office/powerpoint/2010/main" val="329187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Course Schedule</a:t>
            </a: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21" y="342187"/>
            <a:ext cx="6017257" cy="6349170"/>
          </a:xfrm>
          <a:prstGeom prst="rect">
            <a:avLst/>
          </a:prstGeom>
        </p:spPr>
      </p:pic>
      <p:sp>
        <p:nvSpPr>
          <p:cNvPr id="6" name="Left Arrow 5"/>
          <p:cNvSpPr/>
          <p:nvPr/>
        </p:nvSpPr>
        <p:spPr>
          <a:xfrm>
            <a:off x="7053943" y="423020"/>
            <a:ext cx="1774496" cy="511438"/>
          </a:xfrm>
          <a:prstGeom prst="leftArrow">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223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4904" y="1015291"/>
            <a:ext cx="6324476" cy="1470025"/>
          </a:xfrm>
        </p:spPr>
        <p:txBody>
          <a:bodyPr/>
          <a:lstStyle/>
          <a:p>
            <a:r>
              <a:rPr lang="en-US" dirty="0" smtClean="0"/>
              <a:t>AGENDA</a:t>
            </a:r>
            <a:endParaRPr lang="en-US" dirty="0"/>
          </a:p>
        </p:txBody>
      </p:sp>
      <p:sp>
        <p:nvSpPr>
          <p:cNvPr id="6" name="Content Placeholder 1"/>
          <p:cNvSpPr txBox="1">
            <a:spLocks/>
          </p:cNvSpPr>
          <p:nvPr/>
        </p:nvSpPr>
        <p:spPr>
          <a:xfrm>
            <a:off x="2704259" y="2908951"/>
            <a:ext cx="5245423" cy="3111411"/>
          </a:xfrm>
          <a:prstGeom prst="rect">
            <a:avLst/>
          </a:prstGeom>
        </p:spPr>
        <p:txBody>
          <a:bodyPr>
            <a:normAutofit/>
          </a:bodyPr>
          <a:lstStyle>
            <a:lvl1pPr marL="0" indent="0" algn="ctr" rtl="0" eaLnBrk="1" latinLnBrk="0" hangingPunct="1">
              <a:spcBef>
                <a:spcPts val="435"/>
              </a:spcBef>
              <a:buClr>
                <a:schemeClr val="accent1">
                  <a:lumMod val="75000"/>
                </a:schemeClr>
              </a:buClr>
              <a:buSzPct val="85000"/>
              <a:buFont typeface="Wingdings 2"/>
              <a:buNone/>
              <a:defRPr kumimoji="0" sz="1950" kern="1200">
                <a:solidFill>
                  <a:schemeClr val="tx2"/>
                </a:solidFill>
                <a:latin typeface="+mn-lt"/>
                <a:ea typeface="+mn-ea"/>
                <a:cs typeface="+mn-cs"/>
              </a:defRPr>
            </a:lvl1pPr>
            <a:lvl2pPr marL="342900" indent="0" algn="ctr" rtl="0" eaLnBrk="1" latinLnBrk="0" hangingPunct="1">
              <a:spcBef>
                <a:spcPts val="278"/>
              </a:spcBef>
              <a:buClr>
                <a:schemeClr val="accent2">
                  <a:lumMod val="75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ts val="278"/>
              </a:spcBef>
              <a:buClr>
                <a:schemeClr val="accent1">
                  <a:lumMod val="60000"/>
                  <a:lumOff val="40000"/>
                </a:schemeClr>
              </a:buClr>
              <a:buSzPct val="85000"/>
              <a:buFont typeface="Wingdings 2"/>
              <a:buNone/>
              <a:defRPr kumimoji="0" sz="1500" kern="1200">
                <a:solidFill>
                  <a:schemeClr val="tx1"/>
                </a:solidFill>
                <a:latin typeface="+mn-lt"/>
                <a:ea typeface="+mn-ea"/>
                <a:cs typeface="+mn-cs"/>
              </a:defRPr>
            </a:lvl3pPr>
            <a:lvl4pPr marL="1028700" indent="0" algn="ctr" rtl="0" eaLnBrk="1" latinLnBrk="0" hangingPunct="1">
              <a:spcBef>
                <a:spcPts val="278"/>
              </a:spcBef>
              <a:buClr>
                <a:schemeClr val="accent3"/>
              </a:buClr>
              <a:buSzPct val="80000"/>
              <a:buFont typeface="Wingdings 2"/>
              <a:buNone/>
              <a:defRPr kumimoji="0" sz="1500" kern="1200">
                <a:solidFill>
                  <a:schemeClr val="tx1"/>
                </a:solidFill>
                <a:latin typeface="+mn-lt"/>
                <a:ea typeface="+mn-ea"/>
                <a:cs typeface="+mn-cs"/>
              </a:defRPr>
            </a:lvl4pPr>
            <a:lvl5pPr marL="1371600" indent="0" algn="ctr" rtl="0" eaLnBrk="1" latinLnBrk="0" hangingPunct="1">
              <a:spcBef>
                <a:spcPts val="278"/>
              </a:spcBef>
              <a:buClr>
                <a:schemeClr val="accent3">
                  <a:lumMod val="75000"/>
                </a:schemeClr>
              </a:buClr>
              <a:buFontTx/>
              <a:buNone/>
              <a:defRPr kumimoji="0" sz="1500" kern="1200">
                <a:solidFill>
                  <a:schemeClr val="tx1"/>
                </a:solidFill>
                <a:latin typeface="+mn-lt"/>
                <a:ea typeface="+mn-ea"/>
                <a:cs typeface="+mn-cs"/>
              </a:defRPr>
            </a:lvl5pPr>
            <a:lvl6pPr marL="1714500" indent="0" algn="ctr" rtl="0" eaLnBrk="1" latinLnBrk="0" hangingPunct="1">
              <a:spcBef>
                <a:spcPts val="278"/>
              </a:spcBef>
              <a:buClr>
                <a:schemeClr val="accent3"/>
              </a:buClr>
              <a:buNone/>
              <a:defRPr kumimoji="0" sz="1350" kern="1200" baseline="0">
                <a:solidFill>
                  <a:schemeClr val="tx1"/>
                </a:solidFill>
                <a:latin typeface="+mn-lt"/>
                <a:ea typeface="+mn-ea"/>
                <a:cs typeface="+mn-cs"/>
              </a:defRPr>
            </a:lvl6pPr>
            <a:lvl7pPr marL="2057400" indent="0" algn="ctr" rtl="0" eaLnBrk="1" latinLnBrk="0" hangingPunct="1">
              <a:spcBef>
                <a:spcPts val="278"/>
              </a:spcBef>
              <a:buClr>
                <a:schemeClr val="accent2"/>
              </a:buClr>
              <a:buNone/>
              <a:defRPr kumimoji="0" sz="1350" kern="1200">
                <a:solidFill>
                  <a:schemeClr val="tx1"/>
                </a:solidFill>
                <a:latin typeface="+mn-lt"/>
                <a:ea typeface="+mn-ea"/>
                <a:cs typeface="+mn-cs"/>
              </a:defRPr>
            </a:lvl7pPr>
            <a:lvl8pPr marL="2400300" indent="0" algn="ctr" rtl="0" eaLnBrk="1" latinLnBrk="0" hangingPunct="1">
              <a:spcBef>
                <a:spcPts val="278"/>
              </a:spcBef>
              <a:buClr>
                <a:schemeClr val="accent1">
                  <a:lumMod val="75000"/>
                </a:schemeClr>
              </a:buClr>
              <a:buNone/>
              <a:defRPr kumimoji="0" sz="1350" kern="1200">
                <a:solidFill>
                  <a:schemeClr val="tx1"/>
                </a:solidFill>
                <a:latin typeface="+mn-lt"/>
                <a:ea typeface="+mn-ea"/>
                <a:cs typeface="+mn-cs"/>
              </a:defRPr>
            </a:lvl8pPr>
            <a:lvl9pPr marL="2743200" indent="0" algn="ctr" rtl="0" eaLnBrk="1" latinLnBrk="0" hangingPunct="1">
              <a:spcBef>
                <a:spcPts val="278"/>
              </a:spcBef>
              <a:buClr>
                <a:schemeClr val="accent3">
                  <a:lumMod val="50000"/>
                </a:schemeClr>
              </a:buClr>
              <a:buFont typeface="Arial" panose="020B0604020202020204" pitchFamily="34" charset="0"/>
              <a:buNone/>
              <a:defRPr kumimoji="0" sz="135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600" dirty="0" smtClean="0">
                <a:solidFill>
                  <a:schemeClr val="bg1">
                    <a:lumMod val="75000"/>
                  </a:schemeClr>
                </a:solidFill>
              </a:rPr>
              <a:t>Introductions</a:t>
            </a:r>
          </a:p>
          <a:p>
            <a:pPr marL="342900" indent="-342900" algn="l">
              <a:buFont typeface="Arial" panose="020B0604020202020204" pitchFamily="34" charset="0"/>
              <a:buChar char="•"/>
            </a:pPr>
            <a:r>
              <a:rPr lang="en-US" sz="2600" dirty="0" smtClean="0">
                <a:solidFill>
                  <a:schemeClr val="bg1">
                    <a:lumMod val="75000"/>
                  </a:schemeClr>
                </a:solidFill>
              </a:rPr>
              <a:t>Course Outcomes</a:t>
            </a:r>
          </a:p>
          <a:p>
            <a:pPr marL="685800" lvl="1" indent="-342900" algn="l">
              <a:buFont typeface="Arial" panose="020B0604020202020204" pitchFamily="34" charset="0"/>
              <a:buChar char="•"/>
            </a:pPr>
            <a:r>
              <a:rPr lang="en-US" sz="2450" dirty="0">
                <a:solidFill>
                  <a:schemeClr val="bg1">
                    <a:lumMod val="75000"/>
                  </a:schemeClr>
                </a:solidFill>
              </a:rPr>
              <a:t>Assignments and Evaluation</a:t>
            </a:r>
          </a:p>
          <a:p>
            <a:pPr marL="685800" lvl="1" indent="-342900" algn="l">
              <a:buFont typeface="Arial" panose="020B0604020202020204" pitchFamily="34" charset="0"/>
              <a:buChar char="•"/>
            </a:pPr>
            <a:r>
              <a:rPr lang="en-US" sz="2450" dirty="0">
                <a:solidFill>
                  <a:schemeClr val="bg1">
                    <a:lumMod val="75000"/>
                  </a:schemeClr>
                </a:solidFill>
              </a:rPr>
              <a:t>Moodle</a:t>
            </a:r>
          </a:p>
          <a:p>
            <a:pPr marL="685800" lvl="1" indent="-342900" algn="l">
              <a:buFont typeface="Arial" panose="020B0604020202020204" pitchFamily="34" charset="0"/>
              <a:buChar char="•"/>
            </a:pPr>
            <a:r>
              <a:rPr lang="en-US" sz="2450" dirty="0" smtClean="0">
                <a:solidFill>
                  <a:schemeClr val="bg1">
                    <a:lumMod val="75000"/>
                  </a:schemeClr>
                </a:solidFill>
              </a:rPr>
              <a:t>Schedule and structure</a:t>
            </a:r>
          </a:p>
          <a:p>
            <a:pPr marL="342900" indent="-342900" algn="l">
              <a:buFont typeface="Arial" panose="020B0604020202020204" pitchFamily="34" charset="0"/>
              <a:buChar char="•"/>
            </a:pPr>
            <a:r>
              <a:rPr lang="en-US" sz="2600" dirty="0" smtClean="0">
                <a:solidFill>
                  <a:schemeClr val="tx1"/>
                </a:solidFill>
              </a:rPr>
              <a:t>Class Expectations</a:t>
            </a:r>
          </a:p>
          <a:p>
            <a:pPr marL="342900" indent="-342900" algn="l">
              <a:buFont typeface="Arial" panose="020B0604020202020204" pitchFamily="34" charset="0"/>
              <a:buChar char="•"/>
            </a:pPr>
            <a:r>
              <a:rPr lang="en-US" sz="2600" dirty="0" smtClean="0">
                <a:solidFill>
                  <a:schemeClr val="bg1">
                    <a:lumMod val="75000"/>
                  </a:schemeClr>
                </a:solidFill>
              </a:rPr>
              <a:t>Chapter 1</a:t>
            </a:r>
            <a:endParaRPr lang="en-US" sz="2600" dirty="0">
              <a:solidFill>
                <a:schemeClr val="bg1">
                  <a:lumMod val="75000"/>
                </a:schemeClr>
              </a:solidFill>
            </a:endParaRPr>
          </a:p>
        </p:txBody>
      </p:sp>
    </p:spTree>
    <p:extLst>
      <p:ext uri="{BB962C8B-B14F-4D97-AF65-F5344CB8AC3E}">
        <p14:creationId xmlns:p14="http://schemas.microsoft.com/office/powerpoint/2010/main" val="329400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073" y="1412776"/>
            <a:ext cx="8496654" cy="4036302"/>
          </a:xfrm>
        </p:spPr>
        <p:txBody>
          <a:bodyPr>
            <a:noAutofit/>
          </a:bodyPr>
          <a:lstStyle/>
          <a:p>
            <a:pPr marL="0" indent="0">
              <a:lnSpc>
                <a:spcPct val="90000"/>
              </a:lnSpc>
              <a:buNone/>
            </a:pPr>
            <a:r>
              <a:rPr lang="en-CA" sz="3200" b="1" dirty="0"/>
              <a:t>What you can expect from me</a:t>
            </a:r>
          </a:p>
          <a:p>
            <a:pPr marL="0" indent="0">
              <a:lnSpc>
                <a:spcPct val="90000"/>
              </a:lnSpc>
            </a:pPr>
            <a:r>
              <a:rPr lang="en-CA" sz="3200" dirty="0"/>
              <a:t> In class on time and prepared</a:t>
            </a:r>
          </a:p>
          <a:p>
            <a:pPr marL="0" indent="0">
              <a:lnSpc>
                <a:spcPct val="90000"/>
              </a:lnSpc>
            </a:pPr>
            <a:r>
              <a:rPr lang="en-CA" sz="3200" dirty="0"/>
              <a:t> Regular office hours and by appointment</a:t>
            </a:r>
          </a:p>
          <a:p>
            <a:pPr marL="0" indent="0">
              <a:lnSpc>
                <a:spcPct val="90000"/>
              </a:lnSpc>
            </a:pPr>
            <a:r>
              <a:rPr lang="en-CA" sz="3200" dirty="0"/>
              <a:t> Available by email, phone/text* </a:t>
            </a:r>
          </a:p>
          <a:p>
            <a:pPr marL="0" indent="0">
              <a:lnSpc>
                <a:spcPct val="90000"/>
              </a:lnSpc>
            </a:pPr>
            <a:r>
              <a:rPr lang="en-CA" sz="3200" dirty="0"/>
              <a:t> Respectful </a:t>
            </a:r>
            <a:r>
              <a:rPr lang="en-CA" sz="3200" dirty="0" smtClean="0"/>
              <a:t>&amp; </a:t>
            </a:r>
            <a:r>
              <a:rPr lang="en-CA" sz="3200" dirty="0"/>
              <a:t>supportive attitude and </a:t>
            </a:r>
            <a:r>
              <a:rPr lang="en-CA" sz="3200" dirty="0" smtClean="0"/>
              <a:t>classroom</a:t>
            </a:r>
            <a:endParaRPr lang="en-CA" sz="3200" dirty="0"/>
          </a:p>
          <a:p>
            <a:pPr marL="0" indent="0">
              <a:lnSpc>
                <a:spcPct val="90000"/>
              </a:lnSpc>
            </a:pPr>
            <a:r>
              <a:rPr lang="en-CA" sz="3200" dirty="0"/>
              <a:t> Open to suggestions and willing to adapt</a:t>
            </a:r>
          </a:p>
          <a:p>
            <a:pPr marL="0" indent="0">
              <a:lnSpc>
                <a:spcPct val="90000"/>
              </a:lnSpc>
              <a:buNone/>
            </a:pPr>
            <a:endParaRPr lang="en-CA" sz="3200" dirty="0" smtClean="0"/>
          </a:p>
          <a:p>
            <a:pPr marL="0" indent="0">
              <a:lnSpc>
                <a:spcPct val="90000"/>
              </a:lnSpc>
              <a:buNone/>
            </a:pPr>
            <a:r>
              <a:rPr lang="en-CA" sz="3200" dirty="0" smtClean="0"/>
              <a:t>Other</a:t>
            </a:r>
            <a:r>
              <a:rPr lang="en-CA" sz="3200" dirty="0"/>
              <a:t>?</a:t>
            </a:r>
          </a:p>
          <a:p>
            <a:pPr marL="0" indent="0">
              <a:lnSpc>
                <a:spcPct val="90000"/>
              </a:lnSpc>
            </a:pPr>
            <a:endParaRPr lang="en-CA" sz="3200" dirty="0"/>
          </a:p>
          <a:p>
            <a:endParaRPr lang="en-US" sz="2800" dirty="0"/>
          </a:p>
        </p:txBody>
      </p:sp>
      <p:sp>
        <p:nvSpPr>
          <p:cNvPr id="14339" name="Rectangle 2"/>
          <p:cNvSpPr>
            <a:spLocks noGrp="1" noChangeArrowheads="1"/>
          </p:cNvSpPr>
          <p:nvPr>
            <p:ph type="title" idx="4294967295"/>
          </p:nvPr>
        </p:nvSpPr>
        <p:spPr>
          <a:xfrm>
            <a:off x="442073" y="168645"/>
            <a:ext cx="6588125" cy="727788"/>
          </a:xfrm>
        </p:spPr>
        <p:txBody>
          <a:bodyPr/>
          <a:lstStyle/>
          <a:p>
            <a:pPr eaLnBrk="1" hangingPunct="1"/>
            <a:r>
              <a:rPr lang="en-CA" b="1" dirty="0" smtClean="0">
                <a:solidFill>
                  <a:schemeClr val="bg1"/>
                </a:solidFill>
              </a:rPr>
              <a:t>Expectations | Instructor</a:t>
            </a:r>
          </a:p>
        </p:txBody>
      </p:sp>
    </p:spTree>
    <p:extLst>
      <p:ext uri="{BB962C8B-B14F-4D97-AF65-F5344CB8AC3E}">
        <p14:creationId xmlns:p14="http://schemas.microsoft.com/office/powerpoint/2010/main" val="127845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073" y="1412775"/>
            <a:ext cx="8496654" cy="4782751"/>
          </a:xfrm>
        </p:spPr>
        <p:txBody>
          <a:bodyPr>
            <a:noAutofit/>
          </a:bodyPr>
          <a:lstStyle/>
          <a:p>
            <a:pPr marL="0" indent="0">
              <a:lnSpc>
                <a:spcPct val="90000"/>
              </a:lnSpc>
              <a:buNone/>
            </a:pPr>
            <a:r>
              <a:rPr lang="en-CA" sz="3200" b="1" dirty="0" smtClean="0"/>
              <a:t>My expectations of you</a:t>
            </a:r>
            <a:endParaRPr lang="en-CA" sz="3200" b="1" dirty="0"/>
          </a:p>
          <a:p>
            <a:pPr marL="274638" indent="-274638"/>
            <a:r>
              <a:rPr lang="en-CA" sz="3200" dirty="0"/>
              <a:t> In </a:t>
            </a:r>
            <a:r>
              <a:rPr lang="en-CA" sz="2400" dirty="0"/>
              <a:t> </a:t>
            </a:r>
            <a:r>
              <a:rPr lang="en-CA" sz="3200" dirty="0" smtClean="0"/>
              <a:t>class </a:t>
            </a:r>
            <a:r>
              <a:rPr lang="en-CA" sz="3200" dirty="0"/>
              <a:t>on </a:t>
            </a:r>
            <a:r>
              <a:rPr lang="en-CA" sz="3200" dirty="0" smtClean="0"/>
              <a:t>time (START @ 12:30)</a:t>
            </a:r>
            <a:endParaRPr lang="en-CA" sz="3200" dirty="0"/>
          </a:p>
          <a:p>
            <a:pPr marL="274638" indent="-274638"/>
            <a:r>
              <a:rPr lang="en-CA" sz="3200" dirty="0"/>
              <a:t> Prepared to participate</a:t>
            </a:r>
          </a:p>
          <a:p>
            <a:pPr marL="274638" indent="-274638"/>
            <a:r>
              <a:rPr lang="en-CA" sz="3200" dirty="0"/>
              <a:t> Assignments submitted on time</a:t>
            </a:r>
          </a:p>
          <a:p>
            <a:pPr marL="274638" indent="-274638"/>
            <a:r>
              <a:rPr lang="en-CA" sz="3200" dirty="0"/>
              <a:t> Respectful attitude to me and each other</a:t>
            </a:r>
          </a:p>
          <a:p>
            <a:pPr marL="274638" indent="-274638"/>
            <a:r>
              <a:rPr lang="en-CA" sz="3200" dirty="0"/>
              <a:t>Check your email </a:t>
            </a:r>
          </a:p>
          <a:p>
            <a:pPr marL="274638" indent="-274638"/>
            <a:r>
              <a:rPr lang="en-CA" sz="3200" dirty="0"/>
              <a:t>Communicate any issues or concerns </a:t>
            </a:r>
            <a:r>
              <a:rPr lang="en-CA" sz="3200" dirty="0" smtClean="0"/>
              <a:t>immediately. </a:t>
            </a:r>
            <a:r>
              <a:rPr lang="en-CA" sz="3200" i="1" dirty="0" smtClean="0"/>
              <a:t>If </a:t>
            </a:r>
            <a:r>
              <a:rPr lang="en-CA" sz="3200" i="1" dirty="0"/>
              <a:t>you don’t tell me I can’t help you</a:t>
            </a:r>
          </a:p>
          <a:p>
            <a:pPr marL="0" indent="0">
              <a:lnSpc>
                <a:spcPct val="90000"/>
              </a:lnSpc>
              <a:buNone/>
            </a:pPr>
            <a:endParaRPr lang="en-CA" sz="3200" dirty="0"/>
          </a:p>
          <a:p>
            <a:endParaRPr lang="en-US" sz="2800" dirty="0"/>
          </a:p>
        </p:txBody>
      </p:sp>
      <p:sp>
        <p:nvSpPr>
          <p:cNvPr id="14339" name="Rectangle 2"/>
          <p:cNvSpPr>
            <a:spLocks noGrp="1" noChangeArrowheads="1"/>
          </p:cNvSpPr>
          <p:nvPr>
            <p:ph type="title" idx="4294967295"/>
          </p:nvPr>
        </p:nvSpPr>
        <p:spPr>
          <a:xfrm>
            <a:off x="442073" y="168645"/>
            <a:ext cx="6588125" cy="727788"/>
          </a:xfrm>
        </p:spPr>
        <p:txBody>
          <a:bodyPr/>
          <a:lstStyle/>
          <a:p>
            <a:pPr eaLnBrk="1" hangingPunct="1"/>
            <a:r>
              <a:rPr lang="en-CA" b="1" dirty="0" smtClean="0">
                <a:solidFill>
                  <a:schemeClr val="bg1"/>
                </a:solidFill>
              </a:rPr>
              <a:t>Expectations | Students</a:t>
            </a:r>
          </a:p>
        </p:txBody>
      </p:sp>
    </p:spTree>
    <p:extLst>
      <p:ext uri="{BB962C8B-B14F-4D97-AF65-F5344CB8AC3E}">
        <p14:creationId xmlns:p14="http://schemas.microsoft.com/office/powerpoint/2010/main" val="375644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073" y="1412775"/>
            <a:ext cx="8496654" cy="4782751"/>
          </a:xfrm>
        </p:spPr>
        <p:txBody>
          <a:bodyPr>
            <a:noAutofit/>
          </a:bodyPr>
          <a:lstStyle/>
          <a:p>
            <a:pPr marL="0" indent="0">
              <a:lnSpc>
                <a:spcPct val="90000"/>
              </a:lnSpc>
              <a:buNone/>
            </a:pPr>
            <a:r>
              <a:rPr lang="en-CA" sz="3200" b="1" dirty="0" smtClean="0"/>
              <a:t>What do you expect of your classmates?</a:t>
            </a:r>
            <a:endParaRPr lang="en-CA" sz="3200" b="1" dirty="0"/>
          </a:p>
          <a:p>
            <a:pPr marL="274638" indent="-274638"/>
            <a:r>
              <a:rPr lang="en-CA" sz="3200" dirty="0"/>
              <a:t> </a:t>
            </a:r>
          </a:p>
          <a:p>
            <a:endParaRPr lang="en-US" sz="2800" dirty="0"/>
          </a:p>
        </p:txBody>
      </p:sp>
      <p:sp>
        <p:nvSpPr>
          <p:cNvPr id="14339" name="Rectangle 2"/>
          <p:cNvSpPr>
            <a:spLocks noGrp="1" noChangeArrowheads="1"/>
          </p:cNvSpPr>
          <p:nvPr>
            <p:ph type="title" idx="4294967295"/>
          </p:nvPr>
        </p:nvSpPr>
        <p:spPr>
          <a:xfrm>
            <a:off x="442073" y="168645"/>
            <a:ext cx="6588125" cy="727788"/>
          </a:xfrm>
        </p:spPr>
        <p:txBody>
          <a:bodyPr/>
          <a:lstStyle/>
          <a:p>
            <a:pPr eaLnBrk="1" hangingPunct="1"/>
            <a:r>
              <a:rPr lang="en-CA" b="1" dirty="0" smtClean="0">
                <a:solidFill>
                  <a:schemeClr val="bg1"/>
                </a:solidFill>
              </a:rPr>
              <a:t>Expectations | Classmates</a:t>
            </a:r>
          </a:p>
        </p:txBody>
      </p:sp>
    </p:spTree>
    <p:extLst>
      <p:ext uri="{BB962C8B-B14F-4D97-AF65-F5344CB8AC3E}">
        <p14:creationId xmlns:p14="http://schemas.microsoft.com/office/powerpoint/2010/main" val="31779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Contemporary Marketing</a:t>
            </a:r>
          </a:p>
          <a:p>
            <a:r>
              <a:rPr lang="en-US" dirty="0" smtClean="0"/>
              <a:t>Preparation:</a:t>
            </a:r>
          </a:p>
          <a:p>
            <a:pPr lvl="2"/>
            <a:r>
              <a:rPr lang="en-US" sz="2800" dirty="0" smtClean="0"/>
              <a:t>Chapter 1 – read/skim</a:t>
            </a:r>
            <a:endParaRPr lang="en-US" sz="2800" dirty="0" smtClean="0"/>
          </a:p>
          <a:p>
            <a:pPr lvl="2"/>
            <a:r>
              <a:rPr lang="en-US" sz="2800" dirty="0" err="1" smtClean="0"/>
              <a:t>MyLab</a:t>
            </a:r>
            <a:r>
              <a:rPr lang="en-US" sz="2800" dirty="0" smtClean="0"/>
              <a:t> preparation resources</a:t>
            </a:r>
          </a:p>
          <a:p>
            <a:pPr lvl="2"/>
            <a:r>
              <a:rPr lang="en-US" sz="2800" dirty="0" smtClean="0"/>
              <a:t>Moodle </a:t>
            </a:r>
            <a:r>
              <a:rPr lang="en-US" sz="2800" dirty="0" smtClean="0"/>
              <a:t>Quiz </a:t>
            </a:r>
            <a:br>
              <a:rPr lang="en-US" sz="2800" dirty="0" smtClean="0"/>
            </a:br>
            <a:endParaRPr lang="en-US" sz="2800" dirty="0" smtClean="0"/>
          </a:p>
          <a:p>
            <a:endParaRPr lang="en-US" dirty="0"/>
          </a:p>
        </p:txBody>
      </p:sp>
      <p:sp>
        <p:nvSpPr>
          <p:cNvPr id="3" name="Title 2"/>
          <p:cNvSpPr>
            <a:spLocks noGrp="1"/>
          </p:cNvSpPr>
          <p:nvPr>
            <p:ph type="title"/>
          </p:nvPr>
        </p:nvSpPr>
        <p:spPr/>
        <p:txBody>
          <a:bodyPr/>
          <a:lstStyle/>
          <a:p>
            <a:r>
              <a:rPr lang="en-US" dirty="0" smtClean="0"/>
              <a:t>Next Class:</a:t>
            </a:r>
            <a:endParaRPr lang="en-US" dirty="0"/>
          </a:p>
        </p:txBody>
      </p:sp>
    </p:spTree>
    <p:extLst>
      <p:ext uri="{BB962C8B-B14F-4D97-AF65-F5344CB8AC3E}">
        <p14:creationId xmlns:p14="http://schemas.microsoft.com/office/powerpoint/2010/main" val="61474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39755" y="1007091"/>
            <a:ext cx="7623149" cy="4572000"/>
          </a:xfrm>
        </p:spPr>
      </p:pic>
    </p:spTree>
    <p:extLst>
      <p:ext uri="{BB962C8B-B14F-4D97-AF65-F5344CB8AC3E}">
        <p14:creationId xmlns:p14="http://schemas.microsoft.com/office/powerpoint/2010/main" val="37877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77084"/>
          </a:xfrm>
        </p:spPr>
        <p:txBody>
          <a:bodyPr/>
          <a:lstStyle/>
          <a:p>
            <a:r>
              <a:rPr lang="en-US" dirty="0" smtClean="0"/>
              <a:t>Getting to know each other</a:t>
            </a:r>
            <a:endParaRPr lang="en-US" dirty="0"/>
          </a:p>
        </p:txBody>
      </p:sp>
      <p:pic>
        <p:nvPicPr>
          <p:cNvPr id="5" name="Content Placeholder 4" descr="in english at EScomunicación"/>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826" y="951722"/>
            <a:ext cx="7626096" cy="5179391"/>
          </a:xfrm>
        </p:spPr>
      </p:pic>
      <p:sp>
        <p:nvSpPr>
          <p:cNvPr id="6" name="Content Placeholder 2"/>
          <p:cNvSpPr txBox="1">
            <a:spLocks/>
          </p:cNvSpPr>
          <p:nvPr/>
        </p:nvSpPr>
        <p:spPr>
          <a:xfrm>
            <a:off x="1307881" y="3033459"/>
            <a:ext cx="6985438" cy="1462039"/>
          </a:xfrm>
          <a:prstGeom prst="rect">
            <a:avLst/>
          </a:prstGeom>
        </p:spPr>
        <p:txBody>
          <a:bodyPr vert="horz">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r>
              <a:rPr lang="en-US" sz="2400" dirty="0" smtClean="0"/>
              <a:t>Teams of 4 – </a:t>
            </a:r>
            <a:r>
              <a:rPr lang="en-US" sz="2400" b="1" dirty="0" smtClean="0"/>
              <a:t>at least 3 people you don’t know yet.</a:t>
            </a:r>
          </a:p>
          <a:p>
            <a:r>
              <a:rPr lang="en-US" sz="2400" dirty="0"/>
              <a:t>Find </a:t>
            </a:r>
            <a:r>
              <a:rPr lang="en-US" sz="2400" b="1" dirty="0"/>
              <a:t>3 things </a:t>
            </a:r>
            <a:r>
              <a:rPr lang="en-US" sz="2400" dirty="0"/>
              <a:t>in common with ALL others.</a:t>
            </a:r>
          </a:p>
          <a:p>
            <a:endParaRPr lang="en-US" sz="2400" dirty="0" smtClean="0"/>
          </a:p>
        </p:txBody>
      </p:sp>
    </p:spTree>
    <p:extLst>
      <p:ext uri="{BB962C8B-B14F-4D97-AF65-F5344CB8AC3E}">
        <p14:creationId xmlns:p14="http://schemas.microsoft.com/office/powerpoint/2010/main" val="30196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865" y="3196675"/>
            <a:ext cx="7772400" cy="652528"/>
          </a:xfrm>
        </p:spPr>
        <p:txBody>
          <a:bodyPr/>
          <a:lstStyle/>
          <a:p>
            <a:r>
              <a:rPr lang="en-US" dirty="0" smtClean="0"/>
              <a:t>What did you learn?</a:t>
            </a:r>
            <a:endParaRPr lang="en-US" dirty="0"/>
          </a:p>
        </p:txBody>
      </p:sp>
      <p:pic>
        <p:nvPicPr>
          <p:cNvPr id="7" name="Content Placeholder 4" descr="in english at EScomunicació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827" y="933244"/>
            <a:ext cx="7626096" cy="5179391"/>
          </a:xfrm>
          <a:prstGeom prst="rect">
            <a:avLst/>
          </a:prstGeom>
        </p:spPr>
      </p:pic>
    </p:spTree>
    <p:extLst>
      <p:ext uri="{BB962C8B-B14F-4D97-AF65-F5344CB8AC3E}">
        <p14:creationId xmlns:p14="http://schemas.microsoft.com/office/powerpoint/2010/main" val="10584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About Pamela Carey Nelson, </a:t>
            </a:r>
            <a:r>
              <a:rPr lang="en-US" sz="2400" dirty="0" smtClean="0"/>
              <a:t>MBA</a:t>
            </a:r>
            <a:endParaRPr lang="en-US" dirty="0"/>
          </a:p>
        </p:txBody>
      </p:sp>
      <p:sp>
        <p:nvSpPr>
          <p:cNvPr id="3" name="Content Placeholder 2"/>
          <p:cNvSpPr>
            <a:spLocks noGrp="1"/>
          </p:cNvSpPr>
          <p:nvPr>
            <p:ph type="subTitle" idx="1"/>
          </p:nvPr>
        </p:nvSpPr>
        <p:spPr>
          <a:xfrm>
            <a:off x="318639" y="2705569"/>
            <a:ext cx="5275152" cy="2922376"/>
          </a:xfrm>
        </p:spPr>
        <p:txBody>
          <a:bodyPr>
            <a:noAutofit/>
          </a:bodyPr>
          <a:lstStyle/>
          <a:p>
            <a:pPr marL="400050" indent="-342900" algn="l">
              <a:lnSpc>
                <a:spcPct val="114000"/>
              </a:lnSpc>
              <a:spcBef>
                <a:spcPts val="0"/>
              </a:spcBef>
              <a:buFont typeface="Arial" panose="020B0604020202020204" pitchFamily="34" charset="0"/>
              <a:buChar char="•"/>
            </a:pPr>
            <a:r>
              <a:rPr lang="en-US" sz="2000" dirty="0" smtClean="0"/>
              <a:t>Cominco Ltd. (Engineering)</a:t>
            </a:r>
          </a:p>
          <a:p>
            <a:pPr marL="400050" indent="-342900" algn="l">
              <a:lnSpc>
                <a:spcPct val="114000"/>
              </a:lnSpc>
              <a:spcBef>
                <a:spcPts val="0"/>
              </a:spcBef>
              <a:buFont typeface="Arial" panose="020B0604020202020204" pitchFamily="34" charset="0"/>
              <a:buChar char="•"/>
            </a:pPr>
            <a:r>
              <a:rPr lang="en-US" sz="2000" dirty="0"/>
              <a:t>Numerous Law Firms – corporate/commercial </a:t>
            </a:r>
            <a:r>
              <a:rPr lang="en-US" sz="2000" dirty="0" smtClean="0"/>
              <a:t>paralegal (BC / AB)</a:t>
            </a:r>
          </a:p>
          <a:p>
            <a:pPr marL="400050" indent="-342900" algn="l">
              <a:lnSpc>
                <a:spcPct val="114000"/>
              </a:lnSpc>
              <a:spcBef>
                <a:spcPts val="0"/>
              </a:spcBef>
              <a:buFont typeface="Arial" panose="020B0604020202020204" pitchFamily="34" charset="0"/>
              <a:buChar char="•"/>
            </a:pPr>
            <a:r>
              <a:rPr lang="en-US" sz="2000" dirty="0" smtClean="0"/>
              <a:t>Bridges.com – pure dot com</a:t>
            </a:r>
          </a:p>
          <a:p>
            <a:pPr marL="400050" indent="-342900" algn="l">
              <a:lnSpc>
                <a:spcPct val="114000"/>
              </a:lnSpc>
              <a:spcBef>
                <a:spcPts val="0"/>
              </a:spcBef>
              <a:buFont typeface="Arial" panose="020B0604020202020204" pitchFamily="34" charset="0"/>
              <a:buChar char="•"/>
            </a:pPr>
            <a:r>
              <a:rPr lang="en-US" sz="2000" dirty="0" smtClean="0"/>
              <a:t>Consultant – FMS Flight Motion Simulators, technology start-ups, purchase/sale of small businesses</a:t>
            </a:r>
          </a:p>
          <a:p>
            <a:pPr marL="400050" indent="-342900" algn="l">
              <a:lnSpc>
                <a:spcPct val="114000"/>
              </a:lnSpc>
              <a:spcBef>
                <a:spcPts val="0"/>
              </a:spcBef>
              <a:buFont typeface="Arial" panose="020B0604020202020204" pitchFamily="34" charset="0"/>
              <a:buChar char="•"/>
            </a:pPr>
            <a:r>
              <a:rPr lang="en-US" sz="2000" dirty="0" smtClean="0"/>
              <a:t>Women’s Enterprise Centre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6902">
            <a:off x="6450244" y="1361678"/>
            <a:ext cx="1912035" cy="1912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oup 8"/>
          <p:cNvGrpSpPr/>
          <p:nvPr/>
        </p:nvGrpSpPr>
        <p:grpSpPr>
          <a:xfrm>
            <a:off x="5684770" y="3327653"/>
            <a:ext cx="3147208" cy="3152582"/>
            <a:chOff x="5684770" y="3327653"/>
            <a:chExt cx="3147208" cy="3152582"/>
          </a:xfrm>
        </p:grpSpPr>
        <p:pic>
          <p:nvPicPr>
            <p:cNvPr id="13" name="Picture 12" descr="sidebar-2.jpg"/>
            <p:cNvPicPr>
              <a:picLocks noChangeAspect="1"/>
            </p:cNvPicPr>
            <p:nvPr/>
          </p:nvPicPr>
          <p:blipFill>
            <a:blip r:embed="rId4" cstate="print"/>
            <a:stretch>
              <a:fillRect/>
            </a:stretch>
          </p:blipFill>
          <p:spPr>
            <a:xfrm rot="711522">
              <a:off x="5794808" y="3327653"/>
              <a:ext cx="1911886" cy="12694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BFFcover-xsm.jpg"/>
            <p:cNvPicPr>
              <a:picLocks noChangeAspect="1"/>
            </p:cNvPicPr>
            <p:nvPr/>
          </p:nvPicPr>
          <p:blipFill>
            <a:blip r:embed="rId5" cstate="print"/>
            <a:stretch>
              <a:fillRect/>
            </a:stretch>
          </p:blipFill>
          <p:spPr>
            <a:xfrm rot="1282451">
              <a:off x="7612778" y="4073278"/>
              <a:ext cx="1219200" cy="1853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TourmalineEyes-B.jpg"/>
            <p:cNvPicPr>
              <a:picLocks noChangeAspect="1"/>
            </p:cNvPicPr>
            <p:nvPr/>
          </p:nvPicPr>
          <p:blipFill>
            <a:blip r:embed="rId6" cstate="print"/>
            <a:stretch>
              <a:fillRect/>
            </a:stretch>
          </p:blipFill>
          <p:spPr>
            <a:xfrm>
              <a:off x="5684770" y="4803835"/>
              <a:ext cx="2005513"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
        <p:nvSpPr>
          <p:cNvPr id="11" name="Content Placeholder 2"/>
          <p:cNvSpPr txBox="1">
            <a:spLocks/>
          </p:cNvSpPr>
          <p:nvPr/>
        </p:nvSpPr>
        <p:spPr>
          <a:xfrm>
            <a:off x="482540" y="5567130"/>
            <a:ext cx="5791200" cy="517775"/>
          </a:xfrm>
          <a:prstGeom prst="rect">
            <a:avLst/>
          </a:prstGeom>
        </p:spPr>
        <p:txBody>
          <a:bodyPr>
            <a:noAutofit/>
          </a:bodyPr>
          <a:lstStyle>
            <a:lvl1pPr marL="57150" indent="0">
              <a:lnSpc>
                <a:spcPct val="150000"/>
              </a:lnSpc>
              <a:spcBef>
                <a:spcPts val="435"/>
              </a:spcBef>
              <a:buClr>
                <a:schemeClr val="accent1">
                  <a:lumMod val="75000"/>
                </a:schemeClr>
              </a:buClr>
              <a:buSzPct val="85000"/>
              <a:buFont typeface="Wingdings 2"/>
              <a:buNone/>
              <a:defRPr kumimoji="0" sz="1600">
                <a:solidFill>
                  <a:schemeClr val="tx2"/>
                </a:solidFill>
              </a:defRPr>
            </a:lvl1pPr>
            <a:lvl2pPr marL="342900" indent="0" algn="ctr">
              <a:spcBef>
                <a:spcPts val="278"/>
              </a:spcBef>
              <a:buClr>
                <a:schemeClr val="accent2">
                  <a:lumMod val="75000"/>
                </a:schemeClr>
              </a:buClr>
              <a:buSzPct val="85000"/>
              <a:buFont typeface="Wingdings 2"/>
              <a:buNone/>
              <a:defRPr kumimoji="0"/>
            </a:lvl2pPr>
            <a:lvl3pPr marL="685800" indent="0" algn="ctr">
              <a:spcBef>
                <a:spcPts val="278"/>
              </a:spcBef>
              <a:buClr>
                <a:schemeClr val="accent1">
                  <a:lumMod val="60000"/>
                  <a:lumOff val="40000"/>
                </a:schemeClr>
              </a:buClr>
              <a:buSzPct val="85000"/>
              <a:buFont typeface="Wingdings 2"/>
              <a:buNone/>
              <a:defRPr kumimoji="0" sz="1500"/>
            </a:lvl3pPr>
            <a:lvl4pPr marL="1028700" indent="0" algn="ctr">
              <a:spcBef>
                <a:spcPts val="278"/>
              </a:spcBef>
              <a:buClr>
                <a:schemeClr val="accent3"/>
              </a:buClr>
              <a:buSzPct val="80000"/>
              <a:buFont typeface="Wingdings 2"/>
              <a:buNone/>
              <a:defRPr kumimoji="0" sz="1500"/>
            </a:lvl4pPr>
            <a:lvl5pPr marL="1371600" indent="0" algn="ctr">
              <a:spcBef>
                <a:spcPts val="278"/>
              </a:spcBef>
              <a:buClr>
                <a:schemeClr val="accent3">
                  <a:lumMod val="75000"/>
                </a:schemeClr>
              </a:buClr>
              <a:buFontTx/>
              <a:buNone/>
              <a:defRPr kumimoji="0" sz="1500"/>
            </a:lvl5pPr>
            <a:lvl6pPr marL="1714500" indent="0" algn="ctr">
              <a:spcBef>
                <a:spcPts val="278"/>
              </a:spcBef>
              <a:buClr>
                <a:schemeClr val="accent3"/>
              </a:buClr>
              <a:buNone/>
              <a:defRPr kumimoji="0" sz="1350" baseline="0"/>
            </a:lvl6pPr>
            <a:lvl7pPr marL="2057400" indent="0" algn="ctr">
              <a:spcBef>
                <a:spcPts val="278"/>
              </a:spcBef>
              <a:buClr>
                <a:schemeClr val="accent2"/>
              </a:buClr>
              <a:buNone/>
              <a:defRPr kumimoji="0" sz="1350"/>
            </a:lvl7pPr>
            <a:lvl8pPr marL="2400300" indent="0" algn="ctr">
              <a:spcBef>
                <a:spcPts val="278"/>
              </a:spcBef>
              <a:buClr>
                <a:schemeClr val="accent1">
                  <a:lumMod val="75000"/>
                </a:schemeClr>
              </a:buClr>
              <a:buNone/>
              <a:defRPr kumimoji="0" sz="1350"/>
            </a:lvl8pPr>
            <a:lvl9pPr marL="2743200" indent="0" algn="ctr">
              <a:spcBef>
                <a:spcPts val="278"/>
              </a:spcBef>
              <a:buClr>
                <a:schemeClr val="accent3">
                  <a:lumMod val="50000"/>
                </a:schemeClr>
              </a:buClr>
              <a:buFont typeface="Arial" panose="020B0604020202020204" pitchFamily="34" charset="0"/>
              <a:buNone/>
              <a:defRPr kumimoji="0" sz="1350"/>
            </a:lvl9pPr>
          </a:lstStyle>
          <a:p>
            <a:r>
              <a:rPr lang="en-US" sz="2000" dirty="0" smtClean="0"/>
              <a:t>Entrepreneur, Right-Seat Aviator</a:t>
            </a:r>
            <a:endParaRPr lang="en-US" sz="2000" dirty="0"/>
          </a:p>
        </p:txBody>
      </p:sp>
      <p:sp>
        <p:nvSpPr>
          <p:cNvPr id="12" name="Content Placeholder 2"/>
          <p:cNvSpPr txBox="1">
            <a:spLocks/>
          </p:cNvSpPr>
          <p:nvPr/>
        </p:nvSpPr>
        <p:spPr>
          <a:xfrm>
            <a:off x="482540" y="5895896"/>
            <a:ext cx="5791200" cy="446732"/>
          </a:xfrm>
          <a:prstGeom prst="rect">
            <a:avLst/>
          </a:prstGeom>
        </p:spPr>
        <p:txBody>
          <a:bodyPr>
            <a:noAutofit/>
          </a:bodyPr>
          <a:lstStyle>
            <a:lvl1pPr marL="57150" indent="0">
              <a:lnSpc>
                <a:spcPct val="150000"/>
              </a:lnSpc>
              <a:spcBef>
                <a:spcPts val="435"/>
              </a:spcBef>
              <a:buClr>
                <a:schemeClr val="accent1">
                  <a:lumMod val="75000"/>
                </a:schemeClr>
              </a:buClr>
              <a:buSzPct val="85000"/>
              <a:buFont typeface="Wingdings 2"/>
              <a:buNone/>
              <a:defRPr kumimoji="0" sz="1600">
                <a:solidFill>
                  <a:schemeClr val="tx2"/>
                </a:solidFill>
              </a:defRPr>
            </a:lvl1pPr>
            <a:lvl2pPr marL="342900" indent="0" algn="ctr">
              <a:spcBef>
                <a:spcPts val="278"/>
              </a:spcBef>
              <a:buClr>
                <a:schemeClr val="accent2">
                  <a:lumMod val="75000"/>
                </a:schemeClr>
              </a:buClr>
              <a:buSzPct val="85000"/>
              <a:buFont typeface="Wingdings 2"/>
              <a:buNone/>
              <a:defRPr kumimoji="0"/>
            </a:lvl2pPr>
            <a:lvl3pPr marL="685800" indent="0" algn="ctr">
              <a:spcBef>
                <a:spcPts val="278"/>
              </a:spcBef>
              <a:buClr>
                <a:schemeClr val="accent1">
                  <a:lumMod val="60000"/>
                  <a:lumOff val="40000"/>
                </a:schemeClr>
              </a:buClr>
              <a:buSzPct val="85000"/>
              <a:buFont typeface="Wingdings 2"/>
              <a:buNone/>
              <a:defRPr kumimoji="0" sz="1500"/>
            </a:lvl3pPr>
            <a:lvl4pPr marL="1028700" indent="0" algn="ctr">
              <a:spcBef>
                <a:spcPts val="278"/>
              </a:spcBef>
              <a:buClr>
                <a:schemeClr val="accent3"/>
              </a:buClr>
              <a:buSzPct val="80000"/>
              <a:buFont typeface="Wingdings 2"/>
              <a:buNone/>
              <a:defRPr kumimoji="0" sz="1500"/>
            </a:lvl4pPr>
            <a:lvl5pPr marL="1371600" indent="0" algn="ctr">
              <a:spcBef>
                <a:spcPts val="278"/>
              </a:spcBef>
              <a:buClr>
                <a:schemeClr val="accent3">
                  <a:lumMod val="75000"/>
                </a:schemeClr>
              </a:buClr>
              <a:buFontTx/>
              <a:buNone/>
              <a:defRPr kumimoji="0" sz="1500"/>
            </a:lvl5pPr>
            <a:lvl6pPr marL="1714500" indent="0" algn="ctr">
              <a:spcBef>
                <a:spcPts val="278"/>
              </a:spcBef>
              <a:buClr>
                <a:schemeClr val="accent3"/>
              </a:buClr>
              <a:buNone/>
              <a:defRPr kumimoji="0" sz="1350" baseline="0"/>
            </a:lvl6pPr>
            <a:lvl7pPr marL="2057400" indent="0" algn="ctr">
              <a:spcBef>
                <a:spcPts val="278"/>
              </a:spcBef>
              <a:buClr>
                <a:schemeClr val="accent2"/>
              </a:buClr>
              <a:buNone/>
              <a:defRPr kumimoji="0" sz="1350"/>
            </a:lvl7pPr>
            <a:lvl8pPr marL="2400300" indent="0" algn="ctr">
              <a:spcBef>
                <a:spcPts val="278"/>
              </a:spcBef>
              <a:buClr>
                <a:schemeClr val="accent1">
                  <a:lumMod val="75000"/>
                </a:schemeClr>
              </a:buClr>
              <a:buNone/>
              <a:defRPr kumimoji="0" sz="1350"/>
            </a:lvl8pPr>
            <a:lvl9pPr marL="2743200" indent="0" algn="ctr">
              <a:spcBef>
                <a:spcPts val="278"/>
              </a:spcBef>
              <a:buClr>
                <a:schemeClr val="accent3">
                  <a:lumMod val="50000"/>
                </a:schemeClr>
              </a:buClr>
              <a:buFont typeface="Arial" panose="020B0604020202020204" pitchFamily="34" charset="0"/>
              <a:buNone/>
              <a:defRPr kumimoji="0" sz="1350"/>
            </a:lvl9pPr>
          </a:lstStyle>
          <a:p>
            <a:r>
              <a:rPr lang="en-US" sz="2800" dirty="0"/>
              <a:t>Nana</a:t>
            </a:r>
            <a:r>
              <a:rPr lang="en-US" dirty="0"/>
              <a:t>!</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7569" y="2915982"/>
            <a:ext cx="4676283" cy="31175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rot="20005506">
            <a:off x="-619964" y="2683090"/>
            <a:ext cx="10219337"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25400" dir="5400000" algn="ctr" rotWithShape="0">
                    <a:srgbClr val="6E747A">
                      <a:alpha val="43000"/>
                    </a:srgbClr>
                  </a:outerShdw>
                </a:effectLst>
              </a:rPr>
              <a:t>Ask me something you don’t know?</a:t>
            </a:r>
            <a:endParaRPr lang="en-US" sz="5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96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dissolve">
                                      <p:cBhvr>
                                        <p:cTn id="32" dur="500"/>
                                        <p:tgtEl>
                                          <p:spTgt spid="11">
                                            <p:txEl>
                                              <p:pRg st="0" end="0"/>
                                            </p:txEl>
                                          </p:spTgt>
                                        </p:tgtEl>
                                      </p:cBhvr>
                                    </p:animEffect>
                                  </p:childTnLst>
                                </p:cTn>
                              </p:par>
                              <p:par>
                                <p:cTn id="33" presetID="10" presetClass="entr" presetSubtype="0"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dissolve">
                                      <p:cBhvr>
                                        <p:cTn id="40" dur="500"/>
                                        <p:tgtEl>
                                          <p:spTgt spid="12">
                                            <p:txEl>
                                              <p:pRg st="0" end="0"/>
                                            </p:txEl>
                                          </p:spTgt>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1" grpId="0" build="p" bldLvl="2"/>
      <p:bldP spid="12" grpId="0" build="p" bldLvl="2"/>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4904" y="1015291"/>
            <a:ext cx="6324476" cy="1470025"/>
          </a:xfrm>
        </p:spPr>
        <p:txBody>
          <a:bodyPr/>
          <a:lstStyle/>
          <a:p>
            <a:r>
              <a:rPr lang="en-US" dirty="0" smtClean="0"/>
              <a:t>AGENDA</a:t>
            </a:r>
            <a:endParaRPr lang="en-US" dirty="0"/>
          </a:p>
        </p:txBody>
      </p:sp>
      <p:sp>
        <p:nvSpPr>
          <p:cNvPr id="6" name="Content Placeholder 1"/>
          <p:cNvSpPr txBox="1">
            <a:spLocks/>
          </p:cNvSpPr>
          <p:nvPr/>
        </p:nvSpPr>
        <p:spPr>
          <a:xfrm>
            <a:off x="2704259" y="2908951"/>
            <a:ext cx="5245423" cy="3111411"/>
          </a:xfrm>
          <a:prstGeom prst="rect">
            <a:avLst/>
          </a:prstGeom>
        </p:spPr>
        <p:txBody>
          <a:bodyPr>
            <a:normAutofit/>
          </a:bodyPr>
          <a:lstStyle>
            <a:lvl1pPr marL="0" indent="0" algn="ctr" rtl="0" eaLnBrk="1" latinLnBrk="0" hangingPunct="1">
              <a:spcBef>
                <a:spcPts val="435"/>
              </a:spcBef>
              <a:buClr>
                <a:schemeClr val="accent1">
                  <a:lumMod val="75000"/>
                </a:schemeClr>
              </a:buClr>
              <a:buSzPct val="85000"/>
              <a:buFont typeface="Wingdings 2"/>
              <a:buNone/>
              <a:defRPr kumimoji="0" sz="1950" kern="1200">
                <a:solidFill>
                  <a:schemeClr val="tx2"/>
                </a:solidFill>
                <a:latin typeface="+mn-lt"/>
                <a:ea typeface="+mn-ea"/>
                <a:cs typeface="+mn-cs"/>
              </a:defRPr>
            </a:lvl1pPr>
            <a:lvl2pPr marL="342900" indent="0" algn="ctr" rtl="0" eaLnBrk="1" latinLnBrk="0" hangingPunct="1">
              <a:spcBef>
                <a:spcPts val="278"/>
              </a:spcBef>
              <a:buClr>
                <a:schemeClr val="accent2">
                  <a:lumMod val="75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ts val="278"/>
              </a:spcBef>
              <a:buClr>
                <a:schemeClr val="accent1">
                  <a:lumMod val="60000"/>
                  <a:lumOff val="40000"/>
                </a:schemeClr>
              </a:buClr>
              <a:buSzPct val="85000"/>
              <a:buFont typeface="Wingdings 2"/>
              <a:buNone/>
              <a:defRPr kumimoji="0" sz="1500" kern="1200">
                <a:solidFill>
                  <a:schemeClr val="tx1"/>
                </a:solidFill>
                <a:latin typeface="+mn-lt"/>
                <a:ea typeface="+mn-ea"/>
                <a:cs typeface="+mn-cs"/>
              </a:defRPr>
            </a:lvl3pPr>
            <a:lvl4pPr marL="1028700" indent="0" algn="ctr" rtl="0" eaLnBrk="1" latinLnBrk="0" hangingPunct="1">
              <a:spcBef>
                <a:spcPts val="278"/>
              </a:spcBef>
              <a:buClr>
                <a:schemeClr val="accent3"/>
              </a:buClr>
              <a:buSzPct val="80000"/>
              <a:buFont typeface="Wingdings 2"/>
              <a:buNone/>
              <a:defRPr kumimoji="0" sz="1500" kern="1200">
                <a:solidFill>
                  <a:schemeClr val="tx1"/>
                </a:solidFill>
                <a:latin typeface="+mn-lt"/>
                <a:ea typeface="+mn-ea"/>
                <a:cs typeface="+mn-cs"/>
              </a:defRPr>
            </a:lvl4pPr>
            <a:lvl5pPr marL="1371600" indent="0" algn="ctr" rtl="0" eaLnBrk="1" latinLnBrk="0" hangingPunct="1">
              <a:spcBef>
                <a:spcPts val="278"/>
              </a:spcBef>
              <a:buClr>
                <a:schemeClr val="accent3">
                  <a:lumMod val="75000"/>
                </a:schemeClr>
              </a:buClr>
              <a:buFontTx/>
              <a:buNone/>
              <a:defRPr kumimoji="0" sz="1500" kern="1200">
                <a:solidFill>
                  <a:schemeClr val="tx1"/>
                </a:solidFill>
                <a:latin typeface="+mn-lt"/>
                <a:ea typeface="+mn-ea"/>
                <a:cs typeface="+mn-cs"/>
              </a:defRPr>
            </a:lvl5pPr>
            <a:lvl6pPr marL="1714500" indent="0" algn="ctr" rtl="0" eaLnBrk="1" latinLnBrk="0" hangingPunct="1">
              <a:spcBef>
                <a:spcPts val="278"/>
              </a:spcBef>
              <a:buClr>
                <a:schemeClr val="accent3"/>
              </a:buClr>
              <a:buNone/>
              <a:defRPr kumimoji="0" sz="1350" kern="1200" baseline="0">
                <a:solidFill>
                  <a:schemeClr val="tx1"/>
                </a:solidFill>
                <a:latin typeface="+mn-lt"/>
                <a:ea typeface="+mn-ea"/>
                <a:cs typeface="+mn-cs"/>
              </a:defRPr>
            </a:lvl6pPr>
            <a:lvl7pPr marL="2057400" indent="0" algn="ctr" rtl="0" eaLnBrk="1" latinLnBrk="0" hangingPunct="1">
              <a:spcBef>
                <a:spcPts val="278"/>
              </a:spcBef>
              <a:buClr>
                <a:schemeClr val="accent2"/>
              </a:buClr>
              <a:buNone/>
              <a:defRPr kumimoji="0" sz="1350" kern="1200">
                <a:solidFill>
                  <a:schemeClr val="tx1"/>
                </a:solidFill>
                <a:latin typeface="+mn-lt"/>
                <a:ea typeface="+mn-ea"/>
                <a:cs typeface="+mn-cs"/>
              </a:defRPr>
            </a:lvl7pPr>
            <a:lvl8pPr marL="2400300" indent="0" algn="ctr" rtl="0" eaLnBrk="1" latinLnBrk="0" hangingPunct="1">
              <a:spcBef>
                <a:spcPts val="278"/>
              </a:spcBef>
              <a:buClr>
                <a:schemeClr val="accent1">
                  <a:lumMod val="75000"/>
                </a:schemeClr>
              </a:buClr>
              <a:buNone/>
              <a:defRPr kumimoji="0" sz="1350" kern="1200">
                <a:solidFill>
                  <a:schemeClr val="tx1"/>
                </a:solidFill>
                <a:latin typeface="+mn-lt"/>
                <a:ea typeface="+mn-ea"/>
                <a:cs typeface="+mn-cs"/>
              </a:defRPr>
            </a:lvl8pPr>
            <a:lvl9pPr marL="2743200" indent="0" algn="ctr" rtl="0" eaLnBrk="1" latinLnBrk="0" hangingPunct="1">
              <a:spcBef>
                <a:spcPts val="278"/>
              </a:spcBef>
              <a:buClr>
                <a:schemeClr val="accent3">
                  <a:lumMod val="50000"/>
                </a:schemeClr>
              </a:buClr>
              <a:buFont typeface="Arial" panose="020B0604020202020204" pitchFamily="34" charset="0"/>
              <a:buNone/>
              <a:defRPr kumimoji="0" sz="135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600" dirty="0" smtClean="0">
                <a:solidFill>
                  <a:schemeClr val="bg1">
                    <a:lumMod val="75000"/>
                  </a:schemeClr>
                </a:solidFill>
              </a:rPr>
              <a:t>Introductions</a:t>
            </a:r>
          </a:p>
          <a:p>
            <a:pPr marL="342900" indent="-342900" algn="l">
              <a:buFont typeface="Arial" panose="020B0604020202020204" pitchFamily="34" charset="0"/>
              <a:buChar char="•"/>
            </a:pPr>
            <a:r>
              <a:rPr lang="en-US" sz="2600" dirty="0" smtClean="0"/>
              <a:t>Course Outcomes</a:t>
            </a:r>
          </a:p>
          <a:p>
            <a:pPr marL="685800" lvl="1" indent="-342900" algn="l">
              <a:buFont typeface="Arial" panose="020B0604020202020204" pitchFamily="34" charset="0"/>
              <a:buChar char="•"/>
            </a:pPr>
            <a:r>
              <a:rPr lang="en-US" sz="2450" dirty="0" smtClean="0"/>
              <a:t>Assignments and Evaluation</a:t>
            </a:r>
          </a:p>
          <a:p>
            <a:pPr marL="685800" lvl="1" indent="-342900" algn="l">
              <a:buFont typeface="Arial" panose="020B0604020202020204" pitchFamily="34" charset="0"/>
              <a:buChar char="•"/>
            </a:pPr>
            <a:r>
              <a:rPr lang="en-US" sz="2450" dirty="0" smtClean="0"/>
              <a:t>Moodle and </a:t>
            </a:r>
            <a:r>
              <a:rPr lang="en-US" sz="2450" dirty="0" err="1" smtClean="0"/>
              <a:t>MyLab</a:t>
            </a:r>
            <a:endParaRPr lang="en-US" sz="2450" dirty="0" smtClean="0"/>
          </a:p>
          <a:p>
            <a:pPr marL="685800" lvl="1" indent="-342900" algn="l">
              <a:buFont typeface="Arial" panose="020B0604020202020204" pitchFamily="34" charset="0"/>
              <a:buChar char="•"/>
            </a:pPr>
            <a:r>
              <a:rPr lang="en-US" sz="2450" dirty="0" smtClean="0"/>
              <a:t>Schedule </a:t>
            </a:r>
            <a:r>
              <a:rPr lang="en-US" sz="2450" dirty="0"/>
              <a:t>and </a:t>
            </a:r>
            <a:r>
              <a:rPr lang="en-US" sz="2450" dirty="0" smtClean="0"/>
              <a:t>structure</a:t>
            </a:r>
          </a:p>
          <a:p>
            <a:pPr marL="342900" indent="-342900" algn="l">
              <a:buFont typeface="Arial" panose="020B0604020202020204" pitchFamily="34" charset="0"/>
              <a:buChar char="•"/>
            </a:pPr>
            <a:r>
              <a:rPr lang="en-US" sz="2600" dirty="0" smtClean="0">
                <a:solidFill>
                  <a:schemeClr val="bg1">
                    <a:lumMod val="75000"/>
                  </a:schemeClr>
                </a:solidFill>
              </a:rPr>
              <a:t>Class Expectations</a:t>
            </a:r>
          </a:p>
          <a:p>
            <a:pPr marL="342900" indent="-342900" algn="l">
              <a:buFont typeface="Arial" panose="020B0604020202020204" pitchFamily="34" charset="0"/>
              <a:buChar char="•"/>
            </a:pPr>
            <a:r>
              <a:rPr lang="en-US" sz="2600" dirty="0" smtClean="0">
                <a:solidFill>
                  <a:schemeClr val="bg1">
                    <a:lumMod val="75000"/>
                  </a:schemeClr>
                </a:solidFill>
              </a:rPr>
              <a:t>Next Class</a:t>
            </a:r>
            <a:endParaRPr lang="en-US" sz="2600" dirty="0">
              <a:solidFill>
                <a:schemeClr val="bg1">
                  <a:lumMod val="75000"/>
                </a:schemeClr>
              </a:solidFill>
            </a:endParaRPr>
          </a:p>
        </p:txBody>
      </p:sp>
    </p:spTree>
    <p:extLst>
      <p:ext uri="{BB962C8B-B14F-4D97-AF65-F5344CB8AC3E}">
        <p14:creationId xmlns:p14="http://schemas.microsoft.com/office/powerpoint/2010/main" val="12632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Syllabus</a:t>
            </a:r>
            <a:endParaRPr lang="en-US" dirty="0"/>
          </a:p>
        </p:txBody>
      </p:sp>
      <p:sp>
        <p:nvSpPr>
          <p:cNvPr id="3" name="Subtitle 2"/>
          <p:cNvSpPr>
            <a:spLocks noGrp="1"/>
          </p:cNvSpPr>
          <p:nvPr>
            <p:ph type="subTitle" idx="1"/>
          </p:nvPr>
        </p:nvSpPr>
        <p:spPr>
          <a:xfrm>
            <a:off x="1295400" y="3200399"/>
            <a:ext cx="6400800" cy="2416629"/>
          </a:xfrm>
        </p:spPr>
        <p:txBody>
          <a:bodyPr>
            <a:noAutofit/>
          </a:bodyPr>
          <a:lstStyle/>
          <a:p>
            <a:r>
              <a:rPr lang="en-US" sz="2800" dirty="0" smtClean="0"/>
              <a:t>Learning Outcomes</a:t>
            </a:r>
          </a:p>
          <a:p>
            <a:r>
              <a:rPr lang="en-US" sz="2800" dirty="0" smtClean="0"/>
              <a:t>Assignments and Evaluation</a:t>
            </a:r>
          </a:p>
          <a:p>
            <a:r>
              <a:rPr lang="en-US" sz="2800" dirty="0" smtClean="0"/>
              <a:t>Textbook and Moodle</a:t>
            </a:r>
          </a:p>
          <a:p>
            <a:r>
              <a:rPr lang="en-US" sz="2800" dirty="0" smtClean="0"/>
              <a:t>Code of Conduct</a:t>
            </a:r>
          </a:p>
          <a:p>
            <a:endParaRPr lang="en-US" sz="2800" dirty="0" smtClean="0"/>
          </a:p>
          <a:p>
            <a:endParaRPr lang="en-US" sz="2800" dirty="0"/>
          </a:p>
        </p:txBody>
      </p:sp>
    </p:spTree>
    <p:extLst>
      <p:ext uri="{BB962C8B-B14F-4D97-AF65-F5344CB8AC3E}">
        <p14:creationId xmlns:p14="http://schemas.microsoft.com/office/powerpoint/2010/main" val="158104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Autofit/>
          </a:bodyPr>
          <a:lstStyle/>
          <a:p>
            <a:pPr marL="0" indent="0">
              <a:buNone/>
            </a:pPr>
            <a:r>
              <a:rPr lang="en-US" sz="4400" dirty="0" smtClean="0">
                <a:solidFill>
                  <a:schemeClr val="bg1"/>
                </a:solidFill>
              </a:rPr>
              <a:t>Assignments and Evaluation</a:t>
            </a:r>
            <a:endParaRPr lang="en-US" sz="4400" dirty="0">
              <a:solidFill>
                <a:schemeClr val="bg1"/>
              </a:solidFill>
            </a:endParaRPr>
          </a:p>
        </p:txBody>
      </p:sp>
      <p:sp>
        <p:nvSpPr>
          <p:cNvPr id="7" name="Content Placeholder 6"/>
          <p:cNvSpPr>
            <a:spLocks noGrp="1"/>
          </p:cNvSpPr>
          <p:nvPr>
            <p:ph idx="1"/>
          </p:nvPr>
        </p:nvSpPr>
        <p:spPr>
          <a:xfrm>
            <a:off x="735827" y="3097763"/>
            <a:ext cx="4030825" cy="3379532"/>
          </a:xfrm>
        </p:spPr>
        <p:txBody>
          <a:bodyPr>
            <a:normAutofit/>
          </a:bodyPr>
          <a:lstStyle/>
          <a:p>
            <a:pPr marL="0" indent="0">
              <a:buNone/>
            </a:pPr>
            <a:r>
              <a:rPr lang="en-US" sz="2400" b="1" dirty="0" smtClean="0"/>
              <a:t>Term Work:</a:t>
            </a:r>
          </a:p>
          <a:p>
            <a:r>
              <a:rPr lang="en-US" sz="2400" dirty="0" smtClean="0"/>
              <a:t>Pre-class Quizzes (10%)</a:t>
            </a:r>
          </a:p>
          <a:p>
            <a:r>
              <a:rPr lang="en-US" sz="2400" dirty="0" smtClean="0"/>
              <a:t>In-class exercises, homework, participation  (readiness) (10%)</a:t>
            </a:r>
          </a:p>
          <a:p>
            <a:pPr marL="0" indent="0">
              <a:buNone/>
            </a:pPr>
            <a:r>
              <a:rPr lang="en-US" sz="2400" b="1" dirty="0" smtClean="0"/>
              <a:t>Term Project:</a:t>
            </a:r>
          </a:p>
          <a:p>
            <a:r>
              <a:rPr lang="en-US" sz="2400" dirty="0"/>
              <a:t>Written Portion (20%)</a:t>
            </a:r>
          </a:p>
          <a:p>
            <a:r>
              <a:rPr lang="en-US" sz="2400" dirty="0"/>
              <a:t>Presentation (10%)</a:t>
            </a:r>
          </a:p>
          <a:p>
            <a:endParaRPr lang="en-US" sz="2400" dirty="0"/>
          </a:p>
        </p:txBody>
      </p:sp>
      <p:pic>
        <p:nvPicPr>
          <p:cNvPr id="8"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7" y="1228235"/>
            <a:ext cx="7342015" cy="1738899"/>
          </a:xfrm>
          <a:prstGeom prst="rect">
            <a:avLst/>
          </a:prstGeom>
        </p:spPr>
      </p:pic>
      <p:sp>
        <p:nvSpPr>
          <p:cNvPr id="9" name="Content Placeholder 6"/>
          <p:cNvSpPr txBox="1">
            <a:spLocks/>
          </p:cNvSpPr>
          <p:nvPr/>
        </p:nvSpPr>
        <p:spPr>
          <a:xfrm>
            <a:off x="4982545" y="3097763"/>
            <a:ext cx="3385721" cy="3379532"/>
          </a:xfrm>
          <a:prstGeom prst="rect">
            <a:avLst/>
          </a:prstGeom>
        </p:spPr>
        <p:txBody>
          <a:bodyPr>
            <a:norm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pPr marL="0" indent="0">
              <a:buFont typeface="Wingdings 2"/>
              <a:buNone/>
            </a:pPr>
            <a:r>
              <a:rPr lang="en-US" sz="2400" b="1" dirty="0" smtClean="0"/>
              <a:t>Exams:</a:t>
            </a:r>
          </a:p>
          <a:p>
            <a:r>
              <a:rPr lang="en-US" sz="2400" dirty="0" smtClean="0"/>
              <a:t>6 Exams in-class (50%) </a:t>
            </a:r>
          </a:p>
          <a:p>
            <a:r>
              <a:rPr lang="en-US" sz="2400" dirty="0" smtClean="0"/>
              <a:t>30-40 marks each; top 4 scores out of 5 plus </a:t>
            </a:r>
            <a:r>
              <a:rPr lang="en-US" sz="2400" i="1" dirty="0" smtClean="0"/>
              <a:t>Pricing</a:t>
            </a:r>
          </a:p>
          <a:p>
            <a:r>
              <a:rPr lang="en-US" sz="2400" dirty="0" smtClean="0"/>
              <a:t>Must achieve 50% pass on exams to pass course.</a:t>
            </a:r>
          </a:p>
          <a:p>
            <a:endParaRPr lang="en-US" sz="2400" dirty="0"/>
          </a:p>
        </p:txBody>
      </p:sp>
    </p:spTree>
    <p:extLst>
      <p:ext uri="{BB962C8B-B14F-4D97-AF65-F5344CB8AC3E}">
        <p14:creationId xmlns:p14="http://schemas.microsoft.com/office/powerpoint/2010/main" val="317971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10.xml><?xml version="1.0" encoding="utf-8"?>
<a:theme xmlns:a="http://schemas.openxmlformats.org/drawingml/2006/main" name="8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1694</TotalTime>
  <Words>1296</Words>
  <Application>Microsoft Office PowerPoint</Application>
  <PresentationFormat>On-screen Show (4:3)</PresentationFormat>
  <Paragraphs>230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28</vt:i4>
      </vt:variant>
    </vt:vector>
  </HeadingPairs>
  <TitlesOfParts>
    <vt:vector size="46" baseType="lpstr">
      <vt:lpstr>Arial</vt:lpstr>
      <vt:lpstr>Calibri</vt:lpstr>
      <vt:lpstr>Cambria</vt:lpstr>
      <vt:lpstr>Liberation Sans</vt:lpstr>
      <vt:lpstr>Roboto</vt:lpstr>
      <vt:lpstr>Source Sans Pro</vt:lpstr>
      <vt:lpstr>Times New Roman</vt:lpstr>
      <vt:lpstr>Wingdings 2</vt:lpstr>
      <vt:lpstr>Business plan presentation</vt:lpstr>
      <vt:lpstr>Pearson</vt:lpstr>
      <vt:lpstr>1_Pearson</vt:lpstr>
      <vt:lpstr>2_Pearson</vt:lpstr>
      <vt:lpstr>3_Pearson</vt:lpstr>
      <vt:lpstr>4_Pearson</vt:lpstr>
      <vt:lpstr>5_Pearson</vt:lpstr>
      <vt:lpstr>6_Pearson</vt:lpstr>
      <vt:lpstr>7_Pearson</vt:lpstr>
      <vt:lpstr>8_Pearson</vt:lpstr>
      <vt:lpstr>Welcome to Marketing BUAD 116-008</vt:lpstr>
      <vt:lpstr>What Does Marketing Mean to You?</vt:lpstr>
      <vt:lpstr>PowerPoint Presentation</vt:lpstr>
      <vt:lpstr>Getting to know each other</vt:lpstr>
      <vt:lpstr>What did you learn?</vt:lpstr>
      <vt:lpstr>About Pamela Carey Nelson, MBA</vt:lpstr>
      <vt:lpstr>AGENDA</vt:lpstr>
      <vt:lpstr>Course Syllabus</vt:lpstr>
      <vt:lpstr>PowerPoint Presentation</vt:lpstr>
      <vt:lpstr>PowerPoint Presentation</vt:lpstr>
      <vt:lpstr>PowerPoint Presentation</vt:lpstr>
      <vt:lpstr>Pearson eText App</vt:lpstr>
      <vt:lpstr>MyLab/Mastering Study Modules App</vt:lpstr>
      <vt:lpstr>Step 1: Go to www.pearsonmylabandmastering.com</vt:lpstr>
      <vt:lpstr>Step 2: Confirm you have...</vt:lpstr>
      <vt:lpstr>Your Course ID is: jaffey61604</vt:lpstr>
      <vt:lpstr>Step 4: Sign in or create an account</vt:lpstr>
      <vt:lpstr>Step 5: Select your access option</vt:lpstr>
      <vt:lpstr>Step 5: Select your access option</vt:lpstr>
      <vt:lpstr>Step 6: You’re done!</vt:lpstr>
      <vt:lpstr>PowerPoint Presentation</vt:lpstr>
      <vt:lpstr>Class Schedule and Structure</vt:lpstr>
      <vt:lpstr>Course Schedule</vt:lpstr>
      <vt:lpstr>AGENDA</vt:lpstr>
      <vt:lpstr>Expectations | Instructor</vt:lpstr>
      <vt:lpstr>Expectations | Students</vt:lpstr>
      <vt:lpstr>Expectations | Classmates</vt:lpstr>
      <vt:lpstr>Next Class:</vt:lpstr>
    </vt:vector>
  </TitlesOfParts>
  <Company>Okanagan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Nelson</dc:creator>
  <cp:lastModifiedBy>Pamela Nelson</cp:lastModifiedBy>
  <cp:revision>77</cp:revision>
  <dcterms:created xsi:type="dcterms:W3CDTF">2018-08-16T21:35:23Z</dcterms:created>
  <dcterms:modified xsi:type="dcterms:W3CDTF">2019-01-08T18:33:16Z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